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handoutMasterIdLst>
    <p:handoutMasterId r:id="rId30"/>
  </p:handoutMasterIdLst>
  <p:sldIdLst>
    <p:sldId id="480" r:id="rId2"/>
    <p:sldId id="367" r:id="rId3"/>
    <p:sldId id="375" r:id="rId4"/>
    <p:sldId id="477" r:id="rId5"/>
    <p:sldId id="478" r:id="rId6"/>
    <p:sldId id="479" r:id="rId7"/>
    <p:sldId id="473" r:id="rId8"/>
    <p:sldId id="474" r:id="rId9"/>
    <p:sldId id="445" r:id="rId10"/>
    <p:sldId id="475" r:id="rId11"/>
    <p:sldId id="403" r:id="rId12"/>
    <p:sldId id="458" r:id="rId13"/>
    <p:sldId id="472" r:id="rId14"/>
    <p:sldId id="438" r:id="rId15"/>
    <p:sldId id="469" r:id="rId16"/>
    <p:sldId id="459" r:id="rId17"/>
    <p:sldId id="463" r:id="rId18"/>
    <p:sldId id="464" r:id="rId19"/>
    <p:sldId id="470" r:id="rId20"/>
    <p:sldId id="465" r:id="rId21"/>
    <p:sldId id="467" r:id="rId22"/>
    <p:sldId id="468" r:id="rId23"/>
    <p:sldId id="461" r:id="rId24"/>
    <p:sldId id="462" r:id="rId25"/>
    <p:sldId id="456" r:id="rId26"/>
    <p:sldId id="457" r:id="rId27"/>
    <p:sldId id="476" r:id="rId28"/>
  </p:sldIdLst>
  <p:sldSz cx="9144000" cy="6858000" type="screen4x3"/>
  <p:notesSz cx="6797675" cy="9926638"/>
  <p:defaultTextStyle>
    <a:defPPr>
      <a:defRPr lang="de-DE"/>
    </a:defPPr>
    <a:lvl1pPr algn="r" rtl="0" fontAlgn="base">
      <a:spcBef>
        <a:spcPct val="0"/>
      </a:spcBef>
      <a:spcAft>
        <a:spcPct val="0"/>
      </a:spcAft>
      <a:defRPr sz="2200" kern="1200">
        <a:solidFill>
          <a:schemeClr val="tx1"/>
        </a:solidFill>
        <a:latin typeface="Arial" charset="0"/>
        <a:ea typeface="+mn-ea"/>
        <a:cs typeface="+mn-cs"/>
      </a:defRPr>
    </a:lvl1pPr>
    <a:lvl2pPr marL="457200" algn="r" rtl="0" fontAlgn="base">
      <a:spcBef>
        <a:spcPct val="0"/>
      </a:spcBef>
      <a:spcAft>
        <a:spcPct val="0"/>
      </a:spcAft>
      <a:defRPr sz="2200" kern="1200">
        <a:solidFill>
          <a:schemeClr val="tx1"/>
        </a:solidFill>
        <a:latin typeface="Arial" charset="0"/>
        <a:ea typeface="+mn-ea"/>
        <a:cs typeface="+mn-cs"/>
      </a:defRPr>
    </a:lvl2pPr>
    <a:lvl3pPr marL="914400" algn="r" rtl="0" fontAlgn="base">
      <a:spcBef>
        <a:spcPct val="0"/>
      </a:spcBef>
      <a:spcAft>
        <a:spcPct val="0"/>
      </a:spcAft>
      <a:defRPr sz="2200" kern="1200">
        <a:solidFill>
          <a:schemeClr val="tx1"/>
        </a:solidFill>
        <a:latin typeface="Arial" charset="0"/>
        <a:ea typeface="+mn-ea"/>
        <a:cs typeface="+mn-cs"/>
      </a:defRPr>
    </a:lvl3pPr>
    <a:lvl4pPr marL="1371600" algn="r" rtl="0" fontAlgn="base">
      <a:spcBef>
        <a:spcPct val="0"/>
      </a:spcBef>
      <a:spcAft>
        <a:spcPct val="0"/>
      </a:spcAft>
      <a:defRPr sz="2200" kern="1200">
        <a:solidFill>
          <a:schemeClr val="tx1"/>
        </a:solidFill>
        <a:latin typeface="Arial" charset="0"/>
        <a:ea typeface="+mn-ea"/>
        <a:cs typeface="+mn-cs"/>
      </a:defRPr>
    </a:lvl4pPr>
    <a:lvl5pPr marL="1828800" algn="r" rtl="0" fontAlgn="base">
      <a:spcBef>
        <a:spcPct val="0"/>
      </a:spcBef>
      <a:spcAft>
        <a:spcPct val="0"/>
      </a:spcAft>
      <a:defRPr sz="2200" kern="1200">
        <a:solidFill>
          <a:schemeClr val="tx1"/>
        </a:solidFill>
        <a:latin typeface="Arial" charset="0"/>
        <a:ea typeface="+mn-ea"/>
        <a:cs typeface="+mn-cs"/>
      </a:defRPr>
    </a:lvl5pPr>
    <a:lvl6pPr marL="2286000" algn="l" defTabSz="914400" rtl="0" eaLnBrk="1" latinLnBrk="0" hangingPunct="1">
      <a:defRPr sz="2200" kern="1200">
        <a:solidFill>
          <a:schemeClr val="tx1"/>
        </a:solidFill>
        <a:latin typeface="Arial" charset="0"/>
        <a:ea typeface="+mn-ea"/>
        <a:cs typeface="+mn-cs"/>
      </a:defRPr>
    </a:lvl6pPr>
    <a:lvl7pPr marL="2743200" algn="l" defTabSz="914400" rtl="0" eaLnBrk="1" latinLnBrk="0" hangingPunct="1">
      <a:defRPr sz="2200" kern="1200">
        <a:solidFill>
          <a:schemeClr val="tx1"/>
        </a:solidFill>
        <a:latin typeface="Arial" charset="0"/>
        <a:ea typeface="+mn-ea"/>
        <a:cs typeface="+mn-cs"/>
      </a:defRPr>
    </a:lvl7pPr>
    <a:lvl8pPr marL="3200400" algn="l" defTabSz="914400" rtl="0" eaLnBrk="1" latinLnBrk="0" hangingPunct="1">
      <a:defRPr sz="2200" kern="1200">
        <a:solidFill>
          <a:schemeClr val="tx1"/>
        </a:solidFill>
        <a:latin typeface="Arial" charset="0"/>
        <a:ea typeface="+mn-ea"/>
        <a:cs typeface="+mn-cs"/>
      </a:defRPr>
    </a:lvl8pPr>
    <a:lvl9pPr marL="3657600" algn="l" defTabSz="914400" rtl="0" eaLnBrk="1" latinLnBrk="0" hangingPunct="1">
      <a:defRPr sz="2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BE5F"/>
    <a:srgbClr val="336699"/>
    <a:srgbClr val="6699FF"/>
    <a:srgbClr val="DDDDDD"/>
    <a:srgbClr val="B2B2B2"/>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Designformatvorlage 1 - Akz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Designformatvorlage 2 - Akz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Keine Formatvorlage, Tabellengitternetz">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3" autoAdjust="0"/>
    <p:restoredTop sz="94118" autoAdjust="0"/>
  </p:normalViewPr>
  <p:slideViewPr>
    <p:cSldViewPr>
      <p:cViewPr>
        <p:scale>
          <a:sx n="119" d="100"/>
          <a:sy n="119" d="100"/>
        </p:scale>
        <p:origin x="-1410" y="-48"/>
      </p:cViewPr>
      <p:guideLst>
        <p:guide orient="horz" pos="2795"/>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Lst>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610" y="2124"/>
      </p:cViewPr>
      <p:guideLst>
        <p:guide orient="horz" pos="3126"/>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13" Type="http://schemas.openxmlformats.org/officeDocument/2006/relationships/slide" Target="slides/slide15.xml"/><Relationship Id="rId18" Type="http://schemas.openxmlformats.org/officeDocument/2006/relationships/slide" Target="slides/slide22.xml"/><Relationship Id="rId3" Type="http://schemas.openxmlformats.org/officeDocument/2006/relationships/slide" Target="slides/slide5.xml"/><Relationship Id="rId7" Type="http://schemas.openxmlformats.org/officeDocument/2006/relationships/slide" Target="slides/slide9.xml"/><Relationship Id="rId12" Type="http://schemas.openxmlformats.org/officeDocument/2006/relationships/slide" Target="slides/slide14.xml"/><Relationship Id="rId17" Type="http://schemas.openxmlformats.org/officeDocument/2006/relationships/slide" Target="slides/slide21.xml"/><Relationship Id="rId2" Type="http://schemas.openxmlformats.org/officeDocument/2006/relationships/slide" Target="slides/slide4.xml"/><Relationship Id="rId16" Type="http://schemas.openxmlformats.org/officeDocument/2006/relationships/slide" Target="slides/slide20.xml"/><Relationship Id="rId20" Type="http://schemas.openxmlformats.org/officeDocument/2006/relationships/slide" Target="slides/slide27.xml"/><Relationship Id="rId1" Type="http://schemas.openxmlformats.org/officeDocument/2006/relationships/slide" Target="slides/slide2.xml"/><Relationship Id="rId6" Type="http://schemas.openxmlformats.org/officeDocument/2006/relationships/slide" Target="slides/slide8.xml"/><Relationship Id="rId11" Type="http://schemas.openxmlformats.org/officeDocument/2006/relationships/slide" Target="slides/slide13.xml"/><Relationship Id="rId5" Type="http://schemas.openxmlformats.org/officeDocument/2006/relationships/slide" Target="slides/slide7.xml"/><Relationship Id="rId15" Type="http://schemas.openxmlformats.org/officeDocument/2006/relationships/slide" Target="slides/slide19.xml"/><Relationship Id="rId10" Type="http://schemas.openxmlformats.org/officeDocument/2006/relationships/slide" Target="slides/slide12.xml"/><Relationship Id="rId19" Type="http://schemas.openxmlformats.org/officeDocument/2006/relationships/slide" Target="slides/slide26.xml"/><Relationship Id="rId4" Type="http://schemas.openxmlformats.org/officeDocument/2006/relationships/slide" Target="slides/slide6.xml"/><Relationship Id="rId9" Type="http://schemas.openxmlformats.org/officeDocument/2006/relationships/slide" Target="slides/slide11.xml"/><Relationship Id="rId14"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0"/>
            <a:ext cx="2946576" cy="496888"/>
          </a:xfrm>
          <a:prstGeom prst="rect">
            <a:avLst/>
          </a:prstGeom>
          <a:noFill/>
          <a:ln w="9525">
            <a:noFill/>
            <a:miter lim="800000"/>
            <a:headEnd/>
            <a:tailEnd/>
          </a:ln>
          <a:effectLst/>
        </p:spPr>
        <p:txBody>
          <a:bodyPr vert="horz" wrap="square" lIns="92138" tIns="46069" rIns="92138" bIns="46069" numCol="1" anchor="t" anchorCtr="0" compatLnSpc="1">
            <a:prstTxWarp prst="textNoShape">
              <a:avLst/>
            </a:prstTxWarp>
          </a:bodyPr>
          <a:lstStyle>
            <a:lvl1pPr algn="l">
              <a:defRPr sz="1300"/>
            </a:lvl1pPr>
          </a:lstStyle>
          <a:p>
            <a:pPr>
              <a:defRPr/>
            </a:pPr>
            <a:endParaRPr lang="en-US"/>
          </a:p>
        </p:txBody>
      </p:sp>
      <p:sp>
        <p:nvSpPr>
          <p:cNvPr id="14339" name="Rectangle 3"/>
          <p:cNvSpPr>
            <a:spLocks noGrp="1" noChangeArrowheads="1"/>
          </p:cNvSpPr>
          <p:nvPr>
            <p:ph type="dt" sz="quarter" idx="1"/>
          </p:nvPr>
        </p:nvSpPr>
        <p:spPr bwMode="auto">
          <a:xfrm>
            <a:off x="3851099" y="0"/>
            <a:ext cx="2946576" cy="496888"/>
          </a:xfrm>
          <a:prstGeom prst="rect">
            <a:avLst/>
          </a:prstGeom>
          <a:noFill/>
          <a:ln w="9525">
            <a:noFill/>
            <a:miter lim="800000"/>
            <a:headEnd/>
            <a:tailEnd/>
          </a:ln>
          <a:effectLst/>
        </p:spPr>
        <p:txBody>
          <a:bodyPr vert="horz" wrap="square" lIns="92138" tIns="46069" rIns="92138" bIns="46069" numCol="1" anchor="t" anchorCtr="0" compatLnSpc="1">
            <a:prstTxWarp prst="textNoShape">
              <a:avLst/>
            </a:prstTxWarp>
          </a:bodyPr>
          <a:lstStyle>
            <a:lvl1pPr>
              <a:defRPr sz="1300"/>
            </a:lvl1pPr>
          </a:lstStyle>
          <a:p>
            <a:pPr>
              <a:defRPr/>
            </a:pPr>
            <a:endParaRPr lang="en-US"/>
          </a:p>
        </p:txBody>
      </p:sp>
      <p:sp>
        <p:nvSpPr>
          <p:cNvPr id="14340" name="Rectangle 4"/>
          <p:cNvSpPr>
            <a:spLocks noGrp="1" noChangeArrowheads="1"/>
          </p:cNvSpPr>
          <p:nvPr>
            <p:ph type="ftr" sz="quarter" idx="2"/>
          </p:nvPr>
        </p:nvSpPr>
        <p:spPr bwMode="auto">
          <a:xfrm>
            <a:off x="453071" y="9264651"/>
            <a:ext cx="2038817" cy="495300"/>
          </a:xfrm>
          <a:prstGeom prst="rect">
            <a:avLst/>
          </a:prstGeom>
          <a:noFill/>
          <a:ln w="9525">
            <a:noFill/>
            <a:miter lim="800000"/>
            <a:headEnd/>
            <a:tailEnd/>
          </a:ln>
          <a:effectLst/>
        </p:spPr>
        <p:txBody>
          <a:bodyPr vert="horz" wrap="square" lIns="92138" tIns="46069" rIns="92138" bIns="46069" numCol="1" anchor="b" anchorCtr="0" compatLnSpc="1">
            <a:prstTxWarp prst="textNoShape">
              <a:avLst/>
            </a:prstTxWarp>
          </a:bodyPr>
          <a:lstStyle>
            <a:lvl1pPr algn="l">
              <a:defRPr sz="800"/>
            </a:lvl1pPr>
          </a:lstStyle>
          <a:p>
            <a:pPr>
              <a:defRPr/>
            </a:pPr>
            <a:endParaRPr lang="en-US"/>
          </a:p>
        </p:txBody>
      </p:sp>
      <p:sp>
        <p:nvSpPr>
          <p:cNvPr id="14342" name="Text Box 6"/>
          <p:cNvSpPr txBox="1">
            <a:spLocks noGrp="1" noChangeArrowheads="1"/>
          </p:cNvSpPr>
          <p:nvPr>
            <p:ph type="sldNum" sz="quarter" idx="3"/>
          </p:nvPr>
        </p:nvSpPr>
        <p:spPr bwMode="auto">
          <a:xfrm>
            <a:off x="3550131" y="8923339"/>
            <a:ext cx="2946576" cy="930275"/>
          </a:xfrm>
          <a:prstGeom prst="rect">
            <a:avLst/>
          </a:prstGeom>
          <a:noFill/>
          <a:ln w="9525">
            <a:noFill/>
            <a:miter lim="800000"/>
            <a:headEnd/>
            <a:tailEnd/>
          </a:ln>
          <a:effectLst/>
        </p:spPr>
        <p:txBody>
          <a:bodyPr vert="horz" wrap="square" lIns="92138" tIns="46069" rIns="92138" bIns="46069" numCol="1" anchor="b" anchorCtr="0" compatLnSpc="1">
            <a:prstTxWarp prst="textNoShape">
              <a:avLst/>
            </a:prstTxWarp>
          </a:bodyPr>
          <a:lstStyle>
            <a:lvl1pPr algn="l">
              <a:defRPr sz="800"/>
            </a:lvl1pPr>
          </a:lstStyle>
          <a:p>
            <a:pPr>
              <a:defRPr/>
            </a:pPr>
            <a:r>
              <a:rPr lang="de-DE"/>
              <a:t>Muhammed Altuntas</a:t>
            </a:r>
          </a:p>
          <a:p>
            <a:pPr>
              <a:defRPr/>
            </a:pPr>
            <a:r>
              <a:rPr lang="de-DE"/>
              <a:t>Department of Risk Management and Insurance</a:t>
            </a:r>
          </a:p>
          <a:p>
            <a:pPr>
              <a:defRPr/>
            </a:pPr>
            <a:r>
              <a:rPr lang="de-DE"/>
              <a:t>Universität zu Köln</a:t>
            </a:r>
          </a:p>
          <a:p>
            <a:pPr>
              <a:defRPr/>
            </a:pPr>
            <a:r>
              <a:rPr lang="de-DE"/>
              <a:t>Albertus-Magnus-Platz</a:t>
            </a:r>
          </a:p>
          <a:p>
            <a:pPr>
              <a:defRPr/>
            </a:pPr>
            <a:r>
              <a:rPr lang="de-DE"/>
              <a:t>D-50923 Köln - Germany</a:t>
            </a:r>
          </a:p>
          <a:p>
            <a:pPr>
              <a:defRPr/>
            </a:pPr>
            <a:r>
              <a:rPr lang="de-DE"/>
              <a:t>Tel.:+49 (221) 470-5805</a:t>
            </a:r>
          </a:p>
          <a:p>
            <a:pPr>
              <a:defRPr/>
            </a:pPr>
            <a:r>
              <a:rPr lang="de-DE"/>
              <a:t>Muhammed.Altuntas@uni-koeln.de</a:t>
            </a:r>
            <a:endParaRPr lang="en-US"/>
          </a:p>
        </p:txBody>
      </p:sp>
    </p:spTree>
    <p:extLst>
      <p:ext uri="{BB962C8B-B14F-4D97-AF65-F5344CB8AC3E}">
        <p14:creationId xmlns:p14="http://schemas.microsoft.com/office/powerpoint/2010/main" val="6399742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0"/>
            <a:ext cx="2946576" cy="496888"/>
          </a:xfrm>
          <a:prstGeom prst="rect">
            <a:avLst/>
          </a:prstGeom>
          <a:noFill/>
          <a:ln w="9525">
            <a:noFill/>
            <a:miter lim="800000"/>
            <a:headEnd/>
            <a:tailEnd/>
          </a:ln>
          <a:effectLst/>
        </p:spPr>
        <p:txBody>
          <a:bodyPr vert="horz" wrap="square" lIns="92138" tIns="46069" rIns="92138" bIns="46069" numCol="1" anchor="t" anchorCtr="0" compatLnSpc="1">
            <a:prstTxWarp prst="textNoShape">
              <a:avLst/>
            </a:prstTxWarp>
          </a:bodyPr>
          <a:lstStyle>
            <a:lvl1pPr algn="l">
              <a:defRPr sz="1300"/>
            </a:lvl1pPr>
          </a:lstStyle>
          <a:p>
            <a:pPr>
              <a:defRPr/>
            </a:pPr>
            <a:endParaRPr lang="en-US"/>
          </a:p>
        </p:txBody>
      </p:sp>
      <p:sp>
        <p:nvSpPr>
          <p:cNvPr id="7171" name="Rectangle 3"/>
          <p:cNvSpPr>
            <a:spLocks noGrp="1" noChangeArrowheads="1"/>
          </p:cNvSpPr>
          <p:nvPr>
            <p:ph type="dt" idx="1"/>
          </p:nvPr>
        </p:nvSpPr>
        <p:spPr bwMode="auto">
          <a:xfrm>
            <a:off x="3849482" y="0"/>
            <a:ext cx="2946575" cy="496888"/>
          </a:xfrm>
          <a:prstGeom prst="rect">
            <a:avLst/>
          </a:prstGeom>
          <a:noFill/>
          <a:ln w="9525">
            <a:noFill/>
            <a:miter lim="800000"/>
            <a:headEnd/>
            <a:tailEnd/>
          </a:ln>
          <a:effectLst/>
        </p:spPr>
        <p:txBody>
          <a:bodyPr vert="horz" wrap="square" lIns="92138" tIns="46069" rIns="92138" bIns="46069" numCol="1" anchor="t" anchorCtr="0" compatLnSpc="1">
            <a:prstTxWarp prst="textNoShape">
              <a:avLst/>
            </a:prstTxWarp>
          </a:bodyPr>
          <a:lstStyle>
            <a:lvl1pPr>
              <a:defRPr sz="1300"/>
            </a:lvl1pPr>
          </a:lstStyle>
          <a:p>
            <a:pPr>
              <a:defRPr/>
            </a:pPr>
            <a:endParaRPr lang="en-US"/>
          </a:p>
        </p:txBody>
      </p:sp>
      <p:sp>
        <p:nvSpPr>
          <p:cNvPr id="21508" name="Rectangle 4"/>
          <p:cNvSpPr>
            <a:spLocks noGrp="1" noRot="1" noChangeAspect="1" noChangeArrowheads="1" noTextEdit="1"/>
          </p:cNvSpPr>
          <p:nvPr>
            <p:ph type="sldImg" idx="2"/>
          </p:nvPr>
        </p:nvSpPr>
        <p:spPr bwMode="auto">
          <a:xfrm>
            <a:off x="919163" y="744538"/>
            <a:ext cx="4960937" cy="3722687"/>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79606" y="4714876"/>
            <a:ext cx="5438464" cy="4467225"/>
          </a:xfrm>
          <a:prstGeom prst="rect">
            <a:avLst/>
          </a:prstGeom>
          <a:noFill/>
          <a:ln w="9525">
            <a:noFill/>
            <a:miter lim="800000"/>
            <a:headEnd/>
            <a:tailEnd/>
          </a:ln>
          <a:effectLst/>
        </p:spPr>
        <p:txBody>
          <a:bodyPr vert="horz" wrap="square" lIns="92138" tIns="46069" rIns="92138" bIns="46069"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174" name="Rectangle 6"/>
          <p:cNvSpPr>
            <a:spLocks noGrp="1" noChangeArrowheads="1"/>
          </p:cNvSpPr>
          <p:nvPr>
            <p:ph type="ftr" sz="quarter" idx="4"/>
          </p:nvPr>
        </p:nvSpPr>
        <p:spPr bwMode="auto">
          <a:xfrm>
            <a:off x="1" y="9428164"/>
            <a:ext cx="2946576" cy="496887"/>
          </a:xfrm>
          <a:prstGeom prst="rect">
            <a:avLst/>
          </a:prstGeom>
          <a:noFill/>
          <a:ln w="9525">
            <a:noFill/>
            <a:miter lim="800000"/>
            <a:headEnd/>
            <a:tailEnd/>
          </a:ln>
          <a:effectLst/>
        </p:spPr>
        <p:txBody>
          <a:bodyPr vert="horz" wrap="square" lIns="92138" tIns="46069" rIns="92138" bIns="46069" numCol="1" anchor="b" anchorCtr="0" compatLnSpc="1">
            <a:prstTxWarp prst="textNoShape">
              <a:avLst/>
            </a:prstTxWarp>
          </a:bodyPr>
          <a:lstStyle>
            <a:lvl1pPr algn="l">
              <a:defRPr sz="1300"/>
            </a:lvl1pPr>
          </a:lstStyle>
          <a:p>
            <a:pPr>
              <a:defRPr/>
            </a:pPr>
            <a:endParaRPr lang="en-US"/>
          </a:p>
        </p:txBody>
      </p:sp>
      <p:sp>
        <p:nvSpPr>
          <p:cNvPr id="7175" name="Rectangle 7"/>
          <p:cNvSpPr>
            <a:spLocks noGrp="1" noChangeArrowheads="1"/>
          </p:cNvSpPr>
          <p:nvPr>
            <p:ph type="sldNum" sz="quarter" idx="5"/>
          </p:nvPr>
        </p:nvSpPr>
        <p:spPr bwMode="auto">
          <a:xfrm>
            <a:off x="3849482" y="9428164"/>
            <a:ext cx="2946575" cy="496887"/>
          </a:xfrm>
          <a:prstGeom prst="rect">
            <a:avLst/>
          </a:prstGeom>
          <a:noFill/>
          <a:ln w="9525">
            <a:noFill/>
            <a:miter lim="800000"/>
            <a:headEnd/>
            <a:tailEnd/>
          </a:ln>
          <a:effectLst/>
        </p:spPr>
        <p:txBody>
          <a:bodyPr vert="horz" wrap="square" lIns="92138" tIns="46069" rIns="92138" bIns="46069" numCol="1" anchor="b" anchorCtr="0" compatLnSpc="1">
            <a:prstTxWarp prst="textNoShape">
              <a:avLst/>
            </a:prstTxWarp>
          </a:bodyPr>
          <a:lstStyle>
            <a:lvl1pPr>
              <a:defRPr sz="1300"/>
            </a:lvl1pPr>
          </a:lstStyle>
          <a:p>
            <a:pPr>
              <a:defRPr/>
            </a:pPr>
            <a:fld id="{EF8CA9E6-1C6B-4B9C-B034-A1EF47407446}" type="slidenum">
              <a:rPr lang="en-US"/>
              <a:pPr>
                <a:defRPr/>
              </a:pPr>
              <a:t>‹Nr.›</a:t>
            </a:fld>
            <a:endParaRPr lang="en-US"/>
          </a:p>
        </p:txBody>
      </p:sp>
    </p:spTree>
    <p:extLst>
      <p:ext uri="{BB962C8B-B14F-4D97-AF65-F5344CB8AC3E}">
        <p14:creationId xmlns:p14="http://schemas.microsoft.com/office/powerpoint/2010/main" val="35072803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D50A6B88-80A7-48B0-944F-C861B7C98CF4}" type="slidenum">
              <a:rPr lang="en-US" smtClean="0"/>
              <a:pPr/>
              <a:t>2</a:t>
            </a:fld>
            <a:endParaRPr lang="en-US" dirty="0" smtClean="0"/>
          </a:p>
        </p:txBody>
      </p:sp>
      <p:sp>
        <p:nvSpPr>
          <p:cNvPr id="22531" name="Rectangle 2"/>
          <p:cNvSpPr>
            <a:spLocks noGrp="1" noRot="1" noChangeAspect="1" noChangeArrowheads="1" noTextEdit="1"/>
          </p:cNvSpPr>
          <p:nvPr>
            <p:ph type="sldImg"/>
          </p:nvPr>
        </p:nvSpPr>
        <p:spPr>
          <a:xfrm>
            <a:off x="923925" y="-4763"/>
            <a:ext cx="4953000" cy="3716338"/>
          </a:xfrm>
          <a:solidFill>
            <a:srgbClr val="FFFFFF"/>
          </a:solidFill>
          <a:ln/>
        </p:spPr>
      </p:sp>
      <p:sp>
        <p:nvSpPr>
          <p:cNvPr id="22532" name="Rectangle 4"/>
          <p:cNvSpPr>
            <a:spLocks noGrp="1" noChangeArrowheads="1"/>
          </p:cNvSpPr>
          <p:nvPr>
            <p:ph type="body" idx="1"/>
          </p:nvPr>
        </p:nvSpPr>
        <p:spPr>
          <a:xfrm>
            <a:off x="158477" y="3883200"/>
            <a:ext cx="6480720" cy="5298902"/>
          </a:xfrm>
          <a:noFill/>
          <a:ln/>
        </p:spPr>
        <p:txBody>
          <a:bodyPr/>
          <a:lstStyle/>
          <a:p>
            <a:pPr eaLnBrk="1" hangingPunct="1">
              <a:spcBef>
                <a:spcPts val="0"/>
              </a:spcBef>
            </a:pPr>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53EE7735-08F7-4EFA-A2D9-06DCB967C5BF}" type="slidenum">
              <a:rPr lang="en-US" smtClean="0"/>
              <a:pPr/>
              <a:t>11</a:t>
            </a:fld>
            <a:endParaRPr lang="en-US" smtClean="0"/>
          </a:p>
        </p:txBody>
      </p:sp>
      <p:sp>
        <p:nvSpPr>
          <p:cNvPr id="24579" name="Rectangle 2"/>
          <p:cNvSpPr>
            <a:spLocks noGrp="1" noRot="1" noChangeAspect="1" noChangeArrowheads="1" noTextEdit="1"/>
          </p:cNvSpPr>
          <p:nvPr>
            <p:ph type="sldImg"/>
          </p:nvPr>
        </p:nvSpPr>
        <p:spPr>
          <a:xfrm>
            <a:off x="917575" y="15875"/>
            <a:ext cx="4962525" cy="3722688"/>
          </a:xfrm>
          <a:solidFill>
            <a:srgbClr val="FFFFFF"/>
          </a:solidFill>
          <a:ln/>
        </p:spPr>
      </p:sp>
      <p:sp>
        <p:nvSpPr>
          <p:cNvPr id="24580" name="Rectangle 4"/>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17F134A6-1E88-4A49-8919-1814D5E345A6}" type="slidenum">
              <a:rPr lang="en-US" smtClean="0"/>
              <a:pPr/>
              <a:t>12</a:t>
            </a:fld>
            <a:endParaRPr lang="en-US" smtClean="0"/>
          </a:p>
        </p:txBody>
      </p:sp>
      <p:sp>
        <p:nvSpPr>
          <p:cNvPr id="26627" name="Rectangle 2"/>
          <p:cNvSpPr>
            <a:spLocks noGrp="1" noRot="1" noChangeAspect="1" noChangeArrowheads="1" noTextEdit="1"/>
          </p:cNvSpPr>
          <p:nvPr>
            <p:ph type="sldImg"/>
          </p:nvPr>
        </p:nvSpPr>
        <p:spPr>
          <a:xfrm>
            <a:off x="917575" y="-4763"/>
            <a:ext cx="4962525" cy="3722688"/>
          </a:xfrm>
          <a:solidFill>
            <a:srgbClr val="FFFFFF"/>
          </a:solidFill>
          <a:ln/>
        </p:spPr>
      </p:sp>
      <p:sp>
        <p:nvSpPr>
          <p:cNvPr id="2" name="Notizenplatzhalter 1"/>
          <p:cNvSpPr>
            <a:spLocks noGrp="1"/>
          </p:cNvSpPr>
          <p:nvPr>
            <p:ph type="body" sz="quarter" idx="10"/>
          </p:nvPr>
        </p:nvSpPr>
        <p:spPr/>
        <p:txBody>
          <a:bodyPr/>
          <a:lstStyle/>
          <a:p>
            <a:endParaRPr 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17F134A6-1E88-4A49-8919-1814D5E345A6}" type="slidenum">
              <a:rPr lang="en-US" smtClean="0"/>
              <a:pPr/>
              <a:t>13</a:t>
            </a:fld>
            <a:endParaRPr lang="en-US" smtClean="0"/>
          </a:p>
        </p:txBody>
      </p:sp>
      <p:sp>
        <p:nvSpPr>
          <p:cNvPr id="26627" name="Rectangle 2"/>
          <p:cNvSpPr>
            <a:spLocks noGrp="1" noRot="1" noChangeAspect="1" noChangeArrowheads="1" noTextEdit="1"/>
          </p:cNvSpPr>
          <p:nvPr>
            <p:ph type="sldImg"/>
          </p:nvPr>
        </p:nvSpPr>
        <p:spPr>
          <a:xfrm>
            <a:off x="917575" y="-4763"/>
            <a:ext cx="4962525" cy="3722688"/>
          </a:xfrm>
          <a:solidFill>
            <a:srgbClr val="FFFFFF"/>
          </a:solidFill>
          <a:ln/>
        </p:spPr>
      </p:sp>
      <p:sp>
        <p:nvSpPr>
          <p:cNvPr id="2" name="Notizenplatzhalter 1"/>
          <p:cNvSpPr>
            <a:spLocks noGrp="1"/>
          </p:cNvSpPr>
          <p:nvPr>
            <p:ph type="body" sz="quarter" idx="10"/>
          </p:nvPr>
        </p:nvSpPr>
        <p:spPr/>
        <p:txBody>
          <a:bodyPr/>
          <a:lstStyle/>
          <a:p>
            <a:endParaRPr 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17F134A6-1E88-4A49-8919-1814D5E345A6}" type="slidenum">
              <a:rPr lang="en-US" smtClean="0"/>
              <a:pPr/>
              <a:t>14</a:t>
            </a:fld>
            <a:endParaRPr lang="en-US" smtClean="0"/>
          </a:p>
        </p:txBody>
      </p:sp>
      <p:sp>
        <p:nvSpPr>
          <p:cNvPr id="26627" name="Rectangle 2"/>
          <p:cNvSpPr>
            <a:spLocks noGrp="1" noRot="1" noChangeAspect="1" noChangeArrowheads="1" noTextEdit="1"/>
          </p:cNvSpPr>
          <p:nvPr>
            <p:ph type="sldImg"/>
          </p:nvPr>
        </p:nvSpPr>
        <p:spPr>
          <a:xfrm>
            <a:off x="917575" y="-4763"/>
            <a:ext cx="4962525" cy="3722688"/>
          </a:xfrm>
          <a:solidFill>
            <a:srgbClr val="FFFFFF"/>
          </a:solidFill>
          <a:ln/>
        </p:spPr>
      </p:sp>
      <p:sp>
        <p:nvSpPr>
          <p:cNvPr id="26628" name="Rectangle 4"/>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17F134A6-1E88-4A49-8919-1814D5E345A6}" type="slidenum">
              <a:rPr lang="en-US" smtClean="0"/>
              <a:pPr/>
              <a:t>15</a:t>
            </a:fld>
            <a:endParaRPr lang="en-US" smtClean="0"/>
          </a:p>
        </p:txBody>
      </p:sp>
      <p:sp>
        <p:nvSpPr>
          <p:cNvPr id="26627" name="Rectangle 2"/>
          <p:cNvSpPr>
            <a:spLocks noGrp="1" noRot="1" noChangeAspect="1" noChangeArrowheads="1" noTextEdit="1"/>
          </p:cNvSpPr>
          <p:nvPr>
            <p:ph type="sldImg"/>
          </p:nvPr>
        </p:nvSpPr>
        <p:spPr>
          <a:xfrm>
            <a:off x="917575" y="-4763"/>
            <a:ext cx="4962525" cy="3722688"/>
          </a:xfrm>
          <a:solidFill>
            <a:srgbClr val="FFFFFF"/>
          </a:solidFill>
          <a:ln/>
        </p:spPr>
      </p:sp>
      <p:sp>
        <p:nvSpPr>
          <p:cNvPr id="26628" name="Rectangle 4"/>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2541B6B4-A5DE-4903-B8E0-3A7170EF7622}" type="slidenum">
              <a:rPr lang="en-US" smtClean="0"/>
              <a:pPr/>
              <a:t>16</a:t>
            </a:fld>
            <a:endParaRPr lang="en-US" smtClean="0"/>
          </a:p>
        </p:txBody>
      </p:sp>
      <p:sp>
        <p:nvSpPr>
          <p:cNvPr id="30723" name="Rectangle 2"/>
          <p:cNvSpPr>
            <a:spLocks noGrp="1" noRot="1" noChangeAspect="1" noChangeArrowheads="1" noTextEdit="1"/>
          </p:cNvSpPr>
          <p:nvPr>
            <p:ph type="sldImg"/>
          </p:nvPr>
        </p:nvSpPr>
        <p:spPr>
          <a:xfrm>
            <a:off x="917575" y="15875"/>
            <a:ext cx="4962525" cy="3722688"/>
          </a:xfrm>
          <a:solidFill>
            <a:srgbClr val="FFFFFF"/>
          </a:solidFill>
          <a:ln/>
        </p:spPr>
      </p:sp>
      <p:sp>
        <p:nvSpPr>
          <p:cNvPr id="30724" name="Rectangle 4"/>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2541B6B4-A5DE-4903-B8E0-3A7170EF7622}" type="slidenum">
              <a:rPr lang="en-US" smtClean="0"/>
              <a:pPr/>
              <a:t>17</a:t>
            </a:fld>
            <a:endParaRPr lang="en-US" smtClean="0"/>
          </a:p>
        </p:txBody>
      </p:sp>
      <p:sp>
        <p:nvSpPr>
          <p:cNvPr id="30723" name="Rectangle 2"/>
          <p:cNvSpPr>
            <a:spLocks noGrp="1" noRot="1" noChangeAspect="1" noChangeArrowheads="1" noTextEdit="1"/>
          </p:cNvSpPr>
          <p:nvPr>
            <p:ph type="sldImg"/>
          </p:nvPr>
        </p:nvSpPr>
        <p:spPr>
          <a:xfrm>
            <a:off x="917575" y="15875"/>
            <a:ext cx="4962525" cy="3722688"/>
          </a:xfrm>
          <a:solidFill>
            <a:srgbClr val="FFFFFF"/>
          </a:solidFill>
          <a:ln/>
        </p:spPr>
      </p:sp>
      <p:sp>
        <p:nvSpPr>
          <p:cNvPr id="30724" name="Rectangle 4"/>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17F134A6-1E88-4A49-8919-1814D5E345A6}" type="slidenum">
              <a:rPr lang="en-US" smtClean="0"/>
              <a:pPr/>
              <a:t>18</a:t>
            </a:fld>
            <a:endParaRPr lang="en-US" smtClean="0"/>
          </a:p>
        </p:txBody>
      </p:sp>
      <p:sp>
        <p:nvSpPr>
          <p:cNvPr id="26627" name="Rectangle 2"/>
          <p:cNvSpPr>
            <a:spLocks noGrp="1" noRot="1" noChangeAspect="1" noChangeArrowheads="1" noTextEdit="1"/>
          </p:cNvSpPr>
          <p:nvPr>
            <p:ph type="sldImg"/>
          </p:nvPr>
        </p:nvSpPr>
        <p:spPr>
          <a:xfrm>
            <a:off x="917575" y="-4763"/>
            <a:ext cx="4962525" cy="3722688"/>
          </a:xfrm>
          <a:solidFill>
            <a:srgbClr val="FFFFFF"/>
          </a:solidFill>
          <a:ln/>
        </p:spPr>
      </p:sp>
      <p:sp>
        <p:nvSpPr>
          <p:cNvPr id="2" name="Notizenplatzhalter 1"/>
          <p:cNvSpPr>
            <a:spLocks noGrp="1"/>
          </p:cNvSpPr>
          <p:nvPr>
            <p:ph type="body" sz="quarter" idx="10"/>
          </p:nvPr>
        </p:nvSpPr>
        <p:spPr/>
        <p:txBody>
          <a:bodyPr/>
          <a:lstStyle/>
          <a:p>
            <a:endParaRPr 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17F134A6-1E88-4A49-8919-1814D5E345A6}" type="slidenum">
              <a:rPr lang="en-US" smtClean="0"/>
              <a:pPr/>
              <a:t>19</a:t>
            </a:fld>
            <a:endParaRPr lang="en-US" smtClean="0"/>
          </a:p>
        </p:txBody>
      </p:sp>
      <p:sp>
        <p:nvSpPr>
          <p:cNvPr id="26627" name="Rectangle 2"/>
          <p:cNvSpPr>
            <a:spLocks noGrp="1" noRot="1" noChangeAspect="1" noChangeArrowheads="1" noTextEdit="1"/>
          </p:cNvSpPr>
          <p:nvPr>
            <p:ph type="sldImg"/>
          </p:nvPr>
        </p:nvSpPr>
        <p:spPr>
          <a:xfrm>
            <a:off x="917575" y="-4763"/>
            <a:ext cx="4962525" cy="3722688"/>
          </a:xfrm>
          <a:solidFill>
            <a:srgbClr val="FFFFFF"/>
          </a:solidFill>
          <a:ln/>
        </p:spPr>
      </p:sp>
      <p:sp>
        <p:nvSpPr>
          <p:cNvPr id="2" name="Notizenplatzhalter 1"/>
          <p:cNvSpPr>
            <a:spLocks noGrp="1"/>
          </p:cNvSpPr>
          <p:nvPr>
            <p:ph type="body" sz="quarter" idx="10"/>
          </p:nvPr>
        </p:nvSpPr>
        <p:spPr/>
        <p:txBody>
          <a:bodyPr/>
          <a:lstStyle/>
          <a:p>
            <a:endParaRPr 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17F134A6-1E88-4A49-8919-1814D5E345A6}" type="slidenum">
              <a:rPr lang="en-US" smtClean="0"/>
              <a:pPr/>
              <a:t>20</a:t>
            </a:fld>
            <a:endParaRPr lang="en-US" smtClean="0"/>
          </a:p>
        </p:txBody>
      </p:sp>
      <p:sp>
        <p:nvSpPr>
          <p:cNvPr id="26627" name="Rectangle 2"/>
          <p:cNvSpPr>
            <a:spLocks noGrp="1" noRot="1" noChangeAspect="1" noChangeArrowheads="1" noTextEdit="1"/>
          </p:cNvSpPr>
          <p:nvPr>
            <p:ph type="sldImg"/>
          </p:nvPr>
        </p:nvSpPr>
        <p:spPr>
          <a:xfrm>
            <a:off x="917575" y="-4763"/>
            <a:ext cx="4962525" cy="3722688"/>
          </a:xfrm>
          <a:solidFill>
            <a:srgbClr val="FFFFFF"/>
          </a:solidFill>
          <a:ln/>
        </p:spPr>
      </p:sp>
      <p:sp>
        <p:nvSpPr>
          <p:cNvPr id="2" name="Notizenplatzhalter 1"/>
          <p:cNvSpPr>
            <a:spLocks noGrp="1"/>
          </p:cNvSpPr>
          <p:nvPr>
            <p:ph type="body" sz="quarter" idx="10"/>
          </p:nvPr>
        </p:nvSpPr>
        <p:spPr/>
        <p:txBody>
          <a:bodyPr/>
          <a:lstStyle/>
          <a:p>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9684FBE1-030E-4F01-8E4B-33EA517EBB6F}" type="slidenum">
              <a:rPr lang="en-US" smtClean="0"/>
              <a:pPr/>
              <a:t>3</a:t>
            </a:fld>
            <a:endParaRPr lang="en-US" dirty="0" smtClean="0"/>
          </a:p>
        </p:txBody>
      </p:sp>
      <p:sp>
        <p:nvSpPr>
          <p:cNvPr id="23555" name="Rectangle 2"/>
          <p:cNvSpPr>
            <a:spLocks noGrp="1" noRot="1" noChangeAspect="1" noChangeArrowheads="1" noTextEdit="1"/>
          </p:cNvSpPr>
          <p:nvPr>
            <p:ph type="sldImg"/>
          </p:nvPr>
        </p:nvSpPr>
        <p:spPr>
          <a:xfrm>
            <a:off x="917575" y="-4763"/>
            <a:ext cx="4962525" cy="3722688"/>
          </a:xfrm>
          <a:ln/>
        </p:spPr>
      </p:sp>
      <p:sp>
        <p:nvSpPr>
          <p:cNvPr id="23556" name="Rectangle 4"/>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17F134A6-1E88-4A49-8919-1814D5E345A6}" type="slidenum">
              <a:rPr lang="en-US" smtClean="0"/>
              <a:pPr/>
              <a:t>21</a:t>
            </a:fld>
            <a:endParaRPr lang="en-US" smtClean="0"/>
          </a:p>
        </p:txBody>
      </p:sp>
      <p:sp>
        <p:nvSpPr>
          <p:cNvPr id="26627" name="Rectangle 2"/>
          <p:cNvSpPr>
            <a:spLocks noGrp="1" noRot="1" noChangeAspect="1" noChangeArrowheads="1" noTextEdit="1"/>
          </p:cNvSpPr>
          <p:nvPr>
            <p:ph type="sldImg"/>
          </p:nvPr>
        </p:nvSpPr>
        <p:spPr>
          <a:xfrm>
            <a:off x="917575" y="-4763"/>
            <a:ext cx="4962525" cy="3722688"/>
          </a:xfrm>
          <a:solidFill>
            <a:srgbClr val="FFFFFF"/>
          </a:solidFill>
          <a:ln/>
        </p:spPr>
      </p:sp>
      <p:sp>
        <p:nvSpPr>
          <p:cNvPr id="26628" name="Rectangle 4"/>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17F134A6-1E88-4A49-8919-1814D5E345A6}" type="slidenum">
              <a:rPr lang="en-US" smtClean="0"/>
              <a:pPr/>
              <a:t>22</a:t>
            </a:fld>
            <a:endParaRPr lang="en-US" dirty="0" smtClean="0"/>
          </a:p>
        </p:txBody>
      </p:sp>
      <p:sp>
        <p:nvSpPr>
          <p:cNvPr id="26627" name="Rectangle 2"/>
          <p:cNvSpPr>
            <a:spLocks noGrp="1" noRot="1" noChangeAspect="1" noChangeArrowheads="1" noTextEdit="1"/>
          </p:cNvSpPr>
          <p:nvPr>
            <p:ph type="sldImg"/>
          </p:nvPr>
        </p:nvSpPr>
        <p:spPr>
          <a:xfrm>
            <a:off x="917575" y="-4763"/>
            <a:ext cx="4962525" cy="3722688"/>
          </a:xfrm>
          <a:solidFill>
            <a:srgbClr val="FFFFFF"/>
          </a:solidFill>
          <a:ln/>
        </p:spPr>
      </p:sp>
      <p:sp>
        <p:nvSpPr>
          <p:cNvPr id="26628" name="Rectangle 4"/>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2541B6B4-A5DE-4903-B8E0-3A7170EF7622}" type="slidenum">
              <a:rPr lang="en-US" smtClean="0"/>
              <a:pPr/>
              <a:t>23</a:t>
            </a:fld>
            <a:endParaRPr lang="en-US" smtClean="0"/>
          </a:p>
        </p:txBody>
      </p:sp>
      <p:sp>
        <p:nvSpPr>
          <p:cNvPr id="30723" name="Rectangle 2"/>
          <p:cNvSpPr>
            <a:spLocks noGrp="1" noRot="1" noChangeAspect="1" noChangeArrowheads="1" noTextEdit="1"/>
          </p:cNvSpPr>
          <p:nvPr>
            <p:ph type="sldImg"/>
          </p:nvPr>
        </p:nvSpPr>
        <p:spPr>
          <a:xfrm>
            <a:off x="917575" y="15875"/>
            <a:ext cx="4962525" cy="3722688"/>
          </a:xfrm>
          <a:solidFill>
            <a:srgbClr val="FFFFFF"/>
          </a:solidFill>
          <a:ln/>
        </p:spPr>
      </p:sp>
      <p:sp>
        <p:nvSpPr>
          <p:cNvPr id="30724" name="Rectangle 4"/>
          <p:cNvSpPr>
            <a:spLocks noGrp="1" noChangeArrowheads="1"/>
          </p:cNvSpPr>
          <p:nvPr>
            <p:ph type="body" idx="1"/>
          </p:nvPr>
        </p:nvSpPr>
        <p:spPr>
          <a:xfrm>
            <a:off x="679606" y="3883200"/>
            <a:ext cx="5438464" cy="5298902"/>
          </a:xfrm>
          <a:noFill/>
          <a:ln/>
        </p:spPr>
        <p:txBody>
          <a:bodyPr/>
          <a:lstStyle/>
          <a:p>
            <a:pPr eaLnBrk="1" hangingPunct="1"/>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2541B6B4-A5DE-4903-B8E0-3A7170EF7622}" type="slidenum">
              <a:rPr lang="en-US" smtClean="0"/>
              <a:pPr/>
              <a:t>24</a:t>
            </a:fld>
            <a:endParaRPr lang="en-US" smtClean="0"/>
          </a:p>
        </p:txBody>
      </p:sp>
      <p:sp>
        <p:nvSpPr>
          <p:cNvPr id="30723" name="Rectangle 2"/>
          <p:cNvSpPr>
            <a:spLocks noGrp="1" noRot="1" noChangeAspect="1" noChangeArrowheads="1" noTextEdit="1"/>
          </p:cNvSpPr>
          <p:nvPr>
            <p:ph type="sldImg"/>
          </p:nvPr>
        </p:nvSpPr>
        <p:spPr>
          <a:xfrm>
            <a:off x="917575" y="15875"/>
            <a:ext cx="4962525" cy="3722688"/>
          </a:xfrm>
          <a:solidFill>
            <a:srgbClr val="FFFFFF"/>
          </a:solidFill>
          <a:ln/>
        </p:spPr>
      </p:sp>
      <p:sp>
        <p:nvSpPr>
          <p:cNvPr id="30724" name="Rectangle 4"/>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2541B6B4-A5DE-4903-B8E0-3A7170EF7622}" type="slidenum">
              <a:rPr lang="en-US" smtClean="0"/>
              <a:pPr/>
              <a:t>25</a:t>
            </a:fld>
            <a:endParaRPr lang="en-US" smtClean="0"/>
          </a:p>
        </p:txBody>
      </p:sp>
      <p:sp>
        <p:nvSpPr>
          <p:cNvPr id="30723" name="Rectangle 2"/>
          <p:cNvSpPr>
            <a:spLocks noGrp="1" noRot="1" noChangeAspect="1" noChangeArrowheads="1" noTextEdit="1"/>
          </p:cNvSpPr>
          <p:nvPr>
            <p:ph type="sldImg"/>
          </p:nvPr>
        </p:nvSpPr>
        <p:spPr>
          <a:xfrm>
            <a:off x="917575" y="15875"/>
            <a:ext cx="4962525" cy="3722688"/>
          </a:xfrm>
          <a:solidFill>
            <a:srgbClr val="FFFFFF"/>
          </a:solidFill>
          <a:ln/>
        </p:spPr>
      </p:sp>
      <p:sp>
        <p:nvSpPr>
          <p:cNvPr id="2" name="Notizenplatzhalter 1"/>
          <p:cNvSpPr>
            <a:spLocks noGrp="1"/>
          </p:cNvSpPr>
          <p:nvPr>
            <p:ph type="body" sz="quarter" idx="10"/>
          </p:nvPr>
        </p:nvSpPr>
        <p:spPr/>
        <p:txBody>
          <a:bodyPr/>
          <a:lstStyle/>
          <a:p>
            <a:endParaRPr 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DD629F5E-900E-4A86-B94A-8B34D0DFD8CF}" type="slidenum">
              <a:rPr lang="en-US" smtClean="0"/>
              <a:pPr/>
              <a:t>26</a:t>
            </a:fld>
            <a:endParaRPr lang="en-US" smtClean="0"/>
          </a:p>
        </p:txBody>
      </p:sp>
      <p:sp>
        <p:nvSpPr>
          <p:cNvPr id="37891" name="Rectangle 2"/>
          <p:cNvSpPr>
            <a:spLocks noGrp="1" noRot="1" noChangeAspect="1" noChangeArrowheads="1" noTextEdit="1"/>
          </p:cNvSpPr>
          <p:nvPr>
            <p:ph type="sldImg"/>
          </p:nvPr>
        </p:nvSpPr>
        <p:spPr>
          <a:xfrm>
            <a:off x="917575" y="-4763"/>
            <a:ext cx="4962525" cy="3722688"/>
          </a:xfrm>
          <a:solidFill>
            <a:srgbClr val="FFFFFF"/>
          </a:solidFill>
          <a:ln/>
        </p:spPr>
      </p:sp>
      <p:sp>
        <p:nvSpPr>
          <p:cNvPr id="37892" name="Rectangle 4"/>
          <p:cNvSpPr>
            <a:spLocks noGrp="1" noChangeArrowheads="1"/>
          </p:cNvSpPr>
          <p:nvPr>
            <p:ph type="body" idx="1"/>
          </p:nvPr>
        </p:nvSpPr>
        <p:spPr>
          <a:xfrm>
            <a:off x="86469" y="3883200"/>
            <a:ext cx="6624736" cy="5298902"/>
          </a:xfrm>
          <a:noFill/>
          <a:ln/>
        </p:spPr>
        <p:txBody>
          <a:bodyPr/>
          <a:lstStyle/>
          <a:p>
            <a:pPr eaLnBrk="1" hangingPunct="1">
              <a:spcBef>
                <a:spcPts val="0"/>
              </a:spcBef>
            </a:pPr>
            <a:endParaRPr lang="de-DE" dirty="0"/>
          </a:p>
          <a:p>
            <a:pPr eaLnBrk="1" hangingPunct="1">
              <a:spcBef>
                <a:spcPts val="0"/>
              </a:spcBef>
            </a:pPr>
            <a:endParaRPr lang="de-DE" dirty="0"/>
          </a:p>
          <a:p>
            <a:pPr eaLnBrk="1" hangingPunct="1">
              <a:spcBef>
                <a:spcPts val="0"/>
              </a:spcBef>
            </a:pPr>
            <a:endParaRPr lang="de-DE" dirty="0"/>
          </a:p>
          <a:p>
            <a:pPr eaLnBrk="1" hangingPunct="1">
              <a:spcBef>
                <a:spcPts val="0"/>
              </a:spcBef>
            </a:pPr>
            <a:endParaRPr lang="de-DE" dirty="0" smtClean="0"/>
          </a:p>
          <a:p>
            <a:pPr eaLnBrk="1" hangingPunct="1">
              <a:spcBef>
                <a:spcPts val="0"/>
              </a:spcBef>
            </a:pPr>
            <a:endParaRPr lang="de-DE" dirty="0"/>
          </a:p>
          <a:p>
            <a:pPr eaLnBrk="1" hangingPunct="1">
              <a:spcBef>
                <a:spcPts val="0"/>
              </a:spcBef>
            </a:pPr>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DD629F5E-900E-4A86-B94A-8B34D0DFD8CF}" type="slidenum">
              <a:rPr lang="en-US" smtClean="0"/>
              <a:pPr/>
              <a:t>27</a:t>
            </a:fld>
            <a:endParaRPr lang="en-US" smtClean="0"/>
          </a:p>
        </p:txBody>
      </p:sp>
      <p:sp>
        <p:nvSpPr>
          <p:cNvPr id="37891" name="Rectangle 2"/>
          <p:cNvSpPr>
            <a:spLocks noGrp="1" noRot="1" noChangeAspect="1" noChangeArrowheads="1" noTextEdit="1"/>
          </p:cNvSpPr>
          <p:nvPr>
            <p:ph type="sldImg"/>
          </p:nvPr>
        </p:nvSpPr>
        <p:spPr>
          <a:xfrm>
            <a:off x="917575" y="-4763"/>
            <a:ext cx="4962525" cy="3722688"/>
          </a:xfrm>
          <a:solidFill>
            <a:srgbClr val="FFFFFF"/>
          </a:solidFill>
          <a:ln/>
        </p:spPr>
      </p:sp>
      <p:sp>
        <p:nvSpPr>
          <p:cNvPr id="2" name="Notizenplatzhalter 1"/>
          <p:cNvSpPr>
            <a:spLocks noGrp="1"/>
          </p:cNvSpPr>
          <p:nvPr>
            <p:ph type="body" sz="quarter" idx="10"/>
          </p:nvPr>
        </p:nvSpPr>
        <p:spPr/>
        <p:txBody>
          <a:bodyPr/>
          <a:lstStyle/>
          <a:p>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17F134A6-1E88-4A49-8919-1814D5E345A6}" type="slidenum">
              <a:rPr lang="en-US" smtClean="0"/>
              <a:pPr/>
              <a:t>4</a:t>
            </a:fld>
            <a:endParaRPr lang="en-US" dirty="0" smtClean="0"/>
          </a:p>
        </p:txBody>
      </p:sp>
      <p:sp>
        <p:nvSpPr>
          <p:cNvPr id="26627" name="Rectangle 2"/>
          <p:cNvSpPr>
            <a:spLocks noGrp="1" noRot="1" noChangeAspect="1" noChangeArrowheads="1" noTextEdit="1"/>
          </p:cNvSpPr>
          <p:nvPr>
            <p:ph type="sldImg"/>
          </p:nvPr>
        </p:nvSpPr>
        <p:spPr>
          <a:xfrm>
            <a:off x="917575" y="-4763"/>
            <a:ext cx="4962525" cy="3722688"/>
          </a:xfrm>
          <a:solidFill>
            <a:srgbClr val="FFFFFF"/>
          </a:solidFill>
          <a:ln/>
        </p:spPr>
      </p:sp>
      <p:sp>
        <p:nvSpPr>
          <p:cNvPr id="2" name="Notizenplatzhalter 1"/>
          <p:cNvSpPr>
            <a:spLocks noGrp="1"/>
          </p:cNvSpPr>
          <p:nvPr>
            <p:ph type="body" sz="quarter" idx="10"/>
          </p:nvPr>
        </p:nvSpPr>
        <p:spPr/>
        <p:txBody>
          <a:bodyPr/>
          <a:lstStyle/>
          <a:p>
            <a:endParaRPr 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17F134A6-1E88-4A49-8919-1814D5E345A6}" type="slidenum">
              <a:rPr lang="en-US" smtClean="0"/>
              <a:pPr/>
              <a:t>5</a:t>
            </a:fld>
            <a:endParaRPr lang="en-US" dirty="0" smtClean="0"/>
          </a:p>
        </p:txBody>
      </p:sp>
      <p:sp>
        <p:nvSpPr>
          <p:cNvPr id="26627" name="Rectangle 2"/>
          <p:cNvSpPr>
            <a:spLocks noGrp="1" noRot="1" noChangeAspect="1" noChangeArrowheads="1" noTextEdit="1"/>
          </p:cNvSpPr>
          <p:nvPr>
            <p:ph type="sldImg"/>
          </p:nvPr>
        </p:nvSpPr>
        <p:spPr>
          <a:xfrm>
            <a:off x="917575" y="-4763"/>
            <a:ext cx="4962525" cy="3722688"/>
          </a:xfrm>
          <a:solidFill>
            <a:srgbClr val="FFFFFF"/>
          </a:solidFill>
          <a:ln/>
        </p:spPr>
      </p:sp>
      <p:sp>
        <p:nvSpPr>
          <p:cNvPr id="26628" name="Rectangle 4"/>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17F134A6-1E88-4A49-8919-1814D5E345A6}" type="slidenum">
              <a:rPr lang="en-US" smtClean="0"/>
              <a:pPr/>
              <a:t>6</a:t>
            </a:fld>
            <a:endParaRPr lang="en-US" dirty="0" smtClean="0"/>
          </a:p>
        </p:txBody>
      </p:sp>
      <p:sp>
        <p:nvSpPr>
          <p:cNvPr id="26627" name="Rectangle 2"/>
          <p:cNvSpPr>
            <a:spLocks noGrp="1" noRot="1" noChangeAspect="1" noChangeArrowheads="1" noTextEdit="1"/>
          </p:cNvSpPr>
          <p:nvPr>
            <p:ph type="sldImg"/>
          </p:nvPr>
        </p:nvSpPr>
        <p:spPr>
          <a:xfrm>
            <a:off x="917575" y="-4763"/>
            <a:ext cx="4962525" cy="3722688"/>
          </a:xfrm>
          <a:solidFill>
            <a:srgbClr val="FFFFFF"/>
          </a:solidFill>
          <a:ln/>
        </p:spPr>
      </p:sp>
      <p:sp>
        <p:nvSpPr>
          <p:cNvPr id="26628" name="Rectangle 4"/>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53EE7735-08F7-4EFA-A2D9-06DCB967C5BF}" type="slidenum">
              <a:rPr lang="en-US" smtClean="0"/>
              <a:pPr/>
              <a:t>7</a:t>
            </a:fld>
            <a:endParaRPr lang="en-US" smtClean="0"/>
          </a:p>
        </p:txBody>
      </p:sp>
      <p:sp>
        <p:nvSpPr>
          <p:cNvPr id="24579" name="Rectangle 2"/>
          <p:cNvSpPr>
            <a:spLocks noGrp="1" noRot="1" noChangeAspect="1" noChangeArrowheads="1" noTextEdit="1"/>
          </p:cNvSpPr>
          <p:nvPr>
            <p:ph type="sldImg"/>
          </p:nvPr>
        </p:nvSpPr>
        <p:spPr>
          <a:xfrm>
            <a:off x="917575" y="15875"/>
            <a:ext cx="4962525" cy="3722688"/>
          </a:xfrm>
          <a:solidFill>
            <a:srgbClr val="FFFFFF"/>
          </a:solidFill>
          <a:ln/>
        </p:spPr>
      </p:sp>
      <p:sp>
        <p:nvSpPr>
          <p:cNvPr id="24580" name="Rectangle 4"/>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53EE7735-08F7-4EFA-A2D9-06DCB967C5BF}" type="slidenum">
              <a:rPr lang="en-US" smtClean="0"/>
              <a:pPr/>
              <a:t>8</a:t>
            </a:fld>
            <a:endParaRPr lang="en-US" smtClean="0"/>
          </a:p>
        </p:txBody>
      </p:sp>
      <p:sp>
        <p:nvSpPr>
          <p:cNvPr id="24579" name="Rectangle 2"/>
          <p:cNvSpPr>
            <a:spLocks noGrp="1" noRot="1" noChangeAspect="1" noChangeArrowheads="1" noTextEdit="1"/>
          </p:cNvSpPr>
          <p:nvPr>
            <p:ph type="sldImg"/>
          </p:nvPr>
        </p:nvSpPr>
        <p:spPr>
          <a:xfrm>
            <a:off x="917575" y="15875"/>
            <a:ext cx="4962525" cy="3722688"/>
          </a:xfrm>
          <a:solidFill>
            <a:srgbClr val="FFFFFF"/>
          </a:solidFill>
          <a:ln/>
        </p:spPr>
      </p:sp>
      <p:sp>
        <p:nvSpPr>
          <p:cNvPr id="24580" name="Rectangle 4"/>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53EE7735-08F7-4EFA-A2D9-06DCB967C5BF}" type="slidenum">
              <a:rPr lang="en-US" smtClean="0"/>
              <a:pPr/>
              <a:t>9</a:t>
            </a:fld>
            <a:endParaRPr lang="en-US" smtClean="0"/>
          </a:p>
        </p:txBody>
      </p:sp>
      <p:sp>
        <p:nvSpPr>
          <p:cNvPr id="24579" name="Rectangle 2"/>
          <p:cNvSpPr>
            <a:spLocks noGrp="1" noRot="1" noChangeAspect="1" noChangeArrowheads="1" noTextEdit="1"/>
          </p:cNvSpPr>
          <p:nvPr>
            <p:ph type="sldImg"/>
          </p:nvPr>
        </p:nvSpPr>
        <p:spPr>
          <a:xfrm>
            <a:off x="917575" y="15875"/>
            <a:ext cx="4962525" cy="3722688"/>
          </a:xfrm>
          <a:solidFill>
            <a:srgbClr val="FFFFFF"/>
          </a:solidFill>
          <a:ln/>
        </p:spPr>
      </p:sp>
      <p:sp>
        <p:nvSpPr>
          <p:cNvPr id="2" name="Notizenplatzhalter 1"/>
          <p:cNvSpPr>
            <a:spLocks noGrp="1"/>
          </p:cNvSpPr>
          <p:nvPr>
            <p:ph type="body" sz="quarter" idx="10"/>
          </p:nvPr>
        </p:nvSpPr>
        <p:spPr/>
        <p:txBody>
          <a:bodyPr/>
          <a:lstStyle/>
          <a:p>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53EE7735-08F7-4EFA-A2D9-06DCB967C5BF}" type="slidenum">
              <a:rPr lang="en-US" smtClean="0"/>
              <a:pPr/>
              <a:t>10</a:t>
            </a:fld>
            <a:endParaRPr lang="en-US" smtClean="0"/>
          </a:p>
        </p:txBody>
      </p:sp>
      <p:sp>
        <p:nvSpPr>
          <p:cNvPr id="24579" name="Rectangle 2"/>
          <p:cNvSpPr>
            <a:spLocks noGrp="1" noRot="1" noChangeAspect="1" noChangeArrowheads="1" noTextEdit="1"/>
          </p:cNvSpPr>
          <p:nvPr>
            <p:ph type="sldImg"/>
          </p:nvPr>
        </p:nvSpPr>
        <p:spPr>
          <a:xfrm>
            <a:off x="917575" y="15875"/>
            <a:ext cx="4962525" cy="3722688"/>
          </a:xfrm>
          <a:solidFill>
            <a:srgbClr val="FFFFFF"/>
          </a:solidFill>
          <a:ln/>
        </p:spPr>
      </p:sp>
      <p:sp>
        <p:nvSpPr>
          <p:cNvPr id="24580" name="Rectangle 4"/>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19"/>
          <p:cNvSpPr>
            <a:spLocks noGrp="1" noChangeArrowheads="1"/>
          </p:cNvSpPr>
          <p:nvPr>
            <p:ph type="ftr" sz="quarter" idx="10"/>
          </p:nvPr>
        </p:nvSpPr>
        <p:spPr>
          <a:ln/>
        </p:spPr>
        <p:txBody>
          <a:bodyPr/>
          <a:lstStyle>
            <a:lvl1pPr>
              <a:defRPr/>
            </a:lvl1pPr>
          </a:lstStyle>
          <a:p>
            <a:pPr>
              <a:defRPr/>
            </a:pPr>
            <a:r>
              <a:rPr lang="de-DE" dirty="0" smtClean="0"/>
              <a:t>Universität zu Köln</a:t>
            </a:r>
            <a:endParaRPr lang="de-DE" dirty="0"/>
          </a:p>
        </p:txBody>
      </p:sp>
      <p:sp>
        <p:nvSpPr>
          <p:cNvPr id="5" name="Rectangle 20"/>
          <p:cNvSpPr>
            <a:spLocks noGrp="1" noChangeArrowheads="1"/>
          </p:cNvSpPr>
          <p:nvPr>
            <p:ph type="dt" sz="half" idx="11"/>
          </p:nvPr>
        </p:nvSpPr>
        <p:spPr>
          <a:ln/>
        </p:spPr>
        <p:txBody>
          <a:bodyPr/>
          <a:lstStyle>
            <a:lvl1pPr>
              <a:defRPr/>
            </a:lvl1pPr>
          </a:lstStyle>
          <a:p>
            <a:pPr>
              <a:defRPr/>
            </a:pPr>
            <a:r>
              <a:rPr lang="de-DE" dirty="0" smtClean="0"/>
              <a:t>Muhammed Altuntas</a:t>
            </a:r>
            <a:endParaRPr lang="de-DE"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9"/>
          <p:cNvSpPr>
            <a:spLocks noGrp="1" noChangeArrowheads="1"/>
          </p:cNvSpPr>
          <p:nvPr>
            <p:ph type="ftr" sz="quarter" idx="10"/>
          </p:nvPr>
        </p:nvSpPr>
        <p:spPr>
          <a:ln/>
        </p:spPr>
        <p:txBody>
          <a:bodyPr/>
          <a:lstStyle>
            <a:lvl1pPr>
              <a:defRPr/>
            </a:lvl1pPr>
          </a:lstStyle>
          <a:p>
            <a:pPr>
              <a:defRPr/>
            </a:pPr>
            <a:r>
              <a:rPr lang="de-DE" dirty="0" smtClean="0"/>
              <a:t>Universität zu Köln</a:t>
            </a:r>
            <a:endParaRPr lang="de-DE" dirty="0"/>
          </a:p>
        </p:txBody>
      </p:sp>
      <p:sp>
        <p:nvSpPr>
          <p:cNvPr id="5" name="Rectangle 20"/>
          <p:cNvSpPr>
            <a:spLocks noGrp="1" noChangeArrowheads="1"/>
          </p:cNvSpPr>
          <p:nvPr>
            <p:ph type="dt" sz="half" idx="11"/>
          </p:nvPr>
        </p:nvSpPr>
        <p:spPr>
          <a:ln/>
        </p:spPr>
        <p:txBody>
          <a:bodyPr/>
          <a:lstStyle>
            <a:lvl1pPr>
              <a:defRPr/>
            </a:lvl1pPr>
          </a:lstStyle>
          <a:p>
            <a:pPr>
              <a:defRPr/>
            </a:pPr>
            <a:r>
              <a:rPr lang="de-DE"/>
              <a:t>Muhammed Altuntas</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9"/>
          <p:cNvSpPr>
            <a:spLocks noGrp="1" noChangeArrowheads="1"/>
          </p:cNvSpPr>
          <p:nvPr>
            <p:ph type="ftr" sz="quarter" idx="10"/>
          </p:nvPr>
        </p:nvSpPr>
        <p:spPr>
          <a:ln/>
        </p:spPr>
        <p:txBody>
          <a:bodyPr/>
          <a:lstStyle>
            <a:lvl1pPr>
              <a:defRPr/>
            </a:lvl1pPr>
          </a:lstStyle>
          <a:p>
            <a:pPr>
              <a:defRPr/>
            </a:pPr>
            <a:r>
              <a:rPr lang="de-DE" dirty="0" smtClean="0"/>
              <a:t>Universität zu Köln</a:t>
            </a:r>
            <a:endParaRPr lang="de-DE" dirty="0"/>
          </a:p>
        </p:txBody>
      </p:sp>
      <p:sp>
        <p:nvSpPr>
          <p:cNvPr id="5" name="Rectangle 20"/>
          <p:cNvSpPr>
            <a:spLocks noGrp="1" noChangeArrowheads="1"/>
          </p:cNvSpPr>
          <p:nvPr>
            <p:ph type="dt" sz="half" idx="11"/>
          </p:nvPr>
        </p:nvSpPr>
        <p:spPr>
          <a:ln/>
        </p:spPr>
        <p:txBody>
          <a:bodyPr/>
          <a:lstStyle>
            <a:lvl1pPr>
              <a:defRPr/>
            </a:lvl1pPr>
          </a:lstStyle>
          <a:p>
            <a:pPr>
              <a:defRPr/>
            </a:pPr>
            <a:r>
              <a:rPr lang="de-DE"/>
              <a:t>Muhammed Altuntas</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9"/>
          <p:cNvSpPr>
            <a:spLocks noGrp="1" noChangeArrowheads="1"/>
          </p:cNvSpPr>
          <p:nvPr>
            <p:ph type="ftr" sz="quarter" idx="10"/>
          </p:nvPr>
        </p:nvSpPr>
        <p:spPr>
          <a:ln/>
        </p:spPr>
        <p:txBody>
          <a:bodyPr/>
          <a:lstStyle>
            <a:lvl1pPr>
              <a:defRPr/>
            </a:lvl1pPr>
          </a:lstStyle>
          <a:p>
            <a:pPr>
              <a:defRPr/>
            </a:pPr>
            <a:r>
              <a:rPr lang="de-DE" dirty="0" smtClean="0"/>
              <a:t>Universität zu Köln</a:t>
            </a:r>
            <a:endParaRPr lang="de-DE" dirty="0"/>
          </a:p>
        </p:txBody>
      </p:sp>
      <p:sp>
        <p:nvSpPr>
          <p:cNvPr id="5" name="Rectangle 20"/>
          <p:cNvSpPr>
            <a:spLocks noGrp="1" noChangeArrowheads="1"/>
          </p:cNvSpPr>
          <p:nvPr>
            <p:ph type="dt" sz="half" idx="11"/>
          </p:nvPr>
        </p:nvSpPr>
        <p:spPr>
          <a:ln/>
        </p:spPr>
        <p:txBody>
          <a:bodyPr/>
          <a:lstStyle>
            <a:lvl1pPr>
              <a:defRPr/>
            </a:lvl1pPr>
          </a:lstStyle>
          <a:p>
            <a:pPr>
              <a:defRPr/>
            </a:pPr>
            <a:r>
              <a:rPr lang="de-DE"/>
              <a:t>Muhammed Altuntas</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19"/>
          <p:cNvSpPr>
            <a:spLocks noGrp="1" noChangeArrowheads="1"/>
          </p:cNvSpPr>
          <p:nvPr>
            <p:ph type="ftr" sz="quarter" idx="10"/>
          </p:nvPr>
        </p:nvSpPr>
        <p:spPr>
          <a:ln/>
        </p:spPr>
        <p:txBody>
          <a:bodyPr/>
          <a:lstStyle>
            <a:lvl1pPr>
              <a:defRPr/>
            </a:lvl1pPr>
          </a:lstStyle>
          <a:p>
            <a:pPr>
              <a:defRPr/>
            </a:pPr>
            <a:r>
              <a:rPr lang="de-DE" dirty="0" smtClean="0"/>
              <a:t>Universität zu Köln</a:t>
            </a:r>
            <a:endParaRPr lang="de-DE" dirty="0"/>
          </a:p>
        </p:txBody>
      </p:sp>
      <p:sp>
        <p:nvSpPr>
          <p:cNvPr id="5" name="Rectangle 20"/>
          <p:cNvSpPr>
            <a:spLocks noGrp="1" noChangeArrowheads="1"/>
          </p:cNvSpPr>
          <p:nvPr>
            <p:ph type="dt" sz="half" idx="11"/>
          </p:nvPr>
        </p:nvSpPr>
        <p:spPr>
          <a:ln/>
        </p:spPr>
        <p:txBody>
          <a:bodyPr/>
          <a:lstStyle>
            <a:lvl1pPr>
              <a:defRPr/>
            </a:lvl1pPr>
          </a:lstStyle>
          <a:p>
            <a:pPr>
              <a:defRPr/>
            </a:pPr>
            <a:r>
              <a:rPr lang="de-DE"/>
              <a:t>Muhammed Altuntas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19"/>
          <p:cNvSpPr>
            <a:spLocks noGrp="1" noChangeArrowheads="1"/>
          </p:cNvSpPr>
          <p:nvPr>
            <p:ph type="ftr" sz="quarter" idx="10"/>
          </p:nvPr>
        </p:nvSpPr>
        <p:spPr>
          <a:ln/>
        </p:spPr>
        <p:txBody>
          <a:bodyPr/>
          <a:lstStyle>
            <a:lvl1pPr>
              <a:defRPr/>
            </a:lvl1pPr>
          </a:lstStyle>
          <a:p>
            <a:pPr>
              <a:defRPr/>
            </a:pPr>
            <a:r>
              <a:rPr lang="de-DE" dirty="0" smtClean="0"/>
              <a:t>Universität zu Köln</a:t>
            </a:r>
            <a:endParaRPr lang="de-DE" dirty="0"/>
          </a:p>
        </p:txBody>
      </p:sp>
      <p:sp>
        <p:nvSpPr>
          <p:cNvPr id="6" name="Rectangle 20"/>
          <p:cNvSpPr>
            <a:spLocks noGrp="1" noChangeArrowheads="1"/>
          </p:cNvSpPr>
          <p:nvPr>
            <p:ph type="dt" sz="half" idx="11"/>
          </p:nvPr>
        </p:nvSpPr>
        <p:spPr>
          <a:ln/>
        </p:spPr>
        <p:txBody>
          <a:bodyPr/>
          <a:lstStyle>
            <a:lvl1pPr>
              <a:defRPr/>
            </a:lvl1pPr>
          </a:lstStyle>
          <a:p>
            <a:pPr>
              <a:defRPr/>
            </a:pPr>
            <a:r>
              <a:rPr lang="de-DE"/>
              <a:t>Muhammed Altuntas</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19"/>
          <p:cNvSpPr>
            <a:spLocks noGrp="1" noChangeArrowheads="1"/>
          </p:cNvSpPr>
          <p:nvPr>
            <p:ph type="ftr" sz="quarter" idx="10"/>
          </p:nvPr>
        </p:nvSpPr>
        <p:spPr>
          <a:ln/>
        </p:spPr>
        <p:txBody>
          <a:bodyPr/>
          <a:lstStyle>
            <a:lvl1pPr>
              <a:defRPr/>
            </a:lvl1pPr>
          </a:lstStyle>
          <a:p>
            <a:pPr>
              <a:defRPr/>
            </a:pPr>
            <a:r>
              <a:rPr lang="de-DE" dirty="0" smtClean="0"/>
              <a:t>Universität zu Köln</a:t>
            </a:r>
            <a:endParaRPr lang="de-DE" dirty="0"/>
          </a:p>
        </p:txBody>
      </p:sp>
      <p:sp>
        <p:nvSpPr>
          <p:cNvPr id="8" name="Rectangle 20"/>
          <p:cNvSpPr>
            <a:spLocks noGrp="1" noChangeArrowheads="1"/>
          </p:cNvSpPr>
          <p:nvPr>
            <p:ph type="dt" sz="half" idx="11"/>
          </p:nvPr>
        </p:nvSpPr>
        <p:spPr>
          <a:ln/>
        </p:spPr>
        <p:txBody>
          <a:bodyPr/>
          <a:lstStyle>
            <a:lvl1pPr>
              <a:defRPr/>
            </a:lvl1pPr>
          </a:lstStyle>
          <a:p>
            <a:pPr>
              <a:defRPr/>
            </a:pPr>
            <a:r>
              <a:rPr lang="de-DE"/>
              <a:t>Muhammed Altuntas</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Rectangle 19"/>
          <p:cNvSpPr>
            <a:spLocks noGrp="1" noChangeArrowheads="1"/>
          </p:cNvSpPr>
          <p:nvPr>
            <p:ph type="ftr" sz="quarter" idx="10"/>
          </p:nvPr>
        </p:nvSpPr>
        <p:spPr>
          <a:ln/>
        </p:spPr>
        <p:txBody>
          <a:bodyPr/>
          <a:lstStyle>
            <a:lvl1pPr>
              <a:defRPr/>
            </a:lvl1pPr>
          </a:lstStyle>
          <a:p>
            <a:pPr>
              <a:defRPr/>
            </a:pPr>
            <a:r>
              <a:rPr lang="de-DE" dirty="0" smtClean="0"/>
              <a:t>Universität zu Köln</a:t>
            </a:r>
            <a:endParaRPr lang="de-DE" dirty="0"/>
          </a:p>
        </p:txBody>
      </p:sp>
      <p:sp>
        <p:nvSpPr>
          <p:cNvPr id="4" name="Rectangle 20"/>
          <p:cNvSpPr>
            <a:spLocks noGrp="1" noChangeArrowheads="1"/>
          </p:cNvSpPr>
          <p:nvPr>
            <p:ph type="dt" sz="half" idx="11"/>
          </p:nvPr>
        </p:nvSpPr>
        <p:spPr>
          <a:ln/>
        </p:spPr>
        <p:txBody>
          <a:bodyPr/>
          <a:lstStyle>
            <a:lvl1pPr>
              <a:defRPr/>
            </a:lvl1pPr>
          </a:lstStyle>
          <a:p>
            <a:pPr>
              <a:defRPr/>
            </a:pPr>
            <a:r>
              <a:rPr lang="de-DE"/>
              <a:t>Muhammed Altuntas</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19"/>
          <p:cNvSpPr>
            <a:spLocks noGrp="1" noChangeArrowheads="1"/>
          </p:cNvSpPr>
          <p:nvPr>
            <p:ph type="ftr" sz="quarter" idx="10"/>
          </p:nvPr>
        </p:nvSpPr>
        <p:spPr>
          <a:ln/>
        </p:spPr>
        <p:txBody>
          <a:bodyPr/>
          <a:lstStyle>
            <a:lvl1pPr>
              <a:defRPr/>
            </a:lvl1pPr>
          </a:lstStyle>
          <a:p>
            <a:pPr>
              <a:defRPr/>
            </a:pPr>
            <a:r>
              <a:rPr lang="de-DE" dirty="0" smtClean="0"/>
              <a:t>Universität zu Köln</a:t>
            </a:r>
            <a:endParaRPr lang="de-DE" dirty="0"/>
          </a:p>
        </p:txBody>
      </p:sp>
      <p:sp>
        <p:nvSpPr>
          <p:cNvPr id="3" name="Rectangle 20"/>
          <p:cNvSpPr>
            <a:spLocks noGrp="1" noChangeArrowheads="1"/>
          </p:cNvSpPr>
          <p:nvPr>
            <p:ph type="dt" sz="half" idx="11"/>
          </p:nvPr>
        </p:nvSpPr>
        <p:spPr>
          <a:ln/>
        </p:spPr>
        <p:txBody>
          <a:bodyPr/>
          <a:lstStyle>
            <a:lvl1pPr>
              <a:defRPr/>
            </a:lvl1pPr>
          </a:lstStyle>
          <a:p>
            <a:pPr>
              <a:defRPr/>
            </a:pPr>
            <a:r>
              <a:rPr lang="de-DE"/>
              <a:t>Muhammed Altuntas</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19"/>
          <p:cNvSpPr>
            <a:spLocks noGrp="1" noChangeArrowheads="1"/>
          </p:cNvSpPr>
          <p:nvPr>
            <p:ph type="ftr" sz="quarter" idx="10"/>
          </p:nvPr>
        </p:nvSpPr>
        <p:spPr>
          <a:ln/>
        </p:spPr>
        <p:txBody>
          <a:bodyPr/>
          <a:lstStyle>
            <a:lvl1pPr>
              <a:defRPr/>
            </a:lvl1pPr>
          </a:lstStyle>
          <a:p>
            <a:pPr>
              <a:defRPr/>
            </a:pPr>
            <a:r>
              <a:rPr lang="de-DE" dirty="0" smtClean="0"/>
              <a:t>Universität zu Köln</a:t>
            </a:r>
            <a:endParaRPr lang="de-DE" dirty="0"/>
          </a:p>
        </p:txBody>
      </p:sp>
      <p:sp>
        <p:nvSpPr>
          <p:cNvPr id="6" name="Rectangle 20"/>
          <p:cNvSpPr>
            <a:spLocks noGrp="1" noChangeArrowheads="1"/>
          </p:cNvSpPr>
          <p:nvPr>
            <p:ph type="dt" sz="half" idx="11"/>
          </p:nvPr>
        </p:nvSpPr>
        <p:spPr>
          <a:ln/>
        </p:spPr>
        <p:txBody>
          <a:bodyPr/>
          <a:lstStyle>
            <a:lvl1pPr>
              <a:defRPr/>
            </a:lvl1pPr>
          </a:lstStyle>
          <a:p>
            <a:pPr>
              <a:defRPr/>
            </a:pPr>
            <a:r>
              <a:rPr lang="de-DE"/>
              <a:t>Muhammed Altuntas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19"/>
          <p:cNvSpPr>
            <a:spLocks noGrp="1" noChangeArrowheads="1"/>
          </p:cNvSpPr>
          <p:nvPr>
            <p:ph type="ftr" sz="quarter" idx="10"/>
          </p:nvPr>
        </p:nvSpPr>
        <p:spPr>
          <a:ln/>
        </p:spPr>
        <p:txBody>
          <a:bodyPr/>
          <a:lstStyle>
            <a:lvl1pPr>
              <a:defRPr/>
            </a:lvl1pPr>
          </a:lstStyle>
          <a:p>
            <a:pPr>
              <a:defRPr/>
            </a:pPr>
            <a:r>
              <a:rPr lang="de-DE" dirty="0" smtClean="0"/>
              <a:t>Universität zu Köln</a:t>
            </a:r>
            <a:endParaRPr lang="de-DE" dirty="0"/>
          </a:p>
        </p:txBody>
      </p:sp>
      <p:sp>
        <p:nvSpPr>
          <p:cNvPr id="6" name="Rectangle 20"/>
          <p:cNvSpPr>
            <a:spLocks noGrp="1" noChangeArrowheads="1"/>
          </p:cNvSpPr>
          <p:nvPr>
            <p:ph type="dt" sz="half" idx="11"/>
          </p:nvPr>
        </p:nvSpPr>
        <p:spPr>
          <a:ln/>
        </p:spPr>
        <p:txBody>
          <a:bodyPr/>
          <a:lstStyle>
            <a:lvl1pPr>
              <a:defRPr/>
            </a:lvl1pPr>
          </a:lstStyle>
          <a:p>
            <a:pPr>
              <a:defRPr/>
            </a:pPr>
            <a:r>
              <a:rPr lang="de-DE"/>
              <a:t>Muhammed Altuntas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Text Box 8"/>
          <p:cNvSpPr txBox="1">
            <a:spLocks noChangeArrowheads="1"/>
          </p:cNvSpPr>
          <p:nvPr userDrawn="1"/>
        </p:nvSpPr>
        <p:spPr bwMode="auto">
          <a:xfrm>
            <a:off x="914400" y="347663"/>
            <a:ext cx="8018463" cy="519112"/>
          </a:xfrm>
          <a:prstGeom prst="rect">
            <a:avLst/>
          </a:prstGeom>
          <a:noFill/>
          <a:ln w="9525">
            <a:noFill/>
            <a:miter lim="800000"/>
            <a:headEnd/>
            <a:tailEnd/>
          </a:ln>
          <a:effectLst/>
        </p:spPr>
        <p:txBody>
          <a:bodyPr>
            <a:spAutoFit/>
          </a:bodyPr>
          <a:lstStyle/>
          <a:p>
            <a:pPr algn="l">
              <a:spcBef>
                <a:spcPct val="50000"/>
              </a:spcBef>
              <a:defRPr/>
            </a:pPr>
            <a:endParaRPr lang="en-US" sz="2800" b="1"/>
          </a:p>
        </p:txBody>
      </p:sp>
      <p:sp>
        <p:nvSpPr>
          <p:cNvPr id="1034" name="AutoShape 10"/>
          <p:cNvSpPr>
            <a:spLocks noChangeArrowheads="1"/>
          </p:cNvSpPr>
          <p:nvPr userDrawn="1"/>
        </p:nvSpPr>
        <p:spPr bwMode="auto">
          <a:xfrm>
            <a:off x="468313" y="1052513"/>
            <a:ext cx="7473950" cy="90487"/>
          </a:xfrm>
          <a:prstGeom prst="roundRect">
            <a:avLst>
              <a:gd name="adj" fmla="val 16667"/>
            </a:avLst>
          </a:prstGeom>
          <a:solidFill>
            <a:srgbClr val="336699"/>
          </a:solidFill>
          <a:ln w="9525">
            <a:noFill/>
            <a:round/>
            <a:headEnd/>
            <a:tailEnd/>
          </a:ln>
          <a:effectLst/>
        </p:spPr>
        <p:txBody>
          <a:bodyPr wrap="none" anchor="ctr"/>
          <a:lstStyle/>
          <a:p>
            <a:pPr algn="ctr">
              <a:defRPr/>
            </a:pPr>
            <a:endParaRPr lang="en-US">
              <a:solidFill>
                <a:srgbClr val="6699FF"/>
              </a:solidFill>
            </a:endParaRPr>
          </a:p>
        </p:txBody>
      </p:sp>
      <p:pic>
        <p:nvPicPr>
          <p:cNvPr id="2052" name="Picture 18" descr="Siegel der Universität"/>
          <p:cNvPicPr>
            <a:picLocks noChangeAspect="1" noChangeArrowheads="1"/>
          </p:cNvPicPr>
          <p:nvPr userDrawn="1"/>
        </p:nvPicPr>
        <p:blipFill>
          <a:blip r:embed="rId13" cstate="print"/>
          <a:srcRect/>
          <a:stretch>
            <a:fillRect/>
          </a:stretch>
        </p:blipFill>
        <p:spPr bwMode="auto">
          <a:xfrm>
            <a:off x="7956550" y="115888"/>
            <a:ext cx="1001713" cy="1009650"/>
          </a:xfrm>
          <a:prstGeom prst="rect">
            <a:avLst/>
          </a:prstGeom>
          <a:noFill/>
          <a:ln w="9525">
            <a:noFill/>
            <a:miter lim="800000"/>
            <a:headEnd/>
            <a:tailEnd/>
          </a:ln>
        </p:spPr>
      </p:pic>
      <p:sp>
        <p:nvSpPr>
          <p:cNvPr id="1043" name="Rectangle 19"/>
          <p:cNvSpPr>
            <a:spLocks noGrp="1" noChangeArrowheads="1"/>
          </p:cNvSpPr>
          <p:nvPr>
            <p:ph type="ftr" sz="quarter" idx="3"/>
          </p:nvPr>
        </p:nvSpPr>
        <p:spPr bwMode="auto">
          <a:xfrm>
            <a:off x="4989513" y="6453188"/>
            <a:ext cx="2895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r>
              <a:rPr lang="de-DE"/>
              <a:t>University of Cologne</a:t>
            </a:r>
          </a:p>
        </p:txBody>
      </p:sp>
      <p:sp>
        <p:nvSpPr>
          <p:cNvPr id="1044" name="Rectangle 20"/>
          <p:cNvSpPr>
            <a:spLocks noGrp="1" noChangeArrowheads="1"/>
          </p:cNvSpPr>
          <p:nvPr>
            <p:ph type="dt" sz="half" idx="2"/>
          </p:nvPr>
        </p:nvSpPr>
        <p:spPr bwMode="auto">
          <a:xfrm>
            <a:off x="566738" y="6453188"/>
            <a:ext cx="2133600" cy="2682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r>
              <a:rPr lang="de-DE"/>
              <a:t>Muhammed Altuntas</a:t>
            </a:r>
          </a:p>
        </p:txBody>
      </p:sp>
      <p:sp>
        <p:nvSpPr>
          <p:cNvPr id="7" name="AutoShape 10"/>
          <p:cNvSpPr>
            <a:spLocks noChangeArrowheads="1"/>
          </p:cNvSpPr>
          <p:nvPr userDrawn="1"/>
        </p:nvSpPr>
        <p:spPr bwMode="auto">
          <a:xfrm>
            <a:off x="467544" y="6407616"/>
            <a:ext cx="8321040" cy="45720"/>
          </a:xfrm>
          <a:prstGeom prst="roundRect">
            <a:avLst>
              <a:gd name="adj" fmla="val 16667"/>
            </a:avLst>
          </a:prstGeom>
          <a:solidFill>
            <a:srgbClr val="336699"/>
          </a:solidFill>
          <a:ln w="9525">
            <a:noFill/>
            <a:round/>
            <a:headEnd/>
            <a:tailEnd/>
          </a:ln>
          <a:effectLst/>
        </p:spPr>
        <p:txBody>
          <a:bodyPr wrap="none" anchor="ctr"/>
          <a:lstStyle/>
          <a:p>
            <a:pPr algn="ctr">
              <a:defRPr/>
            </a:pPr>
            <a:endParaRPr lang="en-US">
              <a:solidFill>
                <a:srgbClr val="6699FF"/>
              </a:solidFill>
            </a:endParaRPr>
          </a:p>
        </p:txBody>
      </p:sp>
    </p:spTree>
  </p:cSld>
  <p:clrMap bg1="lt1" tx1="dk1" bg2="lt2" tx2="dk2" accent1="accent1" accent2="accent2" accent3="accent3" accent4="accent4" accent5="accent5" accent6="accent6" hlink="hlink" folHlink="folHlink"/>
  <p:sldLayoutIdLst>
    <p:sldLayoutId id="2147484028" r:id="rId1"/>
    <p:sldLayoutId id="2147484029" r:id="rId2"/>
    <p:sldLayoutId id="2147484030" r:id="rId3"/>
    <p:sldLayoutId id="2147484031" r:id="rId4"/>
    <p:sldLayoutId id="2147484032" r:id="rId5"/>
    <p:sldLayoutId id="2147484033" r:id="rId6"/>
    <p:sldLayoutId id="2147484034" r:id="rId7"/>
    <p:sldLayoutId id="2147484035" r:id="rId8"/>
    <p:sldLayoutId id="2147484036" r:id="rId9"/>
    <p:sldLayoutId id="2147484037" r:id="rId10"/>
    <p:sldLayoutId id="2147484038"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Grafik 5" descr="Cover-Logo-UZK-1.png"/>
          <p:cNvPicPr>
            <a:picLocks noChangeAspect="1"/>
          </p:cNvPicPr>
          <p:nvPr/>
        </p:nvPicPr>
        <p:blipFill>
          <a:blip r:embed="rId2" cstate="print"/>
          <a:stretch>
            <a:fillRect/>
          </a:stretch>
        </p:blipFill>
        <p:spPr>
          <a:xfrm>
            <a:off x="553577" y="3857589"/>
            <a:ext cx="7834847" cy="288377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ußzeilenplatzhalter 3"/>
          <p:cNvSpPr>
            <a:spLocks noGrp="1"/>
          </p:cNvSpPr>
          <p:nvPr>
            <p:ph type="ftr" sz="quarter" idx="10"/>
          </p:nvPr>
        </p:nvSpPr>
        <p:spPr>
          <a:xfrm>
            <a:off x="4989513" y="6453932"/>
            <a:ext cx="2895600" cy="268287"/>
          </a:xfrm>
          <a:noFill/>
        </p:spPr>
        <p:txBody>
          <a:bodyPr/>
          <a:lstStyle/>
          <a:p>
            <a:pPr>
              <a:defRPr/>
            </a:pPr>
            <a:r>
              <a:rPr lang="de-DE" dirty="0"/>
              <a:t>Universität zu Köln</a:t>
            </a:r>
          </a:p>
        </p:txBody>
      </p:sp>
      <p:sp>
        <p:nvSpPr>
          <p:cNvPr id="7171" name="Datumsplatzhalter 4"/>
          <p:cNvSpPr>
            <a:spLocks noGrp="1"/>
          </p:cNvSpPr>
          <p:nvPr>
            <p:ph type="dt" sz="quarter" idx="11"/>
          </p:nvPr>
        </p:nvSpPr>
        <p:spPr>
          <a:xfrm>
            <a:off x="566738" y="6453932"/>
            <a:ext cx="2133600" cy="268287"/>
          </a:xfrm>
          <a:noFill/>
        </p:spPr>
        <p:txBody>
          <a:bodyPr/>
          <a:lstStyle/>
          <a:p>
            <a:r>
              <a:rPr lang="de-DE" dirty="0" smtClean="0"/>
              <a:t>Muhammed Altuntas</a:t>
            </a:r>
          </a:p>
        </p:txBody>
      </p:sp>
      <p:sp>
        <p:nvSpPr>
          <p:cNvPr id="7172" name="Text Box 2"/>
          <p:cNvSpPr txBox="1">
            <a:spLocks noChangeArrowheads="1"/>
          </p:cNvSpPr>
          <p:nvPr/>
        </p:nvSpPr>
        <p:spPr bwMode="auto">
          <a:xfrm>
            <a:off x="533400" y="1413619"/>
            <a:ext cx="8458200" cy="3323987"/>
          </a:xfrm>
          <a:prstGeom prst="rect">
            <a:avLst/>
          </a:prstGeom>
          <a:noFill/>
          <a:ln w="9525">
            <a:noFill/>
            <a:miter lim="800000"/>
            <a:headEnd/>
            <a:tailEnd/>
          </a:ln>
        </p:spPr>
        <p:txBody>
          <a:bodyPr>
            <a:spAutoFit/>
          </a:bodyPr>
          <a:lstStyle/>
          <a:p>
            <a:pPr marL="457200" indent="-457200" algn="l"/>
            <a:r>
              <a:rPr lang="de-DE" sz="2000" dirty="0"/>
              <a:t>Relative Begünstigung von Fremdfinanzierung</a:t>
            </a:r>
            <a:r>
              <a:rPr lang="de-DE" sz="2000" dirty="0" smtClean="0"/>
              <a:t>:</a:t>
            </a:r>
          </a:p>
          <a:p>
            <a:pPr marL="457200" indent="-457200" algn="l"/>
            <a:endParaRPr lang="de-DE" sz="2000" dirty="0"/>
          </a:p>
          <a:p>
            <a:pPr marL="457200" indent="-457200" algn="l">
              <a:buAutoNum type="arabicPeriod"/>
            </a:pPr>
            <a:r>
              <a:rPr lang="de-DE" sz="1800" dirty="0"/>
              <a:t>Im Falle einer Fremdfinanzierung sind die Zinsen für die Kapitalüberlassung für Zwecke der Körperschaftsteuer abzugsfähig</a:t>
            </a:r>
            <a:r>
              <a:rPr lang="de-DE" sz="1800" dirty="0" smtClean="0"/>
              <a:t>.</a:t>
            </a:r>
          </a:p>
          <a:p>
            <a:pPr marL="457200" indent="-457200" algn="l">
              <a:buAutoNum type="arabicPeriod"/>
            </a:pPr>
            <a:endParaRPr lang="de-DE" sz="1800" dirty="0"/>
          </a:p>
          <a:p>
            <a:pPr marL="457200" indent="-457200" algn="l">
              <a:buAutoNum type="arabicPeriod"/>
            </a:pPr>
            <a:r>
              <a:rPr lang="de-DE" sz="1800" dirty="0" smtClean="0"/>
              <a:t>Niedrige </a:t>
            </a:r>
            <a:r>
              <a:rPr lang="de-DE" sz="1800" dirty="0"/>
              <a:t>„</a:t>
            </a:r>
            <a:r>
              <a:rPr lang="de-DE" sz="1800" dirty="0" err="1"/>
              <a:t>agency</a:t>
            </a:r>
            <a:r>
              <a:rPr lang="de-DE" sz="1800" dirty="0"/>
              <a:t> </a:t>
            </a:r>
            <a:r>
              <a:rPr lang="de-DE" sz="1800" dirty="0" err="1"/>
              <a:t>costs</a:t>
            </a:r>
            <a:r>
              <a:rPr lang="de-DE" sz="1800" dirty="0"/>
              <a:t>“ </a:t>
            </a:r>
            <a:r>
              <a:rPr lang="de-DE" sz="1800" dirty="0" smtClean="0"/>
              <a:t>→ </a:t>
            </a:r>
            <a:r>
              <a:rPr lang="de-DE" sz="1800" dirty="0"/>
              <a:t>gute Beziehung Industrie und Kreditwirtschaft </a:t>
            </a:r>
            <a:r>
              <a:rPr lang="de-DE" sz="1800" dirty="0" smtClean="0"/>
              <a:t>(hohe Konzentration </a:t>
            </a:r>
            <a:r>
              <a:rPr lang="de-DE" sz="1800" dirty="0"/>
              <a:t>im Bankensektor</a:t>
            </a:r>
            <a:r>
              <a:rPr lang="de-DE" sz="1800" dirty="0" smtClean="0"/>
              <a:t>).</a:t>
            </a:r>
            <a:endParaRPr lang="de-DE" sz="1800" dirty="0"/>
          </a:p>
          <a:p>
            <a:pPr marL="457200" indent="-457200" algn="l"/>
            <a:endParaRPr lang="de-DE" sz="2000" b="1" dirty="0" smtClean="0"/>
          </a:p>
          <a:p>
            <a:pPr marL="457200" indent="-457200" algn="l"/>
            <a:endParaRPr lang="de-DE" sz="2000" b="1" dirty="0"/>
          </a:p>
          <a:p>
            <a:pPr marL="457200" indent="-457200" algn="l"/>
            <a:r>
              <a:rPr lang="de-DE" sz="2000" b="1" dirty="0" smtClean="0"/>
              <a:t>Welchen </a:t>
            </a:r>
            <a:r>
              <a:rPr lang="de-DE" sz="2000" b="1" dirty="0"/>
              <a:t>Einfluss haben institutionelle Rahmenbedingungen </a:t>
            </a:r>
            <a:r>
              <a:rPr lang="de-DE" sz="2000" b="1" dirty="0" smtClean="0"/>
              <a:t>auf die </a:t>
            </a:r>
            <a:endParaRPr lang="de-DE" sz="2000" b="1" dirty="0"/>
          </a:p>
          <a:p>
            <a:pPr marL="457200" indent="-457200" algn="l"/>
            <a:r>
              <a:rPr lang="de-DE" sz="2000" b="1" dirty="0"/>
              <a:t>Finanzierungsentscheidung von UN?</a:t>
            </a:r>
            <a:endParaRPr lang="de-DE" sz="2000" dirty="0"/>
          </a:p>
        </p:txBody>
      </p:sp>
      <p:sp>
        <p:nvSpPr>
          <p:cNvPr id="7173" name="Text Box 5"/>
          <p:cNvSpPr txBox="1">
            <a:spLocks noGrp="1" noChangeArrowheads="1"/>
          </p:cNvSpPr>
          <p:nvPr>
            <p:ph type="title"/>
          </p:nvPr>
        </p:nvSpPr>
        <p:spPr bwMode="auto">
          <a:xfrm>
            <a:off x="879475" y="116632"/>
            <a:ext cx="8229600" cy="1143000"/>
          </a:xfrm>
          <a:noFill/>
          <a:ln>
            <a:miter lim="800000"/>
            <a:headEnd/>
            <a:tailEnd/>
          </a:ln>
        </p:spPr>
        <p:txBody>
          <a:bodyPr vert="horz" wrap="square" lIns="91440" tIns="45720" rIns="91440" bIns="45720" numCol="1" anchor="ctr" anchorCtr="0" compatLnSpc="1">
            <a:prstTxWarp prst="textNoShape">
              <a:avLst/>
            </a:prstTxWarp>
          </a:bodyPr>
          <a:lstStyle/>
          <a:p>
            <a:pPr algn="l" eaLnBrk="1" hangingPunct="1">
              <a:spcBef>
                <a:spcPct val="50000"/>
              </a:spcBef>
            </a:pPr>
            <a:r>
              <a:rPr lang="de-DE" sz="2800" b="1" dirty="0" smtClean="0"/>
              <a:t>Einführung (</a:t>
            </a:r>
            <a:r>
              <a:rPr lang="de-DE" sz="2800" b="1" dirty="0"/>
              <a:t>IV</a:t>
            </a:r>
            <a:r>
              <a:rPr lang="de-DE" sz="2800" b="1" dirty="0" smtClean="0"/>
              <a:t>)</a:t>
            </a:r>
          </a:p>
        </p:txBody>
      </p:sp>
    </p:spTree>
    <p:extLst>
      <p:ext uri="{BB962C8B-B14F-4D97-AF65-F5344CB8AC3E}">
        <p14:creationId xmlns:p14="http://schemas.microsoft.com/office/powerpoint/2010/main" val="960103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ußzeilenplatzhalter 3"/>
          <p:cNvSpPr>
            <a:spLocks noGrp="1"/>
          </p:cNvSpPr>
          <p:nvPr>
            <p:ph type="ftr" sz="quarter" idx="10"/>
          </p:nvPr>
        </p:nvSpPr>
        <p:spPr>
          <a:noFill/>
        </p:spPr>
        <p:txBody>
          <a:bodyPr/>
          <a:lstStyle/>
          <a:p>
            <a:pPr>
              <a:defRPr/>
            </a:pPr>
            <a:r>
              <a:rPr lang="de-DE" dirty="0"/>
              <a:t>Universität zu Köln</a:t>
            </a:r>
          </a:p>
        </p:txBody>
      </p:sp>
      <p:sp>
        <p:nvSpPr>
          <p:cNvPr id="7171" name="Datumsplatzhalter 4"/>
          <p:cNvSpPr>
            <a:spLocks noGrp="1"/>
          </p:cNvSpPr>
          <p:nvPr>
            <p:ph type="dt" sz="quarter" idx="11"/>
          </p:nvPr>
        </p:nvSpPr>
        <p:spPr>
          <a:noFill/>
        </p:spPr>
        <p:txBody>
          <a:bodyPr/>
          <a:lstStyle/>
          <a:p>
            <a:r>
              <a:rPr lang="de-DE" smtClean="0"/>
              <a:t>Muhammed Altuntas</a:t>
            </a:r>
          </a:p>
        </p:txBody>
      </p:sp>
      <p:sp>
        <p:nvSpPr>
          <p:cNvPr id="7173" name="Text Box 5"/>
          <p:cNvSpPr txBox="1">
            <a:spLocks noGrp="1" noChangeArrowheads="1"/>
          </p:cNvSpPr>
          <p:nvPr>
            <p:ph type="title"/>
          </p:nvPr>
        </p:nvSpPr>
        <p:spPr bwMode="auto">
          <a:xfrm>
            <a:off x="879475" y="115888"/>
            <a:ext cx="8229600" cy="1143000"/>
          </a:xfrm>
          <a:noFill/>
          <a:ln>
            <a:miter lim="800000"/>
            <a:headEnd/>
            <a:tailEnd/>
          </a:ln>
        </p:spPr>
        <p:txBody>
          <a:bodyPr vert="horz" wrap="square" lIns="91440" tIns="45720" rIns="91440" bIns="45720" numCol="1" anchor="ctr" anchorCtr="0" compatLnSpc="1">
            <a:prstTxWarp prst="textNoShape">
              <a:avLst/>
            </a:prstTxWarp>
          </a:bodyPr>
          <a:lstStyle/>
          <a:p>
            <a:pPr algn="l" eaLnBrk="1" hangingPunct="1">
              <a:spcBef>
                <a:spcPct val="50000"/>
              </a:spcBef>
            </a:pPr>
            <a:r>
              <a:rPr lang="de-DE" sz="2800" b="1" dirty="0"/>
              <a:t>3</a:t>
            </a:r>
            <a:r>
              <a:rPr lang="en-US" sz="2800" b="1" dirty="0" smtClean="0"/>
              <a:t>. 	</a:t>
            </a:r>
            <a:r>
              <a:rPr lang="de-DE" sz="2800" b="1" dirty="0" smtClean="0"/>
              <a:t>Forschungsansatz</a:t>
            </a:r>
            <a:endParaRPr lang="en-US" sz="2800" b="1" dirty="0" smtClean="0"/>
          </a:p>
        </p:txBody>
      </p:sp>
      <p:sp>
        <p:nvSpPr>
          <p:cNvPr id="6" name="AutoShape 5"/>
          <p:cNvSpPr>
            <a:spLocks noChangeArrowheads="1"/>
          </p:cNvSpPr>
          <p:nvPr/>
        </p:nvSpPr>
        <p:spPr bwMode="auto">
          <a:xfrm>
            <a:off x="539750" y="1472208"/>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
        <p:nvSpPr>
          <p:cNvPr id="7" name="Text Box 2"/>
          <p:cNvSpPr txBox="1">
            <a:spLocks noChangeArrowheads="1"/>
          </p:cNvSpPr>
          <p:nvPr/>
        </p:nvSpPr>
        <p:spPr bwMode="auto">
          <a:xfrm>
            <a:off x="827088" y="1412875"/>
            <a:ext cx="7935912" cy="4247317"/>
          </a:xfrm>
          <a:prstGeom prst="rect">
            <a:avLst/>
          </a:prstGeom>
          <a:noFill/>
          <a:ln w="9525">
            <a:noFill/>
            <a:miter lim="800000"/>
            <a:headEnd/>
            <a:tailEnd/>
          </a:ln>
        </p:spPr>
        <p:txBody>
          <a:bodyPr>
            <a:spAutoFit/>
          </a:bodyPr>
          <a:lstStyle/>
          <a:p>
            <a:pPr marL="457200" indent="-457200" algn="l"/>
            <a:r>
              <a:rPr lang="de-DE" sz="1800" dirty="0" smtClean="0"/>
              <a:t>In unseren Studien berücksichtigen wir </a:t>
            </a:r>
            <a:r>
              <a:rPr lang="de-DE" sz="1800" b="1" dirty="0" smtClean="0"/>
              <a:t>UN- und länderspezifische </a:t>
            </a:r>
          </a:p>
          <a:p>
            <a:pPr marL="457200" indent="-457200" algn="l"/>
            <a:r>
              <a:rPr lang="de-DE" sz="1800" dirty="0" smtClean="0"/>
              <a:t>Determinanten der Kapitalstruktur (Altuntas, Berry-Stölzle und Wende, 2013; </a:t>
            </a:r>
          </a:p>
          <a:p>
            <a:pPr marL="457200" indent="-457200" algn="l"/>
            <a:r>
              <a:rPr lang="de-DE" sz="1800" dirty="0" smtClean="0"/>
              <a:t>Altuntas, Garven und Rauch, 2014; Altuntas </a:t>
            </a:r>
            <a:r>
              <a:rPr lang="de-DE" sz="1800" dirty="0"/>
              <a:t>u</a:t>
            </a:r>
            <a:r>
              <a:rPr lang="de-DE" sz="1800" dirty="0" smtClean="0"/>
              <a:t>nd Berry-Stölzle, 2015).</a:t>
            </a:r>
          </a:p>
          <a:p>
            <a:pPr marL="457200" indent="-457200" algn="l"/>
            <a:endParaRPr lang="de-DE" sz="1800" dirty="0" smtClean="0"/>
          </a:p>
          <a:p>
            <a:pPr marL="457200" indent="-457200" algn="l"/>
            <a:r>
              <a:rPr lang="de-DE" sz="1800" dirty="0" smtClean="0"/>
              <a:t>Idee:</a:t>
            </a:r>
          </a:p>
          <a:p>
            <a:pPr marL="457200" indent="-457200" algn="l"/>
            <a:endParaRPr lang="de-DE" sz="1800" dirty="0" smtClean="0"/>
          </a:p>
          <a:p>
            <a:pPr marL="457200" indent="-457200" algn="l">
              <a:buAutoNum type="arabicPeriod"/>
            </a:pPr>
            <a:r>
              <a:rPr lang="de-DE" sz="1800" b="1" dirty="0" smtClean="0"/>
              <a:t>Varianzdekomposition</a:t>
            </a:r>
            <a:r>
              <a:rPr lang="de-DE" sz="1800" dirty="0" smtClean="0"/>
              <a:t> zur relativen Erklärungsstärke UN- und länderspezifischer Determinanten auf Finanzierungsentscheidung.</a:t>
            </a:r>
          </a:p>
          <a:p>
            <a:pPr marL="457200" indent="-457200" algn="l">
              <a:buAutoNum type="arabicPeriod"/>
            </a:pPr>
            <a:endParaRPr lang="de-DE" sz="1800" dirty="0"/>
          </a:p>
          <a:p>
            <a:pPr marL="457200" indent="-457200" algn="l">
              <a:buAutoNum type="arabicPeriod"/>
            </a:pPr>
            <a:r>
              <a:rPr lang="de-DE" sz="1800" b="1" dirty="0" smtClean="0"/>
              <a:t>Erforschen, ob Unterschiede in der Kapitalstruktur </a:t>
            </a:r>
            <a:r>
              <a:rPr lang="de-DE" sz="1800" dirty="0" smtClean="0"/>
              <a:t>von UN auf unterschiedlicher institutioneller Regelungen zurückzuführen sind.  </a:t>
            </a:r>
          </a:p>
          <a:p>
            <a:pPr marL="457200" indent="-457200" algn="l">
              <a:buAutoNum type="arabicPeriod"/>
            </a:pPr>
            <a:endParaRPr lang="de-DE" sz="1800" dirty="0"/>
          </a:p>
          <a:p>
            <a:pPr marL="457200" indent="-457200" algn="l">
              <a:buAutoNum type="arabicPeriod"/>
            </a:pPr>
            <a:r>
              <a:rPr lang="de-DE" sz="1800" b="1" dirty="0" smtClean="0"/>
              <a:t>Erste Studien</a:t>
            </a:r>
            <a:r>
              <a:rPr lang="de-DE" sz="1800" dirty="0" smtClean="0"/>
              <a:t>, die Einflüsse UN- und länderspezifischer Determinanten auf </a:t>
            </a:r>
            <a:r>
              <a:rPr lang="de-DE" sz="1800" b="1" dirty="0" smtClean="0"/>
              <a:t>Finanzierungsentscheidung</a:t>
            </a:r>
            <a:r>
              <a:rPr lang="de-DE" sz="1800" dirty="0" smtClean="0"/>
              <a:t> von UN umfassend untersuchen → UN aus 81 Länder über einen Zeitraum von 13 Jahren.</a:t>
            </a:r>
            <a:endParaRPr lang="de-DE" sz="1800" dirty="0"/>
          </a:p>
        </p:txBody>
      </p:sp>
      <p:sp>
        <p:nvSpPr>
          <p:cNvPr id="8" name="AutoShape 5"/>
          <p:cNvSpPr>
            <a:spLocks noChangeArrowheads="1"/>
          </p:cNvSpPr>
          <p:nvPr/>
        </p:nvSpPr>
        <p:spPr bwMode="auto">
          <a:xfrm>
            <a:off x="539552" y="2552328"/>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ußzeilenplatzhalter 3"/>
          <p:cNvSpPr>
            <a:spLocks noGrp="1"/>
          </p:cNvSpPr>
          <p:nvPr>
            <p:ph type="ftr" sz="quarter" idx="10"/>
          </p:nvPr>
        </p:nvSpPr>
        <p:spPr>
          <a:xfrm>
            <a:off x="5004048" y="6453336"/>
            <a:ext cx="2895600" cy="268287"/>
          </a:xfrm>
          <a:noFill/>
        </p:spPr>
        <p:txBody>
          <a:bodyPr/>
          <a:lstStyle/>
          <a:p>
            <a:pPr>
              <a:defRPr/>
            </a:pPr>
            <a:r>
              <a:rPr lang="de-DE" dirty="0"/>
              <a:t>Universität zu Köln</a:t>
            </a:r>
          </a:p>
        </p:txBody>
      </p:sp>
      <p:sp>
        <p:nvSpPr>
          <p:cNvPr id="9219" name="Datumsplatzhalter 4"/>
          <p:cNvSpPr>
            <a:spLocks noGrp="1"/>
          </p:cNvSpPr>
          <p:nvPr>
            <p:ph type="dt" sz="quarter" idx="11"/>
          </p:nvPr>
        </p:nvSpPr>
        <p:spPr>
          <a:noFill/>
        </p:spPr>
        <p:txBody>
          <a:bodyPr/>
          <a:lstStyle/>
          <a:p>
            <a:r>
              <a:rPr lang="de-DE" dirty="0" smtClean="0"/>
              <a:t>Muhammed Altuntas</a:t>
            </a:r>
          </a:p>
        </p:txBody>
      </p:sp>
      <p:sp>
        <p:nvSpPr>
          <p:cNvPr id="9220" name="Text Box 2"/>
          <p:cNvSpPr txBox="1">
            <a:spLocks noChangeArrowheads="1"/>
          </p:cNvSpPr>
          <p:nvPr/>
        </p:nvSpPr>
        <p:spPr bwMode="auto">
          <a:xfrm>
            <a:off x="827088" y="1412875"/>
            <a:ext cx="7935912" cy="4247317"/>
          </a:xfrm>
          <a:prstGeom prst="rect">
            <a:avLst/>
          </a:prstGeom>
          <a:noFill/>
          <a:ln w="9525">
            <a:noFill/>
            <a:miter lim="800000"/>
            <a:headEnd/>
            <a:tailEnd/>
          </a:ln>
        </p:spPr>
        <p:txBody>
          <a:bodyPr>
            <a:spAutoFit/>
          </a:bodyPr>
          <a:lstStyle/>
          <a:p>
            <a:pPr marL="342900" indent="-342900" algn="l"/>
            <a:r>
              <a:rPr lang="de-DE" sz="1800" dirty="0" smtClean="0"/>
              <a:t>Unsere Ergebnisse zeigen, dass institutionelle Regelungen die </a:t>
            </a:r>
          </a:p>
          <a:p>
            <a:pPr marL="342900" indent="-342900" algn="l"/>
            <a:r>
              <a:rPr lang="de-DE" sz="1800" dirty="0" smtClean="0"/>
              <a:t>Finanzierungsentscheidung von UN stark beeinflussen.</a:t>
            </a:r>
          </a:p>
          <a:p>
            <a:pPr marL="342900" indent="-342900" algn="l"/>
            <a:endParaRPr lang="de-DE" sz="1800" dirty="0"/>
          </a:p>
          <a:p>
            <a:pPr marL="342900" indent="-342900" algn="l"/>
            <a:r>
              <a:rPr lang="de-DE" sz="1800" dirty="0" smtClean="0"/>
              <a:t>Ca. 50% der Varianz in der Kapitalstruktur wird durch Ländereigenschaften </a:t>
            </a:r>
          </a:p>
          <a:p>
            <a:pPr marL="342900" indent="-342900" algn="l"/>
            <a:r>
              <a:rPr lang="de-DE" sz="1800" dirty="0" smtClean="0"/>
              <a:t>erklärt (50% durch UN-Eigenschaften).</a:t>
            </a:r>
          </a:p>
          <a:p>
            <a:pPr marL="342900" indent="-342900" algn="l"/>
            <a:endParaRPr lang="de-DE" sz="1800" dirty="0"/>
          </a:p>
          <a:p>
            <a:pPr marL="342900" indent="-342900" algn="l"/>
            <a:r>
              <a:rPr lang="de-DE" sz="1800" dirty="0" smtClean="0"/>
              <a:t>Folgende Ländereigenschaften</a:t>
            </a:r>
            <a:r>
              <a:rPr lang="de-DE" sz="1800" dirty="0"/>
              <a:t> </a:t>
            </a:r>
            <a:r>
              <a:rPr lang="de-DE" sz="1800" dirty="0" smtClean="0"/>
              <a:t>haben dabei den größten Einfluss:</a:t>
            </a:r>
          </a:p>
          <a:p>
            <a:pPr marL="342900" indent="-342900" algn="l"/>
            <a:r>
              <a:rPr lang="de-DE" sz="1800" b="1" dirty="0" smtClean="0"/>
              <a:t>Investorenschutz</a:t>
            </a:r>
            <a:r>
              <a:rPr lang="de-DE" sz="1800" dirty="0" smtClean="0"/>
              <a:t>, Kosten des </a:t>
            </a:r>
            <a:r>
              <a:rPr lang="de-DE" sz="1800" b="1" dirty="0" smtClean="0"/>
              <a:t>Insolvenzverfahrens</a:t>
            </a:r>
            <a:r>
              <a:rPr lang="de-DE" sz="1800" dirty="0" smtClean="0"/>
              <a:t>, Durchsetzung von </a:t>
            </a:r>
          </a:p>
          <a:p>
            <a:pPr marL="342900" indent="-342900" algn="l"/>
            <a:r>
              <a:rPr lang="de-DE" sz="1800" b="1" dirty="0" smtClean="0"/>
              <a:t>Verträgen</a:t>
            </a:r>
            <a:r>
              <a:rPr lang="de-DE" sz="1800" dirty="0" smtClean="0"/>
              <a:t>, </a:t>
            </a:r>
            <a:r>
              <a:rPr lang="de-DE" sz="1800" b="1" dirty="0" smtClean="0"/>
              <a:t>Marktkonzentration</a:t>
            </a:r>
            <a:r>
              <a:rPr lang="de-DE" sz="1800" dirty="0" smtClean="0"/>
              <a:t> und </a:t>
            </a:r>
            <a:r>
              <a:rPr lang="de-DE" sz="1800" b="1" dirty="0" smtClean="0"/>
              <a:t>Regulierung</a:t>
            </a:r>
            <a:r>
              <a:rPr lang="de-DE" sz="1800" dirty="0" smtClean="0"/>
              <a:t> (UN-Transparenz). </a:t>
            </a:r>
          </a:p>
          <a:p>
            <a:pPr marL="342900" indent="-342900" algn="l"/>
            <a:endParaRPr lang="de-DE" sz="1800" dirty="0"/>
          </a:p>
          <a:p>
            <a:pPr marL="342900" indent="-342900" algn="l"/>
            <a:r>
              <a:rPr lang="de-DE" sz="1800" dirty="0" smtClean="0"/>
              <a:t>Von den UN-Eigenschaften spielen </a:t>
            </a:r>
            <a:r>
              <a:rPr lang="de-DE" sz="1800" b="1" dirty="0" smtClean="0"/>
              <a:t>Liquidität</a:t>
            </a:r>
            <a:r>
              <a:rPr lang="de-DE" sz="1800" dirty="0" smtClean="0"/>
              <a:t> und </a:t>
            </a:r>
            <a:r>
              <a:rPr lang="de-DE" sz="1800" b="1" dirty="0" smtClean="0"/>
              <a:t>Profitabilität</a:t>
            </a:r>
            <a:r>
              <a:rPr lang="de-DE" sz="1800" dirty="0" smtClean="0"/>
              <a:t> eine </a:t>
            </a:r>
          </a:p>
          <a:p>
            <a:pPr marL="342900" indent="-342900" algn="l"/>
            <a:r>
              <a:rPr lang="de-DE" sz="1800" dirty="0" smtClean="0"/>
              <a:t>entscheidende Rolle</a:t>
            </a:r>
            <a:r>
              <a:rPr lang="en-US" sz="1800" dirty="0" smtClean="0"/>
              <a:t>.</a:t>
            </a:r>
          </a:p>
          <a:p>
            <a:pPr algn="l"/>
            <a:endParaRPr lang="en-US" sz="1800" dirty="0" smtClean="0"/>
          </a:p>
          <a:p>
            <a:pPr algn="l"/>
            <a:r>
              <a:rPr lang="de-DE" sz="1800" b="1" dirty="0" smtClean="0"/>
              <a:t>Warum sind institutionelle Regelungen wichtig für Investoren bei Ihrer Anlageentscheidung?</a:t>
            </a:r>
          </a:p>
        </p:txBody>
      </p:sp>
      <p:sp>
        <p:nvSpPr>
          <p:cNvPr id="9221" name="Line 3"/>
          <p:cNvSpPr>
            <a:spLocks noChangeShapeType="1"/>
          </p:cNvSpPr>
          <p:nvPr/>
        </p:nvSpPr>
        <p:spPr bwMode="auto">
          <a:xfrm>
            <a:off x="971550" y="2492375"/>
            <a:ext cx="7345363" cy="0"/>
          </a:xfrm>
          <a:prstGeom prst="line">
            <a:avLst/>
          </a:prstGeom>
          <a:noFill/>
          <a:ln w="9525">
            <a:noFill/>
            <a:round/>
            <a:headEnd/>
            <a:tailEnd type="triangle" w="med" len="med"/>
          </a:ln>
        </p:spPr>
        <p:txBody>
          <a:bodyPr lIns="90000" tIns="46800" rIns="90000" bIns="46800"/>
          <a:lstStyle/>
          <a:p>
            <a:endParaRPr lang="en-US"/>
          </a:p>
        </p:txBody>
      </p:sp>
      <p:sp>
        <p:nvSpPr>
          <p:cNvPr id="9222" name="AutoShape 5"/>
          <p:cNvSpPr>
            <a:spLocks noChangeArrowheads="1"/>
          </p:cNvSpPr>
          <p:nvPr/>
        </p:nvSpPr>
        <p:spPr bwMode="auto">
          <a:xfrm>
            <a:off x="539750" y="1484313"/>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
        <p:nvSpPr>
          <p:cNvPr id="9224" name="Text Box 11"/>
          <p:cNvSpPr txBox="1">
            <a:spLocks noGrp="1" noChangeArrowheads="1"/>
          </p:cNvSpPr>
          <p:nvPr>
            <p:ph type="title"/>
          </p:nvPr>
        </p:nvSpPr>
        <p:spPr bwMode="auto">
          <a:xfrm>
            <a:off x="879475" y="115888"/>
            <a:ext cx="8229600" cy="1143000"/>
          </a:xfrm>
          <a:noFill/>
          <a:ln>
            <a:miter lim="800000"/>
            <a:headEnd/>
            <a:tailEnd/>
          </a:ln>
        </p:spPr>
        <p:txBody>
          <a:bodyPr vert="horz" wrap="square" lIns="91440" tIns="45720" rIns="91440" bIns="45720" numCol="1" anchor="ctr" anchorCtr="0" compatLnSpc="1">
            <a:prstTxWarp prst="textNoShape">
              <a:avLst/>
            </a:prstTxWarp>
          </a:bodyPr>
          <a:lstStyle/>
          <a:p>
            <a:pPr algn="l" eaLnBrk="1" hangingPunct="1">
              <a:spcBef>
                <a:spcPct val="50000"/>
              </a:spcBef>
            </a:pPr>
            <a:r>
              <a:rPr lang="de-DE" sz="2800" b="1" dirty="0"/>
              <a:t>4</a:t>
            </a:r>
            <a:r>
              <a:rPr lang="en-US" sz="2800" b="1" dirty="0" smtClean="0"/>
              <a:t>. 	</a:t>
            </a:r>
            <a:r>
              <a:rPr lang="de-DE" sz="2800" b="1" dirty="0" smtClean="0"/>
              <a:t>Ergebnisse</a:t>
            </a:r>
            <a:endParaRPr lang="en-US" sz="2800" b="1" dirty="0" smtClean="0"/>
          </a:p>
        </p:txBody>
      </p:sp>
      <p:sp>
        <p:nvSpPr>
          <p:cNvPr id="9226" name="AutoShape 12"/>
          <p:cNvSpPr>
            <a:spLocks noChangeArrowheads="1"/>
          </p:cNvSpPr>
          <p:nvPr/>
        </p:nvSpPr>
        <p:spPr bwMode="auto">
          <a:xfrm>
            <a:off x="539750" y="2336304"/>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
        <p:nvSpPr>
          <p:cNvPr id="15" name="AutoShape 12"/>
          <p:cNvSpPr>
            <a:spLocks noChangeArrowheads="1"/>
          </p:cNvSpPr>
          <p:nvPr/>
        </p:nvSpPr>
        <p:spPr bwMode="auto">
          <a:xfrm>
            <a:off x="539552" y="3128392"/>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
        <p:nvSpPr>
          <p:cNvPr id="10" name="AutoShape 12"/>
          <p:cNvSpPr>
            <a:spLocks noChangeArrowheads="1"/>
          </p:cNvSpPr>
          <p:nvPr/>
        </p:nvSpPr>
        <p:spPr bwMode="auto">
          <a:xfrm>
            <a:off x="539552" y="4221088"/>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ußzeilenplatzhalter 3"/>
          <p:cNvSpPr>
            <a:spLocks noGrp="1"/>
          </p:cNvSpPr>
          <p:nvPr>
            <p:ph type="ftr" sz="quarter" idx="10"/>
          </p:nvPr>
        </p:nvSpPr>
        <p:spPr>
          <a:noFill/>
        </p:spPr>
        <p:txBody>
          <a:bodyPr/>
          <a:lstStyle/>
          <a:p>
            <a:pPr>
              <a:defRPr/>
            </a:pPr>
            <a:r>
              <a:rPr lang="de-DE" dirty="0"/>
              <a:t>Universität zu Köln</a:t>
            </a:r>
          </a:p>
        </p:txBody>
      </p:sp>
      <p:sp>
        <p:nvSpPr>
          <p:cNvPr id="9219" name="Datumsplatzhalter 4"/>
          <p:cNvSpPr>
            <a:spLocks noGrp="1"/>
          </p:cNvSpPr>
          <p:nvPr>
            <p:ph type="dt" sz="quarter" idx="11"/>
          </p:nvPr>
        </p:nvSpPr>
        <p:spPr>
          <a:noFill/>
        </p:spPr>
        <p:txBody>
          <a:bodyPr/>
          <a:lstStyle/>
          <a:p>
            <a:r>
              <a:rPr lang="de-DE" smtClean="0"/>
              <a:t>Muhammed Altuntas</a:t>
            </a:r>
          </a:p>
        </p:txBody>
      </p:sp>
      <p:sp>
        <p:nvSpPr>
          <p:cNvPr id="9220" name="Text Box 2"/>
          <p:cNvSpPr txBox="1">
            <a:spLocks noChangeArrowheads="1"/>
          </p:cNvSpPr>
          <p:nvPr/>
        </p:nvSpPr>
        <p:spPr bwMode="auto">
          <a:xfrm>
            <a:off x="827088" y="1412875"/>
            <a:ext cx="7935912" cy="4862870"/>
          </a:xfrm>
          <a:prstGeom prst="rect">
            <a:avLst/>
          </a:prstGeom>
          <a:noFill/>
          <a:ln w="9525">
            <a:noFill/>
            <a:miter lim="800000"/>
            <a:headEnd/>
            <a:tailEnd/>
          </a:ln>
        </p:spPr>
        <p:txBody>
          <a:bodyPr>
            <a:spAutoFit/>
          </a:bodyPr>
          <a:lstStyle/>
          <a:p>
            <a:pPr marL="457200" indent="-457200" algn="l"/>
            <a:r>
              <a:rPr lang="de-DE" sz="1800" dirty="0" smtClean="0"/>
              <a:t>Rechtssystem als Bedingung für Wirtschaftsentwicklung → Für UN muss ihr </a:t>
            </a:r>
          </a:p>
          <a:p>
            <a:pPr marL="457200" indent="-457200" algn="l"/>
            <a:r>
              <a:rPr lang="de-DE" sz="1800" dirty="0" smtClean="0"/>
              <a:t>Tun kalkulierbar sein (Weber, 1927 und 1980) → </a:t>
            </a:r>
            <a:r>
              <a:rPr lang="de-DE" sz="1800" b="1" dirty="0" smtClean="0"/>
              <a:t>Vorhersehbarkeit </a:t>
            </a:r>
          </a:p>
          <a:p>
            <a:pPr marL="457200" indent="-457200" algn="l"/>
            <a:r>
              <a:rPr lang="de-DE" sz="1800" b="1" dirty="0" smtClean="0"/>
              <a:t>staatlichen Handelns</a:t>
            </a:r>
            <a:r>
              <a:rPr lang="de-DE" sz="1800" dirty="0" smtClean="0"/>
              <a:t>.</a:t>
            </a:r>
            <a:endParaRPr lang="en-US" sz="1800" b="1" dirty="0"/>
          </a:p>
          <a:p>
            <a:pPr marL="457200" indent="-457200" algn="l"/>
            <a:endParaRPr lang="en-US" sz="1800" dirty="0" smtClean="0"/>
          </a:p>
          <a:p>
            <a:pPr marL="457200" indent="-457200" algn="l"/>
            <a:r>
              <a:rPr lang="de-DE" sz="1800" b="1" dirty="0" smtClean="0"/>
              <a:t>Aber:</a:t>
            </a:r>
            <a:r>
              <a:rPr lang="de-DE" sz="1800" dirty="0" smtClean="0"/>
              <a:t> Zunehmende Bürokratisierung/Verrechtlichung ist kontraproduktiv.</a:t>
            </a:r>
          </a:p>
          <a:p>
            <a:pPr marL="457200" indent="-457200" algn="l"/>
            <a:endParaRPr lang="en-US" sz="1800" dirty="0" smtClean="0">
              <a:cs typeface="Times New Roman" pitchFamily="18" charset="0"/>
            </a:endParaRPr>
          </a:p>
          <a:p>
            <a:pPr marL="342900" indent="-342900" algn="l"/>
            <a:r>
              <a:rPr lang="de-DE" sz="1800" b="1" dirty="0" smtClean="0"/>
              <a:t>Ziel:</a:t>
            </a:r>
            <a:r>
              <a:rPr lang="de-DE" sz="1800" dirty="0" smtClean="0"/>
              <a:t> Liberalisierung der Rechtsordnung → </a:t>
            </a:r>
            <a:r>
              <a:rPr lang="de-DE" sz="1800" b="1" dirty="0" smtClean="0"/>
              <a:t>Marktmechanismus</a:t>
            </a:r>
            <a:r>
              <a:rPr lang="de-DE" sz="1800" dirty="0" smtClean="0"/>
              <a:t> kommt </a:t>
            </a:r>
          </a:p>
          <a:p>
            <a:pPr marL="342900" indent="-342900" algn="l"/>
            <a:r>
              <a:rPr lang="de-DE" sz="1800" dirty="0" smtClean="0"/>
              <a:t>zentrale Rolle zu und </a:t>
            </a:r>
            <a:r>
              <a:rPr lang="de-DE" sz="1800" b="1" dirty="0" smtClean="0"/>
              <a:t>Recht</a:t>
            </a:r>
            <a:r>
              <a:rPr lang="de-DE" sz="1800" dirty="0" smtClean="0"/>
              <a:t> wird auf Unterstützungsfunktion reduziert. </a:t>
            </a:r>
            <a:endParaRPr lang="de-DE" sz="1800" b="1" dirty="0" smtClean="0"/>
          </a:p>
          <a:p>
            <a:pPr marL="342900" indent="-342900" algn="l"/>
            <a:endParaRPr lang="de-DE" sz="1800" dirty="0" smtClean="0"/>
          </a:p>
          <a:p>
            <a:pPr marL="342900" indent="-342900" algn="l"/>
            <a:r>
              <a:rPr lang="de-DE" sz="1800" b="1" dirty="0" smtClean="0"/>
              <a:t>Institutioneller Ansatz:</a:t>
            </a:r>
          </a:p>
          <a:p>
            <a:pPr marL="342900" indent="-342900" algn="l">
              <a:buAutoNum type="arabicPeriod"/>
            </a:pPr>
            <a:r>
              <a:rPr lang="de-DE" sz="1600" dirty="0" smtClean="0"/>
              <a:t>Rechtsinstitutionen beeinflussen maßgeblich politische/wirtschaftliche Systeme</a:t>
            </a:r>
          </a:p>
          <a:p>
            <a:pPr marL="342900" indent="-342900" algn="l">
              <a:buAutoNum type="arabicPeriod"/>
            </a:pPr>
            <a:r>
              <a:rPr lang="de-DE" sz="1600" dirty="0" smtClean="0"/>
              <a:t>Recht als Hebel von Wirtschaftsreformen</a:t>
            </a:r>
          </a:p>
          <a:p>
            <a:pPr marL="342900" indent="-342900" algn="l">
              <a:buAutoNum type="arabicPeriod"/>
            </a:pPr>
            <a:r>
              <a:rPr lang="de-DE" sz="1600" dirty="0" smtClean="0"/>
              <a:t>Länder werden nach </a:t>
            </a:r>
            <a:r>
              <a:rPr lang="de-DE" sz="1600" b="1" dirty="0" smtClean="0"/>
              <a:t>Marktfreundlichkeit ihrer Rechtssysteme </a:t>
            </a:r>
            <a:r>
              <a:rPr lang="de-DE" sz="1600" dirty="0" smtClean="0"/>
              <a:t>bewertet</a:t>
            </a:r>
          </a:p>
          <a:p>
            <a:pPr marL="342900" indent="-342900" algn="l">
              <a:buAutoNum type="arabicPeriod"/>
            </a:pPr>
            <a:r>
              <a:rPr lang="de-DE" sz="1600" dirty="0" smtClean="0"/>
              <a:t>Recht bestimmt Grundregeln wirtschaftlichen Verhaltens → </a:t>
            </a:r>
            <a:r>
              <a:rPr lang="de-DE" sz="1600" b="1" dirty="0" smtClean="0"/>
              <a:t>Schaffung von Anreizstrukturen</a:t>
            </a:r>
            <a:r>
              <a:rPr lang="de-DE" sz="1600" dirty="0" smtClean="0"/>
              <a:t> für UN, losgelöst von sozialen/kulturellen Faktoren</a:t>
            </a:r>
          </a:p>
          <a:p>
            <a:pPr marL="342900" indent="-342900" algn="l">
              <a:buAutoNum type="arabicPeriod"/>
            </a:pPr>
            <a:r>
              <a:rPr lang="de-DE" sz="1600" dirty="0" smtClean="0"/>
              <a:t>Rechts- und Wirtschaftswandel vollziehen sich durch Änderung der Regeln</a:t>
            </a:r>
          </a:p>
          <a:p>
            <a:pPr marL="342900" indent="-342900" algn="l">
              <a:buAutoNum type="arabicPeriod"/>
            </a:pPr>
            <a:r>
              <a:rPr lang="de-DE" sz="1600" dirty="0" smtClean="0"/>
              <a:t>Fehler bei Optimierung werden im politischen System gesucht </a:t>
            </a:r>
          </a:p>
          <a:p>
            <a:pPr algn="l"/>
            <a:r>
              <a:rPr lang="de-DE" sz="1800" dirty="0" smtClean="0"/>
              <a:t> </a:t>
            </a:r>
            <a:endParaRPr lang="de-DE" sz="1800" b="1" dirty="0" smtClean="0"/>
          </a:p>
        </p:txBody>
      </p:sp>
      <p:sp>
        <p:nvSpPr>
          <p:cNvPr id="9221" name="Line 3"/>
          <p:cNvSpPr>
            <a:spLocks noChangeShapeType="1"/>
          </p:cNvSpPr>
          <p:nvPr/>
        </p:nvSpPr>
        <p:spPr bwMode="auto">
          <a:xfrm>
            <a:off x="971550" y="2492375"/>
            <a:ext cx="7345363" cy="0"/>
          </a:xfrm>
          <a:prstGeom prst="line">
            <a:avLst/>
          </a:prstGeom>
          <a:noFill/>
          <a:ln w="9525">
            <a:noFill/>
            <a:round/>
            <a:headEnd/>
            <a:tailEnd type="triangle" w="med" len="med"/>
          </a:ln>
        </p:spPr>
        <p:txBody>
          <a:bodyPr lIns="90000" tIns="46800" rIns="90000" bIns="46800"/>
          <a:lstStyle/>
          <a:p>
            <a:endParaRPr lang="en-US"/>
          </a:p>
        </p:txBody>
      </p:sp>
      <p:sp>
        <p:nvSpPr>
          <p:cNvPr id="9222" name="AutoShape 5"/>
          <p:cNvSpPr>
            <a:spLocks noChangeArrowheads="1"/>
          </p:cNvSpPr>
          <p:nvPr/>
        </p:nvSpPr>
        <p:spPr bwMode="auto">
          <a:xfrm>
            <a:off x="539750" y="1484313"/>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
        <p:nvSpPr>
          <p:cNvPr id="9223" name="AutoShape 6"/>
          <p:cNvSpPr>
            <a:spLocks noChangeArrowheads="1"/>
          </p:cNvSpPr>
          <p:nvPr/>
        </p:nvSpPr>
        <p:spPr bwMode="auto">
          <a:xfrm>
            <a:off x="539750" y="2564904"/>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
        <p:nvSpPr>
          <p:cNvPr id="9224" name="Text Box 11"/>
          <p:cNvSpPr txBox="1">
            <a:spLocks noGrp="1" noChangeArrowheads="1"/>
          </p:cNvSpPr>
          <p:nvPr>
            <p:ph type="title"/>
          </p:nvPr>
        </p:nvSpPr>
        <p:spPr bwMode="auto">
          <a:xfrm>
            <a:off x="879475" y="115888"/>
            <a:ext cx="8229600" cy="1143000"/>
          </a:xfrm>
          <a:noFill/>
          <a:ln>
            <a:miter lim="800000"/>
            <a:headEnd/>
            <a:tailEnd/>
          </a:ln>
        </p:spPr>
        <p:txBody>
          <a:bodyPr vert="horz" wrap="square" lIns="91440" tIns="45720" rIns="91440" bIns="45720" numCol="1" anchor="ctr" anchorCtr="0" compatLnSpc="1">
            <a:prstTxWarp prst="textNoShape">
              <a:avLst/>
            </a:prstTxWarp>
          </a:bodyPr>
          <a:lstStyle/>
          <a:p>
            <a:pPr algn="l" eaLnBrk="1" hangingPunct="1">
              <a:spcBef>
                <a:spcPct val="50000"/>
              </a:spcBef>
            </a:pPr>
            <a:r>
              <a:rPr lang="de-DE" sz="2800" b="1" dirty="0" smtClean="0"/>
              <a:t>Recht und Wirtschaft</a:t>
            </a:r>
            <a:endParaRPr lang="en-US" sz="2800" b="1" dirty="0" smtClean="0"/>
          </a:p>
        </p:txBody>
      </p:sp>
      <p:sp>
        <p:nvSpPr>
          <p:cNvPr id="9225" name="AutoShape 12"/>
          <p:cNvSpPr>
            <a:spLocks noChangeArrowheads="1"/>
          </p:cNvSpPr>
          <p:nvPr/>
        </p:nvSpPr>
        <p:spPr bwMode="auto">
          <a:xfrm>
            <a:off x="539750" y="3140968"/>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
        <p:nvSpPr>
          <p:cNvPr id="9226" name="AutoShape 12"/>
          <p:cNvSpPr>
            <a:spLocks noChangeArrowheads="1"/>
          </p:cNvSpPr>
          <p:nvPr/>
        </p:nvSpPr>
        <p:spPr bwMode="auto">
          <a:xfrm>
            <a:off x="539750" y="3992488"/>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Tree>
    <p:extLst>
      <p:ext uri="{BB962C8B-B14F-4D97-AF65-F5344CB8AC3E}">
        <p14:creationId xmlns:p14="http://schemas.microsoft.com/office/powerpoint/2010/main" val="7563656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ußzeilenplatzhalter 3"/>
          <p:cNvSpPr>
            <a:spLocks noGrp="1"/>
          </p:cNvSpPr>
          <p:nvPr>
            <p:ph type="ftr" sz="quarter" idx="10"/>
          </p:nvPr>
        </p:nvSpPr>
        <p:spPr>
          <a:noFill/>
        </p:spPr>
        <p:txBody>
          <a:bodyPr/>
          <a:lstStyle/>
          <a:p>
            <a:pPr>
              <a:defRPr/>
            </a:pPr>
            <a:r>
              <a:rPr lang="de-DE" dirty="0"/>
              <a:t>Universität zu Köln</a:t>
            </a:r>
          </a:p>
        </p:txBody>
      </p:sp>
      <p:sp>
        <p:nvSpPr>
          <p:cNvPr id="9219" name="Datumsplatzhalter 4"/>
          <p:cNvSpPr>
            <a:spLocks noGrp="1"/>
          </p:cNvSpPr>
          <p:nvPr>
            <p:ph type="dt" sz="quarter" idx="11"/>
          </p:nvPr>
        </p:nvSpPr>
        <p:spPr>
          <a:noFill/>
        </p:spPr>
        <p:txBody>
          <a:bodyPr/>
          <a:lstStyle/>
          <a:p>
            <a:r>
              <a:rPr lang="de-DE" smtClean="0"/>
              <a:t>Muhammed Altuntas</a:t>
            </a:r>
          </a:p>
        </p:txBody>
      </p:sp>
      <p:sp>
        <p:nvSpPr>
          <p:cNvPr id="9220" name="Text Box 2"/>
          <p:cNvSpPr txBox="1">
            <a:spLocks noChangeArrowheads="1"/>
          </p:cNvSpPr>
          <p:nvPr/>
        </p:nvSpPr>
        <p:spPr bwMode="auto">
          <a:xfrm>
            <a:off x="827088" y="1412875"/>
            <a:ext cx="7935912" cy="3693319"/>
          </a:xfrm>
          <a:prstGeom prst="rect">
            <a:avLst/>
          </a:prstGeom>
          <a:noFill/>
          <a:ln w="9525">
            <a:noFill/>
            <a:miter lim="800000"/>
            <a:headEnd/>
            <a:tailEnd/>
          </a:ln>
        </p:spPr>
        <p:txBody>
          <a:bodyPr>
            <a:spAutoFit/>
          </a:bodyPr>
          <a:lstStyle/>
          <a:p>
            <a:pPr marL="457200" indent="-457200" algn="l"/>
            <a:r>
              <a:rPr lang="de-DE" sz="1800" dirty="0" smtClean="0"/>
              <a:t>Institutioneller Ansatz wird mit historisch bedingten Strukturen im </a:t>
            </a:r>
          </a:p>
          <a:p>
            <a:pPr marL="457200" indent="-457200" algn="l"/>
            <a:r>
              <a:rPr lang="de-DE" sz="1800" dirty="0" smtClean="0"/>
              <a:t>Rechtssystem verbunden → </a:t>
            </a:r>
            <a:r>
              <a:rPr lang="de-DE" sz="1800" b="1" dirty="0" smtClean="0"/>
              <a:t>Attraktivität der Ökonomie </a:t>
            </a:r>
          </a:p>
          <a:p>
            <a:pPr marL="457200" indent="-457200" algn="l"/>
            <a:endParaRPr lang="de-DE" sz="1800" dirty="0" smtClean="0"/>
          </a:p>
          <a:p>
            <a:pPr marL="457200" indent="-457200" algn="l"/>
            <a:r>
              <a:rPr lang="de-DE" sz="1800" dirty="0" smtClean="0"/>
              <a:t>Rechtliche Reformen sind ursächlich </a:t>
            </a:r>
            <a:r>
              <a:rPr lang="de-DE" sz="1800" dirty="0"/>
              <a:t>für den </a:t>
            </a:r>
            <a:r>
              <a:rPr lang="de-DE" sz="1800" dirty="0" smtClean="0"/>
              <a:t>gesellschaftlichen Wandel</a:t>
            </a:r>
          </a:p>
          <a:p>
            <a:pPr marL="457200" indent="-457200" algn="l"/>
            <a:r>
              <a:rPr lang="de-DE" sz="1800" dirty="0"/>
              <a:t>→ </a:t>
            </a:r>
            <a:r>
              <a:rPr lang="de-DE" sz="1800" dirty="0" smtClean="0"/>
              <a:t>Rechtssystem beeinflusst Wirtschaftsentwicklung („</a:t>
            </a:r>
            <a:r>
              <a:rPr lang="de-DE" sz="1800" b="1" dirty="0" smtClean="0"/>
              <a:t>legal </a:t>
            </a:r>
            <a:r>
              <a:rPr lang="de-DE" sz="1800" b="1" dirty="0" err="1" smtClean="0"/>
              <a:t>origin</a:t>
            </a:r>
            <a:r>
              <a:rPr lang="de-DE" sz="1800" b="1" dirty="0"/>
              <a:t> </a:t>
            </a:r>
            <a:r>
              <a:rPr lang="de-DE" sz="1800" b="1" dirty="0" err="1" smtClean="0"/>
              <a:t>theory</a:t>
            </a:r>
            <a:r>
              <a:rPr lang="de-DE" sz="1800" dirty="0" smtClean="0"/>
              <a:t>“)</a:t>
            </a:r>
            <a:endParaRPr lang="en-US" sz="1800" dirty="0"/>
          </a:p>
          <a:p>
            <a:pPr marL="457200" indent="-457200" algn="l"/>
            <a:endParaRPr lang="en-US" sz="1800" dirty="0" smtClean="0"/>
          </a:p>
          <a:p>
            <a:pPr marL="457200" indent="-457200" algn="l"/>
            <a:r>
              <a:rPr lang="de-DE" sz="1800" dirty="0" smtClean="0"/>
              <a:t>Forscher klassifizieren Länder daher nach Rechtssystem-Herkunft</a:t>
            </a:r>
          </a:p>
          <a:p>
            <a:pPr marL="457200" indent="-457200" algn="l"/>
            <a:r>
              <a:rPr lang="de-DE" sz="1800" dirty="0"/>
              <a:t>→ </a:t>
            </a:r>
            <a:r>
              <a:rPr lang="de-DE" sz="1800" b="1" dirty="0" smtClean="0"/>
              <a:t>Gewohnheitsrecht</a:t>
            </a:r>
            <a:r>
              <a:rPr lang="de-DE" sz="1800" dirty="0" smtClean="0"/>
              <a:t> (angelsächsisch) vs. </a:t>
            </a:r>
            <a:r>
              <a:rPr lang="de-DE" sz="1800" b="1" dirty="0" smtClean="0"/>
              <a:t>Zivilrecht</a:t>
            </a:r>
            <a:r>
              <a:rPr lang="de-DE" sz="1800" dirty="0" smtClean="0"/>
              <a:t> (französisch, deutsch </a:t>
            </a:r>
          </a:p>
          <a:p>
            <a:pPr marL="457200" indent="-457200" algn="l"/>
            <a:r>
              <a:rPr lang="de-DE" sz="1800" dirty="0"/>
              <a:t> </a:t>
            </a:r>
            <a:r>
              <a:rPr lang="de-DE" sz="1800" dirty="0" smtClean="0"/>
              <a:t>    und skandinavisch), siehe La Porta et al., 1998 und 2008.</a:t>
            </a:r>
          </a:p>
          <a:p>
            <a:pPr marL="457200" indent="-457200" algn="l"/>
            <a:endParaRPr lang="en-US" sz="1800" dirty="0" smtClean="0">
              <a:cs typeface="Times New Roman" pitchFamily="18" charset="0"/>
            </a:endParaRPr>
          </a:p>
          <a:p>
            <a:pPr marL="342900" indent="-342900" algn="l"/>
            <a:r>
              <a:rPr lang="de-DE" sz="1800" b="1" i="1" dirty="0"/>
              <a:t>L</a:t>
            </a:r>
            <a:r>
              <a:rPr lang="de-DE" sz="1800" b="1" i="1" dirty="0" smtClean="0"/>
              <a:t>egal </a:t>
            </a:r>
            <a:r>
              <a:rPr lang="de-DE" sz="1800" b="1" i="1" dirty="0" err="1" smtClean="0"/>
              <a:t>origin</a:t>
            </a:r>
            <a:r>
              <a:rPr lang="de-DE" sz="1800" b="1" i="1" dirty="0" smtClean="0"/>
              <a:t> </a:t>
            </a:r>
            <a:r>
              <a:rPr lang="de-DE" sz="1800" b="1" i="1" dirty="0" err="1" smtClean="0"/>
              <a:t>theory</a:t>
            </a:r>
            <a:r>
              <a:rPr lang="de-DE" sz="1800" b="1" dirty="0" smtClean="0"/>
              <a:t>: </a:t>
            </a:r>
            <a:r>
              <a:rPr lang="de-DE" sz="1800" dirty="0" smtClean="0"/>
              <a:t>Gewohnheitsrecht orientiert sich stärker an den </a:t>
            </a:r>
          </a:p>
          <a:p>
            <a:pPr marL="342900" indent="-342900" algn="l"/>
            <a:r>
              <a:rPr lang="de-DE" sz="1800" dirty="0" smtClean="0"/>
              <a:t>Marktinstitutionen, weniger an staatlichen Interventionen </a:t>
            </a:r>
          </a:p>
          <a:p>
            <a:pPr marL="342900" indent="-342900" algn="l"/>
            <a:r>
              <a:rPr lang="de-DE" sz="1800" dirty="0" smtClean="0"/>
              <a:t>→  „</a:t>
            </a:r>
            <a:r>
              <a:rPr lang="de-DE" sz="1800" dirty="0" err="1" smtClean="0"/>
              <a:t>common</a:t>
            </a:r>
            <a:r>
              <a:rPr lang="de-DE" sz="1800" dirty="0" smtClean="0"/>
              <a:t> </a:t>
            </a:r>
            <a:r>
              <a:rPr lang="de-DE" sz="1800" dirty="0" err="1" smtClean="0"/>
              <a:t>law</a:t>
            </a:r>
            <a:r>
              <a:rPr lang="de-DE" sz="1800" dirty="0" smtClean="0"/>
              <a:t>“ Länder verzeichnen daher höhere Wirtschaftsentwicklung.</a:t>
            </a:r>
          </a:p>
        </p:txBody>
      </p:sp>
      <p:sp>
        <p:nvSpPr>
          <p:cNvPr id="9221" name="Line 3"/>
          <p:cNvSpPr>
            <a:spLocks noChangeShapeType="1"/>
          </p:cNvSpPr>
          <p:nvPr/>
        </p:nvSpPr>
        <p:spPr bwMode="auto">
          <a:xfrm>
            <a:off x="971550" y="2492375"/>
            <a:ext cx="7345363" cy="0"/>
          </a:xfrm>
          <a:prstGeom prst="line">
            <a:avLst/>
          </a:prstGeom>
          <a:noFill/>
          <a:ln w="9525">
            <a:noFill/>
            <a:round/>
            <a:headEnd/>
            <a:tailEnd type="triangle" w="med" len="med"/>
          </a:ln>
        </p:spPr>
        <p:txBody>
          <a:bodyPr lIns="90000" tIns="46800" rIns="90000" bIns="46800"/>
          <a:lstStyle/>
          <a:p>
            <a:endParaRPr lang="en-US"/>
          </a:p>
        </p:txBody>
      </p:sp>
      <p:sp>
        <p:nvSpPr>
          <p:cNvPr id="9222" name="AutoShape 5"/>
          <p:cNvSpPr>
            <a:spLocks noChangeArrowheads="1"/>
          </p:cNvSpPr>
          <p:nvPr/>
        </p:nvSpPr>
        <p:spPr bwMode="auto">
          <a:xfrm>
            <a:off x="539750" y="1484313"/>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
        <p:nvSpPr>
          <p:cNvPr id="9223" name="AutoShape 6"/>
          <p:cNvSpPr>
            <a:spLocks noChangeArrowheads="1"/>
          </p:cNvSpPr>
          <p:nvPr/>
        </p:nvSpPr>
        <p:spPr bwMode="auto">
          <a:xfrm>
            <a:off x="539750" y="2276872"/>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
        <p:nvSpPr>
          <p:cNvPr id="9224" name="Text Box 11"/>
          <p:cNvSpPr txBox="1">
            <a:spLocks noGrp="1" noChangeArrowheads="1"/>
          </p:cNvSpPr>
          <p:nvPr>
            <p:ph type="title"/>
          </p:nvPr>
        </p:nvSpPr>
        <p:spPr bwMode="auto">
          <a:xfrm>
            <a:off x="879475" y="115888"/>
            <a:ext cx="8229600" cy="1143000"/>
          </a:xfrm>
          <a:noFill/>
          <a:ln>
            <a:miter lim="800000"/>
            <a:headEnd/>
            <a:tailEnd/>
          </a:ln>
        </p:spPr>
        <p:txBody>
          <a:bodyPr vert="horz" wrap="square" lIns="91440" tIns="45720" rIns="91440" bIns="45720" numCol="1" anchor="ctr" anchorCtr="0" compatLnSpc="1">
            <a:prstTxWarp prst="textNoShape">
              <a:avLst/>
            </a:prstTxWarp>
          </a:bodyPr>
          <a:lstStyle/>
          <a:p>
            <a:pPr algn="l" eaLnBrk="1" hangingPunct="1">
              <a:spcBef>
                <a:spcPct val="50000"/>
              </a:spcBef>
            </a:pPr>
            <a:r>
              <a:rPr lang="de-DE" sz="2800" b="1" i="1" dirty="0" smtClean="0"/>
              <a:t>Legal Origin </a:t>
            </a:r>
            <a:r>
              <a:rPr lang="de-DE" sz="2800" b="1" i="1" dirty="0" err="1" smtClean="0"/>
              <a:t>Theory</a:t>
            </a:r>
            <a:endParaRPr lang="en-US" sz="2800" b="1" i="1" dirty="0" smtClean="0"/>
          </a:p>
        </p:txBody>
      </p:sp>
      <p:sp>
        <p:nvSpPr>
          <p:cNvPr id="9225" name="AutoShape 12"/>
          <p:cNvSpPr>
            <a:spLocks noChangeArrowheads="1"/>
          </p:cNvSpPr>
          <p:nvPr/>
        </p:nvSpPr>
        <p:spPr bwMode="auto">
          <a:xfrm>
            <a:off x="539750" y="3140968"/>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
        <p:nvSpPr>
          <p:cNvPr id="9226" name="AutoShape 12"/>
          <p:cNvSpPr>
            <a:spLocks noChangeArrowheads="1"/>
          </p:cNvSpPr>
          <p:nvPr/>
        </p:nvSpPr>
        <p:spPr bwMode="auto">
          <a:xfrm>
            <a:off x="539750" y="4221088"/>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ußzeilenplatzhalter 3"/>
          <p:cNvSpPr>
            <a:spLocks noGrp="1"/>
          </p:cNvSpPr>
          <p:nvPr>
            <p:ph type="ftr" sz="quarter" idx="10"/>
          </p:nvPr>
        </p:nvSpPr>
        <p:spPr>
          <a:noFill/>
        </p:spPr>
        <p:txBody>
          <a:bodyPr/>
          <a:lstStyle/>
          <a:p>
            <a:pPr>
              <a:defRPr/>
            </a:pPr>
            <a:r>
              <a:rPr lang="de-DE" dirty="0"/>
              <a:t>Universität zu Köln</a:t>
            </a:r>
          </a:p>
        </p:txBody>
      </p:sp>
      <p:sp>
        <p:nvSpPr>
          <p:cNvPr id="9219" name="Datumsplatzhalter 4"/>
          <p:cNvSpPr>
            <a:spLocks noGrp="1"/>
          </p:cNvSpPr>
          <p:nvPr>
            <p:ph type="dt" sz="quarter" idx="11"/>
          </p:nvPr>
        </p:nvSpPr>
        <p:spPr>
          <a:noFill/>
        </p:spPr>
        <p:txBody>
          <a:bodyPr/>
          <a:lstStyle/>
          <a:p>
            <a:r>
              <a:rPr lang="de-DE" smtClean="0"/>
              <a:t>Muhammed Altuntas</a:t>
            </a:r>
          </a:p>
        </p:txBody>
      </p:sp>
      <p:sp>
        <p:nvSpPr>
          <p:cNvPr id="9220" name="Text Box 2"/>
          <p:cNvSpPr txBox="1">
            <a:spLocks noChangeArrowheads="1"/>
          </p:cNvSpPr>
          <p:nvPr/>
        </p:nvSpPr>
        <p:spPr bwMode="auto">
          <a:xfrm>
            <a:off x="827088" y="1412875"/>
            <a:ext cx="7935912" cy="3970318"/>
          </a:xfrm>
          <a:prstGeom prst="rect">
            <a:avLst/>
          </a:prstGeom>
          <a:noFill/>
          <a:ln w="9525">
            <a:noFill/>
            <a:miter lim="800000"/>
            <a:headEnd/>
            <a:tailEnd/>
          </a:ln>
        </p:spPr>
        <p:txBody>
          <a:bodyPr>
            <a:spAutoFit/>
          </a:bodyPr>
          <a:lstStyle/>
          <a:p>
            <a:pPr marL="342900" indent="-342900" algn="l"/>
            <a:r>
              <a:rPr lang="de-DE" sz="1800" dirty="0"/>
              <a:t>„Common </a:t>
            </a:r>
            <a:r>
              <a:rPr lang="de-DE" sz="1800" dirty="0" err="1"/>
              <a:t>law</a:t>
            </a:r>
            <a:r>
              <a:rPr lang="de-DE" sz="1800" dirty="0"/>
              <a:t>“ Länder schützen Investoren stärker vor diskriminierender </a:t>
            </a:r>
          </a:p>
          <a:p>
            <a:pPr marL="342900" indent="-342900" algn="l"/>
            <a:r>
              <a:rPr lang="de-DE" sz="1800" dirty="0"/>
              <a:t>Behandlungen durch Vertragspartner (Staat, </a:t>
            </a:r>
            <a:r>
              <a:rPr lang="de-DE" sz="1800" dirty="0" smtClean="0"/>
              <a:t>Verbraucher </a:t>
            </a:r>
            <a:r>
              <a:rPr lang="de-DE" sz="1800" dirty="0"/>
              <a:t>etc.) und verfügen </a:t>
            </a:r>
          </a:p>
          <a:p>
            <a:pPr marL="342900" indent="-342900" algn="l"/>
            <a:r>
              <a:rPr lang="de-DE" sz="1800" dirty="0"/>
              <a:t>über besser entwickelte Finanzmärkte.</a:t>
            </a:r>
          </a:p>
          <a:p>
            <a:pPr marL="457200" indent="-457200" algn="l"/>
            <a:endParaRPr lang="en-US" sz="1800" b="1" dirty="0"/>
          </a:p>
          <a:p>
            <a:pPr marL="457200" indent="-457200" algn="l"/>
            <a:r>
              <a:rPr lang="de-DE" sz="1800" b="1" u="sng" dirty="0" smtClean="0"/>
              <a:t>Angelsächsisches Recht (Gewohnheitsrecht): </a:t>
            </a:r>
          </a:p>
          <a:p>
            <a:pPr marL="457200" indent="-457200" algn="l"/>
            <a:r>
              <a:rPr lang="de-DE" sz="1800" dirty="0" smtClean="0"/>
              <a:t>Gibt </a:t>
            </a:r>
            <a:r>
              <a:rPr lang="de-DE" sz="1800" dirty="0"/>
              <a:t>den Aktionären und Gläubigern den </a:t>
            </a:r>
            <a:r>
              <a:rPr lang="de-DE" sz="1800" b="1" dirty="0"/>
              <a:t>stärksten Schutz </a:t>
            </a:r>
            <a:r>
              <a:rPr lang="de-DE" sz="1800" dirty="0"/>
              <a:t>und hat eine </a:t>
            </a:r>
          </a:p>
          <a:p>
            <a:pPr marL="457200" indent="-457200" algn="l"/>
            <a:r>
              <a:rPr lang="de-DE" sz="1800" dirty="0"/>
              <a:t>bessere Auswahl von Gesetzen zum </a:t>
            </a:r>
            <a:r>
              <a:rPr lang="de-DE" sz="1800" b="1" dirty="0"/>
              <a:t>Schutz der </a:t>
            </a:r>
            <a:r>
              <a:rPr lang="de-DE" sz="1800" b="1" dirty="0" smtClean="0"/>
              <a:t>Aktionäre</a:t>
            </a:r>
            <a:r>
              <a:rPr lang="de-DE" sz="1800" dirty="0" smtClean="0"/>
              <a:t>. In </a:t>
            </a:r>
            <a:r>
              <a:rPr lang="de-DE" sz="1800" dirty="0"/>
              <a:t>erster Linie </a:t>
            </a:r>
            <a:endParaRPr lang="de-DE" sz="1800" dirty="0" smtClean="0"/>
          </a:p>
          <a:p>
            <a:pPr marL="457200" indent="-457200" algn="l"/>
            <a:r>
              <a:rPr lang="de-DE" sz="1800" dirty="0" smtClean="0"/>
              <a:t>gebildet </a:t>
            </a:r>
            <a:r>
              <a:rPr lang="de-DE" sz="1800" dirty="0"/>
              <a:t>von Richtern, die bestimmte Streitigkeiten </a:t>
            </a:r>
            <a:r>
              <a:rPr lang="de-DE" sz="1800" dirty="0" smtClean="0"/>
              <a:t>beizulegen versuchten.</a:t>
            </a:r>
          </a:p>
          <a:p>
            <a:pPr algn="l"/>
            <a:endParaRPr lang="en-US" sz="1800" dirty="0" smtClean="0">
              <a:cs typeface="Times New Roman" pitchFamily="18" charset="0"/>
            </a:endParaRPr>
          </a:p>
          <a:p>
            <a:pPr marL="342900" indent="-342900" algn="l"/>
            <a:r>
              <a:rPr lang="de-DE" sz="1800" b="1" u="sng" dirty="0">
                <a:cs typeface="Times New Roman" pitchFamily="18" charset="0"/>
              </a:rPr>
              <a:t>Französisches, deutsches und skandinavisches Recht (Zivilrecht</a:t>
            </a:r>
            <a:r>
              <a:rPr lang="de-DE" sz="1800" b="1" u="sng" dirty="0" smtClean="0">
                <a:cs typeface="Times New Roman" pitchFamily="18" charset="0"/>
              </a:rPr>
              <a:t>):</a:t>
            </a:r>
          </a:p>
          <a:p>
            <a:pPr marL="342900" indent="-342900" algn="l"/>
            <a:r>
              <a:rPr lang="de-DE" sz="1800" dirty="0">
                <a:cs typeface="Times New Roman" pitchFamily="18" charset="0"/>
              </a:rPr>
              <a:t>Der </a:t>
            </a:r>
            <a:r>
              <a:rPr lang="de-DE" sz="1800" b="1" dirty="0">
                <a:cs typeface="Times New Roman" pitchFamily="18" charset="0"/>
              </a:rPr>
              <a:t>schwächste rechtliche Schutz von </a:t>
            </a:r>
            <a:r>
              <a:rPr lang="de-DE" sz="1800" b="1" dirty="0" smtClean="0">
                <a:cs typeface="Times New Roman" pitchFamily="18" charset="0"/>
              </a:rPr>
              <a:t>Investoren </a:t>
            </a:r>
            <a:r>
              <a:rPr lang="de-DE" sz="1800" dirty="0" smtClean="0">
                <a:cs typeface="Times New Roman" pitchFamily="18" charset="0"/>
              </a:rPr>
              <a:t>→ werden </a:t>
            </a:r>
            <a:r>
              <a:rPr lang="de-DE" sz="1800" dirty="0">
                <a:cs typeface="Times New Roman" pitchFamily="18" charset="0"/>
              </a:rPr>
              <a:t>als </a:t>
            </a:r>
            <a:endParaRPr lang="de-DE" sz="1800" dirty="0" smtClean="0">
              <a:cs typeface="Times New Roman" pitchFamily="18" charset="0"/>
            </a:endParaRPr>
          </a:p>
          <a:p>
            <a:pPr marL="342900" indent="-342900" algn="l"/>
            <a:r>
              <a:rPr lang="de-DE" sz="1800" dirty="0" smtClean="0">
                <a:cs typeface="Times New Roman" pitchFamily="18" charset="0"/>
              </a:rPr>
              <a:t>Verhaltensvorschriften verstanden, die </a:t>
            </a:r>
            <a:r>
              <a:rPr lang="de-DE" sz="1800" dirty="0">
                <a:cs typeface="Times New Roman" pitchFamily="18" charset="0"/>
              </a:rPr>
              <a:t>eng mit Vorstellungen von </a:t>
            </a:r>
            <a:endParaRPr lang="de-DE" sz="1800" dirty="0" smtClean="0">
              <a:cs typeface="Times New Roman" pitchFamily="18" charset="0"/>
            </a:endParaRPr>
          </a:p>
          <a:p>
            <a:pPr marL="342900" indent="-342900" algn="l"/>
            <a:r>
              <a:rPr lang="de-DE" sz="1800" b="1" dirty="0" smtClean="0">
                <a:cs typeface="Times New Roman" pitchFamily="18" charset="0"/>
              </a:rPr>
              <a:t>Gerechtigkeit </a:t>
            </a:r>
            <a:r>
              <a:rPr lang="de-DE" sz="1800" b="1" dirty="0">
                <a:cs typeface="Times New Roman" pitchFamily="18" charset="0"/>
              </a:rPr>
              <a:t>und </a:t>
            </a:r>
            <a:r>
              <a:rPr lang="de-DE" sz="1800" b="1" dirty="0" smtClean="0">
                <a:cs typeface="Times New Roman" pitchFamily="18" charset="0"/>
              </a:rPr>
              <a:t>Moral </a:t>
            </a:r>
            <a:r>
              <a:rPr lang="de-DE" sz="1800" dirty="0" smtClean="0">
                <a:cs typeface="Times New Roman" pitchFamily="18" charset="0"/>
              </a:rPr>
              <a:t>verknüpft sind. Entwickelt </a:t>
            </a:r>
            <a:r>
              <a:rPr lang="de-DE" sz="1800" dirty="0">
                <a:cs typeface="Times New Roman" pitchFamily="18" charset="0"/>
              </a:rPr>
              <a:t>von Rechtsgelehrten </a:t>
            </a:r>
            <a:endParaRPr lang="de-DE" sz="1800" dirty="0" smtClean="0">
              <a:cs typeface="Times New Roman" pitchFamily="18" charset="0"/>
            </a:endParaRPr>
          </a:p>
          <a:p>
            <a:pPr marL="342900" indent="-342900" algn="l"/>
            <a:r>
              <a:rPr lang="de-DE" sz="1800" dirty="0">
                <a:cs typeface="Times New Roman" pitchFamily="18" charset="0"/>
              </a:rPr>
              <a:t>u</a:t>
            </a:r>
            <a:r>
              <a:rPr lang="de-DE" sz="1800" dirty="0" smtClean="0">
                <a:cs typeface="Times New Roman" pitchFamily="18" charset="0"/>
              </a:rPr>
              <a:t>nd integriert ins Handelsgesetzbuch.</a:t>
            </a:r>
            <a:endParaRPr lang="en-US" sz="1800" dirty="0" smtClean="0">
              <a:cs typeface="Times New Roman" pitchFamily="18" charset="0"/>
            </a:endParaRPr>
          </a:p>
        </p:txBody>
      </p:sp>
      <p:sp>
        <p:nvSpPr>
          <p:cNvPr id="9221" name="Line 3"/>
          <p:cNvSpPr>
            <a:spLocks noChangeShapeType="1"/>
          </p:cNvSpPr>
          <p:nvPr/>
        </p:nvSpPr>
        <p:spPr bwMode="auto">
          <a:xfrm>
            <a:off x="971550" y="1742643"/>
            <a:ext cx="7345363" cy="0"/>
          </a:xfrm>
          <a:prstGeom prst="line">
            <a:avLst/>
          </a:prstGeom>
          <a:noFill/>
          <a:ln w="9525">
            <a:noFill/>
            <a:round/>
            <a:headEnd/>
            <a:tailEnd type="triangle" w="med" len="med"/>
          </a:ln>
        </p:spPr>
        <p:txBody>
          <a:bodyPr lIns="90000" tIns="46800" rIns="90000" bIns="46800"/>
          <a:lstStyle/>
          <a:p>
            <a:endParaRPr lang="en-US"/>
          </a:p>
        </p:txBody>
      </p:sp>
      <p:sp>
        <p:nvSpPr>
          <p:cNvPr id="9222" name="AutoShape 5"/>
          <p:cNvSpPr>
            <a:spLocks noChangeArrowheads="1"/>
          </p:cNvSpPr>
          <p:nvPr/>
        </p:nvSpPr>
        <p:spPr bwMode="auto">
          <a:xfrm>
            <a:off x="539750" y="1484313"/>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
        <p:nvSpPr>
          <p:cNvPr id="9223" name="AutoShape 6"/>
          <p:cNvSpPr>
            <a:spLocks noChangeArrowheads="1"/>
          </p:cNvSpPr>
          <p:nvPr/>
        </p:nvSpPr>
        <p:spPr bwMode="auto">
          <a:xfrm>
            <a:off x="539750" y="2564904"/>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
        <p:nvSpPr>
          <p:cNvPr id="9224" name="Text Box 11"/>
          <p:cNvSpPr txBox="1">
            <a:spLocks noGrp="1" noChangeArrowheads="1"/>
          </p:cNvSpPr>
          <p:nvPr>
            <p:ph type="title"/>
          </p:nvPr>
        </p:nvSpPr>
        <p:spPr bwMode="auto">
          <a:xfrm>
            <a:off x="879475" y="115888"/>
            <a:ext cx="8229600" cy="1143000"/>
          </a:xfrm>
          <a:noFill/>
          <a:ln>
            <a:miter lim="800000"/>
            <a:headEnd/>
            <a:tailEnd/>
          </a:ln>
        </p:spPr>
        <p:txBody>
          <a:bodyPr vert="horz" wrap="square" lIns="91440" tIns="45720" rIns="91440" bIns="45720" numCol="1" anchor="ctr" anchorCtr="0" compatLnSpc="1">
            <a:prstTxWarp prst="textNoShape">
              <a:avLst/>
            </a:prstTxWarp>
          </a:bodyPr>
          <a:lstStyle/>
          <a:p>
            <a:pPr algn="l" eaLnBrk="1" hangingPunct="1">
              <a:spcBef>
                <a:spcPct val="50000"/>
              </a:spcBef>
            </a:pPr>
            <a:r>
              <a:rPr lang="de-DE" sz="2800" b="1" i="1" dirty="0"/>
              <a:t>Legal Origin </a:t>
            </a:r>
            <a:r>
              <a:rPr lang="de-DE" sz="2800" b="1" i="1" dirty="0" err="1" smtClean="0"/>
              <a:t>Theory</a:t>
            </a:r>
            <a:r>
              <a:rPr lang="de-DE" sz="2800" b="1" i="1" dirty="0" smtClean="0"/>
              <a:t> </a:t>
            </a:r>
            <a:r>
              <a:rPr lang="de-DE" sz="2800" b="1" dirty="0" smtClean="0"/>
              <a:t>(II)</a:t>
            </a:r>
            <a:endParaRPr lang="en-US" sz="2800" b="1" dirty="0" smtClean="0"/>
          </a:p>
        </p:txBody>
      </p:sp>
      <p:sp>
        <p:nvSpPr>
          <p:cNvPr id="9" name="AutoShape 6"/>
          <p:cNvSpPr>
            <a:spLocks noChangeArrowheads="1"/>
          </p:cNvSpPr>
          <p:nvPr/>
        </p:nvSpPr>
        <p:spPr bwMode="auto">
          <a:xfrm>
            <a:off x="539552" y="3992488"/>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ußzeilenplatzhalter 4"/>
          <p:cNvSpPr>
            <a:spLocks noGrp="1"/>
          </p:cNvSpPr>
          <p:nvPr>
            <p:ph type="ftr" sz="quarter" idx="10"/>
          </p:nvPr>
        </p:nvSpPr>
        <p:spPr>
          <a:noFill/>
        </p:spPr>
        <p:txBody>
          <a:bodyPr/>
          <a:lstStyle/>
          <a:p>
            <a:pPr>
              <a:defRPr/>
            </a:pPr>
            <a:r>
              <a:rPr lang="de-DE" dirty="0"/>
              <a:t>Universität zu Köln</a:t>
            </a:r>
          </a:p>
        </p:txBody>
      </p:sp>
      <p:sp>
        <p:nvSpPr>
          <p:cNvPr id="14339" name="Datumsplatzhalter 5"/>
          <p:cNvSpPr>
            <a:spLocks noGrp="1"/>
          </p:cNvSpPr>
          <p:nvPr>
            <p:ph type="dt" sz="quarter" idx="11"/>
          </p:nvPr>
        </p:nvSpPr>
        <p:spPr>
          <a:noFill/>
        </p:spPr>
        <p:txBody>
          <a:bodyPr/>
          <a:lstStyle/>
          <a:p>
            <a:r>
              <a:rPr lang="de-DE" smtClean="0"/>
              <a:t>Muhammed Altuntas</a:t>
            </a:r>
          </a:p>
        </p:txBody>
      </p:sp>
      <p:sp>
        <p:nvSpPr>
          <p:cNvPr id="14340" name="Text Box 59"/>
          <p:cNvSpPr txBox="1">
            <a:spLocks noGrp="1" noChangeArrowheads="1"/>
          </p:cNvSpPr>
          <p:nvPr>
            <p:ph type="title"/>
          </p:nvPr>
        </p:nvSpPr>
        <p:spPr bwMode="auto">
          <a:xfrm>
            <a:off x="914400" y="115888"/>
            <a:ext cx="7993063" cy="1143000"/>
          </a:xfrm>
          <a:noFill/>
          <a:ln>
            <a:miter lim="800000"/>
            <a:headEnd/>
            <a:tailEnd/>
          </a:ln>
        </p:spPr>
        <p:txBody>
          <a:bodyPr vert="horz" wrap="square" lIns="91440" tIns="45720" rIns="91440" bIns="45720" numCol="1" anchor="ctr" anchorCtr="0" compatLnSpc="1">
            <a:prstTxWarp prst="textNoShape">
              <a:avLst/>
            </a:prstTxWarp>
          </a:bodyPr>
          <a:lstStyle/>
          <a:p>
            <a:pPr algn="l" eaLnBrk="1" hangingPunct="1">
              <a:spcBef>
                <a:spcPct val="50000"/>
              </a:spcBef>
            </a:pPr>
            <a:r>
              <a:rPr lang="en-US" sz="2800" b="1" dirty="0" err="1" smtClean="0"/>
              <a:t>Weltkarte</a:t>
            </a:r>
            <a:endParaRPr lang="en-US" sz="2800" b="1" dirty="0" smtClean="0"/>
          </a:p>
        </p:txBody>
      </p:sp>
      <p:pic>
        <p:nvPicPr>
          <p:cNvPr id="58370" name="Picture 2" descr="C:\Users\Muhammed Altuntas\Desktop\b-483295-world_map.gif"/>
          <p:cNvPicPr>
            <a:picLocks noChangeAspect="1" noChangeArrowheads="1"/>
          </p:cNvPicPr>
          <p:nvPr/>
        </p:nvPicPr>
        <p:blipFill>
          <a:blip r:embed="rId3" cstate="print"/>
          <a:srcRect/>
          <a:stretch>
            <a:fillRect/>
          </a:stretch>
        </p:blipFill>
        <p:spPr bwMode="auto">
          <a:xfrm>
            <a:off x="105521" y="1196752"/>
            <a:ext cx="9002983" cy="5112568"/>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ußzeilenplatzhalter 4"/>
          <p:cNvSpPr>
            <a:spLocks noGrp="1"/>
          </p:cNvSpPr>
          <p:nvPr>
            <p:ph type="ftr" sz="quarter" idx="10"/>
          </p:nvPr>
        </p:nvSpPr>
        <p:spPr>
          <a:noFill/>
        </p:spPr>
        <p:txBody>
          <a:bodyPr/>
          <a:lstStyle/>
          <a:p>
            <a:pPr>
              <a:defRPr/>
            </a:pPr>
            <a:r>
              <a:rPr lang="de-DE" dirty="0"/>
              <a:t>Universität zu Köln</a:t>
            </a:r>
          </a:p>
        </p:txBody>
      </p:sp>
      <p:sp>
        <p:nvSpPr>
          <p:cNvPr id="14339" name="Datumsplatzhalter 5"/>
          <p:cNvSpPr>
            <a:spLocks noGrp="1"/>
          </p:cNvSpPr>
          <p:nvPr>
            <p:ph type="dt" sz="quarter" idx="11"/>
          </p:nvPr>
        </p:nvSpPr>
        <p:spPr>
          <a:noFill/>
        </p:spPr>
        <p:txBody>
          <a:bodyPr/>
          <a:lstStyle/>
          <a:p>
            <a:r>
              <a:rPr lang="de-DE" smtClean="0"/>
              <a:t>Muhammed Altuntas</a:t>
            </a:r>
          </a:p>
        </p:txBody>
      </p:sp>
      <p:sp>
        <p:nvSpPr>
          <p:cNvPr id="14340" name="Text Box 59"/>
          <p:cNvSpPr txBox="1">
            <a:spLocks noGrp="1" noChangeArrowheads="1"/>
          </p:cNvSpPr>
          <p:nvPr>
            <p:ph type="title"/>
          </p:nvPr>
        </p:nvSpPr>
        <p:spPr bwMode="auto">
          <a:xfrm>
            <a:off x="914400" y="115888"/>
            <a:ext cx="7993063" cy="1143000"/>
          </a:xfrm>
          <a:noFill/>
          <a:ln>
            <a:miter lim="800000"/>
            <a:headEnd/>
            <a:tailEnd/>
          </a:ln>
        </p:spPr>
        <p:txBody>
          <a:bodyPr vert="horz" wrap="square" lIns="91440" tIns="45720" rIns="91440" bIns="45720" numCol="1" anchor="ctr" anchorCtr="0" compatLnSpc="1">
            <a:prstTxWarp prst="textNoShape">
              <a:avLst/>
            </a:prstTxWarp>
          </a:bodyPr>
          <a:lstStyle/>
          <a:p>
            <a:pPr algn="l" eaLnBrk="1" hangingPunct="1">
              <a:spcBef>
                <a:spcPct val="50000"/>
              </a:spcBef>
            </a:pPr>
            <a:r>
              <a:rPr lang="en-US" sz="2800" b="1" dirty="0" err="1" smtClean="0"/>
              <a:t>Weltkarte</a:t>
            </a:r>
            <a:r>
              <a:rPr lang="en-US" sz="2800" b="1" dirty="0" smtClean="0"/>
              <a:t> </a:t>
            </a:r>
            <a:r>
              <a:rPr lang="en-US" sz="2800" b="1" dirty="0" err="1" smtClean="0"/>
              <a:t>nach</a:t>
            </a:r>
            <a:r>
              <a:rPr lang="en-US" sz="2800" b="1" dirty="0" smtClean="0"/>
              <a:t> </a:t>
            </a:r>
            <a:r>
              <a:rPr lang="en-US" sz="2800" b="1" i="1" dirty="0" smtClean="0"/>
              <a:t>Legal Origin</a:t>
            </a:r>
          </a:p>
        </p:txBody>
      </p:sp>
      <p:pic>
        <p:nvPicPr>
          <p:cNvPr id="1026" name="Picture 2" descr="http://4.bp.blogspot.com/-72XgJpWSLhI/Txl61kAo5-I/AAAAAAAAF68/VYDsLuaKiNU/s1600/Mod6_Chap3_Fig3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3568" y="1412776"/>
            <a:ext cx="7033600" cy="466344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ußzeilenplatzhalter 3"/>
          <p:cNvSpPr>
            <a:spLocks noGrp="1"/>
          </p:cNvSpPr>
          <p:nvPr>
            <p:ph type="ftr" sz="quarter" idx="10"/>
          </p:nvPr>
        </p:nvSpPr>
        <p:spPr>
          <a:noFill/>
        </p:spPr>
        <p:txBody>
          <a:bodyPr/>
          <a:lstStyle/>
          <a:p>
            <a:pPr>
              <a:defRPr/>
            </a:pPr>
            <a:r>
              <a:rPr lang="de-DE" dirty="0"/>
              <a:t>Universität zu Köln</a:t>
            </a:r>
          </a:p>
        </p:txBody>
      </p:sp>
      <p:sp>
        <p:nvSpPr>
          <p:cNvPr id="9219" name="Datumsplatzhalter 4"/>
          <p:cNvSpPr>
            <a:spLocks noGrp="1"/>
          </p:cNvSpPr>
          <p:nvPr>
            <p:ph type="dt" sz="quarter" idx="11"/>
          </p:nvPr>
        </p:nvSpPr>
        <p:spPr>
          <a:noFill/>
        </p:spPr>
        <p:txBody>
          <a:bodyPr/>
          <a:lstStyle/>
          <a:p>
            <a:r>
              <a:rPr lang="de-DE" smtClean="0"/>
              <a:t>Muhammed Altuntas</a:t>
            </a:r>
          </a:p>
        </p:txBody>
      </p:sp>
      <p:sp>
        <p:nvSpPr>
          <p:cNvPr id="9220" name="Text Box 2"/>
          <p:cNvSpPr txBox="1">
            <a:spLocks noChangeArrowheads="1"/>
          </p:cNvSpPr>
          <p:nvPr/>
        </p:nvSpPr>
        <p:spPr bwMode="auto">
          <a:xfrm>
            <a:off x="827088" y="1412875"/>
            <a:ext cx="7935912" cy="3139321"/>
          </a:xfrm>
          <a:prstGeom prst="rect">
            <a:avLst/>
          </a:prstGeom>
          <a:noFill/>
          <a:ln w="9525">
            <a:noFill/>
            <a:miter lim="800000"/>
            <a:headEnd/>
            <a:tailEnd/>
          </a:ln>
        </p:spPr>
        <p:txBody>
          <a:bodyPr>
            <a:spAutoFit/>
          </a:bodyPr>
          <a:lstStyle/>
          <a:p>
            <a:pPr marL="457200" indent="-457200" algn="l"/>
            <a:r>
              <a:rPr lang="de-DE" sz="1800" dirty="0" smtClean="0"/>
              <a:t>Administrative </a:t>
            </a:r>
            <a:r>
              <a:rPr lang="de-DE" sz="1800" dirty="0"/>
              <a:t>Entlastung von </a:t>
            </a:r>
            <a:r>
              <a:rPr lang="de-DE" sz="1800" dirty="0" smtClean="0"/>
              <a:t>UN ist ein </a:t>
            </a:r>
            <a:r>
              <a:rPr lang="de-DE" sz="1800" dirty="0"/>
              <a:t>wichtiges Ziel der Wachstumspolitik </a:t>
            </a:r>
            <a:endParaRPr lang="de-DE" sz="1800" dirty="0" smtClean="0"/>
          </a:p>
          <a:p>
            <a:pPr marL="457200" indent="-457200" algn="l"/>
            <a:r>
              <a:rPr lang="de-DE" sz="1800" dirty="0" smtClean="0"/>
              <a:t>und der Förderung </a:t>
            </a:r>
            <a:r>
              <a:rPr lang="de-DE" sz="1800" dirty="0"/>
              <a:t>der Standortattraktivität. </a:t>
            </a:r>
            <a:endParaRPr lang="de-DE" sz="1800" dirty="0" smtClean="0"/>
          </a:p>
          <a:p>
            <a:pPr marL="457200" indent="-457200" algn="l"/>
            <a:endParaRPr lang="de-DE" sz="1800" dirty="0"/>
          </a:p>
          <a:p>
            <a:pPr marL="457200" indent="-457200" algn="l"/>
            <a:r>
              <a:rPr lang="de-DE" sz="1800" dirty="0" smtClean="0"/>
              <a:t>Verschiedene </a:t>
            </a:r>
            <a:r>
              <a:rPr lang="de-DE" sz="1800" dirty="0"/>
              <a:t>Indikatoren </a:t>
            </a:r>
            <a:r>
              <a:rPr lang="de-DE" sz="1800" dirty="0" smtClean="0"/>
              <a:t>bewerten </a:t>
            </a:r>
            <a:r>
              <a:rPr lang="de-DE" sz="1800" dirty="0"/>
              <a:t>die </a:t>
            </a:r>
            <a:r>
              <a:rPr lang="de-DE" sz="1800" dirty="0" smtClean="0"/>
              <a:t>ökonomische Attraktivität für UN im </a:t>
            </a:r>
          </a:p>
          <a:p>
            <a:pPr marL="457200" indent="-457200" algn="l"/>
            <a:r>
              <a:rPr lang="de-DE" sz="1800" dirty="0" smtClean="0"/>
              <a:t>internationalen Vergleich.</a:t>
            </a:r>
            <a:endParaRPr lang="de-DE" sz="1800" dirty="0"/>
          </a:p>
          <a:p>
            <a:pPr marL="457200" indent="-457200" algn="l"/>
            <a:endParaRPr lang="de-DE" sz="1800" dirty="0" smtClean="0"/>
          </a:p>
          <a:p>
            <a:pPr marL="457200" indent="-457200" algn="l"/>
            <a:r>
              <a:rPr lang="de-DE" sz="1800" dirty="0" smtClean="0"/>
              <a:t>Die </a:t>
            </a:r>
            <a:r>
              <a:rPr lang="de-DE" sz="1800" dirty="0"/>
              <a:t>Weltbank verwendet 41 Einzelindikatoren, gruppiert diese zu zehn</a:t>
            </a:r>
          </a:p>
          <a:p>
            <a:pPr marL="457200" indent="-457200" algn="l"/>
            <a:r>
              <a:rPr lang="de-DE" sz="1800" dirty="0"/>
              <a:t>Teilindikatoren und generiert </a:t>
            </a:r>
            <a:r>
              <a:rPr lang="de-DE" sz="1800" dirty="0" smtClean="0"/>
              <a:t>einen </a:t>
            </a:r>
            <a:r>
              <a:rPr lang="de-DE" sz="1800" i="1" dirty="0" err="1" smtClean="0"/>
              <a:t>Ease</a:t>
            </a:r>
            <a:r>
              <a:rPr lang="de-DE" sz="1800" i="1" dirty="0" smtClean="0"/>
              <a:t> </a:t>
            </a:r>
            <a:r>
              <a:rPr lang="de-DE" sz="1800" i="1" dirty="0"/>
              <a:t>of </a:t>
            </a:r>
            <a:r>
              <a:rPr lang="de-DE" sz="1800" i="1" dirty="0" err="1"/>
              <a:t>Doing</a:t>
            </a:r>
            <a:r>
              <a:rPr lang="de-DE" sz="1800" i="1" dirty="0"/>
              <a:t> Business </a:t>
            </a:r>
            <a:r>
              <a:rPr lang="de-DE" sz="1800" dirty="0"/>
              <a:t>Indikator.</a:t>
            </a:r>
            <a:endParaRPr lang="en-US" sz="1800" dirty="0" smtClean="0"/>
          </a:p>
          <a:p>
            <a:pPr marL="457200" indent="-457200" algn="l"/>
            <a:endParaRPr lang="de-DE" sz="1800" dirty="0" smtClean="0"/>
          </a:p>
          <a:p>
            <a:pPr marL="457200" indent="-457200" algn="l"/>
            <a:r>
              <a:rPr lang="de-DE" sz="1800" dirty="0" smtClean="0"/>
              <a:t>Stationen </a:t>
            </a:r>
            <a:r>
              <a:rPr lang="de-DE" sz="1800" dirty="0"/>
              <a:t>im </a:t>
            </a:r>
            <a:r>
              <a:rPr lang="de-DE" sz="1800" dirty="0" smtClean="0"/>
              <a:t>Lebenszyklus eines UN (von </a:t>
            </a:r>
            <a:r>
              <a:rPr lang="de-DE" sz="1800" dirty="0"/>
              <a:t>der Gründung </a:t>
            </a:r>
            <a:r>
              <a:rPr lang="de-DE" sz="1800" dirty="0" smtClean="0"/>
              <a:t>bis</a:t>
            </a:r>
            <a:r>
              <a:rPr lang="de-DE" sz="1800" dirty="0"/>
              <a:t> </a:t>
            </a:r>
            <a:r>
              <a:rPr lang="de-DE" sz="1800" dirty="0" smtClean="0"/>
              <a:t>Auflösung</a:t>
            </a:r>
            <a:r>
              <a:rPr lang="de-DE" sz="1800" dirty="0"/>
              <a:t>), die </a:t>
            </a:r>
            <a:endParaRPr lang="de-DE" sz="1800" dirty="0" smtClean="0"/>
          </a:p>
          <a:p>
            <a:pPr marL="457200" indent="-457200" algn="l"/>
            <a:r>
              <a:rPr lang="de-DE" sz="1800" dirty="0" smtClean="0"/>
              <a:t>unmittelbar durch die </a:t>
            </a:r>
            <a:r>
              <a:rPr lang="de-DE" sz="1800" dirty="0"/>
              <a:t>Art und Weise der </a:t>
            </a:r>
            <a:r>
              <a:rPr lang="de-DE" sz="1800" dirty="0" smtClean="0"/>
              <a:t>Regulierung beeinflusst werden.</a:t>
            </a:r>
            <a:endParaRPr lang="en-US" sz="1800" dirty="0" smtClean="0"/>
          </a:p>
        </p:txBody>
      </p:sp>
      <p:sp>
        <p:nvSpPr>
          <p:cNvPr id="9221" name="Line 3"/>
          <p:cNvSpPr>
            <a:spLocks noChangeShapeType="1"/>
          </p:cNvSpPr>
          <p:nvPr/>
        </p:nvSpPr>
        <p:spPr bwMode="auto">
          <a:xfrm>
            <a:off x="971550" y="2492375"/>
            <a:ext cx="7345363" cy="0"/>
          </a:xfrm>
          <a:prstGeom prst="line">
            <a:avLst/>
          </a:prstGeom>
          <a:noFill/>
          <a:ln w="9525">
            <a:noFill/>
            <a:round/>
            <a:headEnd/>
            <a:tailEnd type="triangle" w="med" len="med"/>
          </a:ln>
        </p:spPr>
        <p:txBody>
          <a:bodyPr lIns="90000" tIns="46800" rIns="90000" bIns="46800"/>
          <a:lstStyle/>
          <a:p>
            <a:endParaRPr lang="en-US"/>
          </a:p>
        </p:txBody>
      </p:sp>
      <p:sp>
        <p:nvSpPr>
          <p:cNvPr id="9222" name="AutoShape 5"/>
          <p:cNvSpPr>
            <a:spLocks noChangeArrowheads="1"/>
          </p:cNvSpPr>
          <p:nvPr/>
        </p:nvSpPr>
        <p:spPr bwMode="auto">
          <a:xfrm>
            <a:off x="539750" y="1484313"/>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
        <p:nvSpPr>
          <p:cNvPr id="9224" name="Text Box 11"/>
          <p:cNvSpPr txBox="1">
            <a:spLocks noGrp="1" noChangeArrowheads="1"/>
          </p:cNvSpPr>
          <p:nvPr>
            <p:ph type="title"/>
          </p:nvPr>
        </p:nvSpPr>
        <p:spPr bwMode="auto">
          <a:xfrm>
            <a:off x="879475" y="115888"/>
            <a:ext cx="8229600" cy="1143000"/>
          </a:xfrm>
          <a:noFill/>
          <a:ln>
            <a:miter lim="800000"/>
            <a:headEnd/>
            <a:tailEnd/>
          </a:ln>
        </p:spPr>
        <p:txBody>
          <a:bodyPr vert="horz" wrap="square" lIns="91440" tIns="45720" rIns="91440" bIns="45720" numCol="1" anchor="ctr" anchorCtr="0" compatLnSpc="1">
            <a:prstTxWarp prst="textNoShape">
              <a:avLst/>
            </a:prstTxWarp>
          </a:bodyPr>
          <a:lstStyle/>
          <a:p>
            <a:pPr algn="l" eaLnBrk="1" hangingPunct="1">
              <a:spcBef>
                <a:spcPct val="50000"/>
              </a:spcBef>
            </a:pPr>
            <a:r>
              <a:rPr lang="de-DE" sz="2800" b="1" i="1" dirty="0" err="1" smtClean="0"/>
              <a:t>Ease</a:t>
            </a:r>
            <a:r>
              <a:rPr lang="de-DE" sz="2800" b="1" i="1" dirty="0" smtClean="0"/>
              <a:t> </a:t>
            </a:r>
            <a:r>
              <a:rPr lang="de-DE" sz="2800" b="1" i="1" dirty="0" err="1" smtClean="0"/>
              <a:t>of</a:t>
            </a:r>
            <a:r>
              <a:rPr lang="de-DE" sz="2800" b="1" i="1" dirty="0" smtClean="0"/>
              <a:t> </a:t>
            </a:r>
            <a:r>
              <a:rPr lang="de-DE" sz="2800" b="1" i="1" dirty="0" err="1" smtClean="0"/>
              <a:t>Doing</a:t>
            </a:r>
            <a:r>
              <a:rPr lang="de-DE" sz="2800" b="1" i="1" dirty="0" smtClean="0"/>
              <a:t> Business</a:t>
            </a:r>
            <a:endParaRPr lang="en-US" sz="2800" b="1" i="1" dirty="0" smtClean="0"/>
          </a:p>
        </p:txBody>
      </p:sp>
      <p:sp>
        <p:nvSpPr>
          <p:cNvPr id="8" name="AutoShape 5"/>
          <p:cNvSpPr>
            <a:spLocks noChangeArrowheads="1"/>
          </p:cNvSpPr>
          <p:nvPr/>
        </p:nvSpPr>
        <p:spPr bwMode="auto">
          <a:xfrm>
            <a:off x="539552" y="2276872"/>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
        <p:nvSpPr>
          <p:cNvPr id="9" name="AutoShape 5"/>
          <p:cNvSpPr>
            <a:spLocks noChangeArrowheads="1"/>
          </p:cNvSpPr>
          <p:nvPr/>
        </p:nvSpPr>
        <p:spPr bwMode="auto">
          <a:xfrm>
            <a:off x="539552" y="3140968"/>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
        <p:nvSpPr>
          <p:cNvPr id="10" name="AutoShape 5"/>
          <p:cNvSpPr>
            <a:spLocks noChangeArrowheads="1"/>
          </p:cNvSpPr>
          <p:nvPr/>
        </p:nvSpPr>
        <p:spPr bwMode="auto">
          <a:xfrm>
            <a:off x="539552" y="3933056"/>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ußzeilenplatzhalter 3"/>
          <p:cNvSpPr>
            <a:spLocks noGrp="1"/>
          </p:cNvSpPr>
          <p:nvPr>
            <p:ph type="ftr" sz="quarter" idx="10"/>
          </p:nvPr>
        </p:nvSpPr>
        <p:spPr>
          <a:noFill/>
        </p:spPr>
        <p:txBody>
          <a:bodyPr/>
          <a:lstStyle/>
          <a:p>
            <a:pPr>
              <a:defRPr/>
            </a:pPr>
            <a:r>
              <a:rPr lang="de-DE" dirty="0"/>
              <a:t>Universität zu Köln</a:t>
            </a:r>
          </a:p>
        </p:txBody>
      </p:sp>
      <p:sp>
        <p:nvSpPr>
          <p:cNvPr id="9219" name="Datumsplatzhalter 4"/>
          <p:cNvSpPr>
            <a:spLocks noGrp="1"/>
          </p:cNvSpPr>
          <p:nvPr>
            <p:ph type="dt" sz="quarter" idx="11"/>
          </p:nvPr>
        </p:nvSpPr>
        <p:spPr>
          <a:noFill/>
        </p:spPr>
        <p:txBody>
          <a:bodyPr/>
          <a:lstStyle/>
          <a:p>
            <a:r>
              <a:rPr lang="de-DE" smtClean="0"/>
              <a:t>Muhammed Altuntas</a:t>
            </a:r>
          </a:p>
        </p:txBody>
      </p:sp>
      <p:sp>
        <p:nvSpPr>
          <p:cNvPr id="9220" name="Text Box 2"/>
          <p:cNvSpPr txBox="1">
            <a:spLocks noChangeArrowheads="1"/>
          </p:cNvSpPr>
          <p:nvPr/>
        </p:nvSpPr>
        <p:spPr bwMode="auto">
          <a:xfrm>
            <a:off x="827088" y="1412875"/>
            <a:ext cx="7935912" cy="3139321"/>
          </a:xfrm>
          <a:prstGeom prst="rect">
            <a:avLst/>
          </a:prstGeom>
          <a:noFill/>
          <a:ln w="9525">
            <a:noFill/>
            <a:miter lim="800000"/>
            <a:headEnd/>
            <a:tailEnd/>
          </a:ln>
        </p:spPr>
        <p:txBody>
          <a:bodyPr>
            <a:spAutoFit/>
          </a:bodyPr>
          <a:lstStyle/>
          <a:p>
            <a:pPr marL="457200" indent="-457200" algn="l"/>
            <a:endParaRPr lang="en-US" sz="1800" dirty="0" smtClean="0"/>
          </a:p>
          <a:p>
            <a:pPr marL="457200" indent="-457200" algn="l">
              <a:buFont typeface="+mj-lt"/>
              <a:buAutoNum type="arabicPeriod"/>
            </a:pPr>
            <a:r>
              <a:rPr lang="de-DE" sz="1800" b="1" dirty="0" smtClean="0"/>
              <a:t>Unternehmensgründung (</a:t>
            </a:r>
            <a:r>
              <a:rPr lang="de-DE" sz="1800" b="1" i="1" dirty="0" err="1" smtClean="0"/>
              <a:t>Starting</a:t>
            </a:r>
            <a:r>
              <a:rPr lang="de-DE" sz="1800" b="1" i="1" dirty="0" smtClean="0"/>
              <a:t> a Business</a:t>
            </a:r>
            <a:r>
              <a:rPr lang="de-DE" sz="1800" b="1" dirty="0" smtClean="0"/>
              <a:t>)</a:t>
            </a:r>
          </a:p>
          <a:p>
            <a:pPr marL="457200" indent="-457200" algn="l">
              <a:buFont typeface="+mj-lt"/>
              <a:buAutoNum type="arabicPeriod"/>
            </a:pPr>
            <a:r>
              <a:rPr lang="de-DE" sz="1800" b="1" dirty="0" smtClean="0"/>
              <a:t>Baubewilligungen (</a:t>
            </a:r>
            <a:r>
              <a:rPr lang="de-DE" sz="1800" b="1" i="1" dirty="0" err="1" smtClean="0"/>
              <a:t>Dealing</a:t>
            </a:r>
            <a:r>
              <a:rPr lang="de-DE" sz="1800" b="1" i="1" dirty="0" smtClean="0"/>
              <a:t> </a:t>
            </a:r>
            <a:r>
              <a:rPr lang="de-DE" sz="1800" b="1" i="1" dirty="0" err="1" smtClean="0"/>
              <a:t>with</a:t>
            </a:r>
            <a:r>
              <a:rPr lang="de-DE" sz="1800" b="1" i="1" dirty="0" smtClean="0"/>
              <a:t> </a:t>
            </a:r>
            <a:r>
              <a:rPr lang="de-DE" sz="1800" b="1" i="1" dirty="0" err="1" smtClean="0"/>
              <a:t>Construction</a:t>
            </a:r>
            <a:r>
              <a:rPr lang="de-DE" sz="1800" b="1" i="1" dirty="0" smtClean="0"/>
              <a:t> Permits</a:t>
            </a:r>
            <a:r>
              <a:rPr lang="de-DE" sz="1800" b="1" dirty="0" smtClean="0"/>
              <a:t>)</a:t>
            </a:r>
          </a:p>
          <a:p>
            <a:pPr marL="457200" indent="-457200" algn="l">
              <a:buFont typeface="+mj-lt"/>
              <a:buAutoNum type="arabicPeriod"/>
            </a:pPr>
            <a:r>
              <a:rPr lang="de-DE" sz="1800" b="1" dirty="0" smtClean="0"/>
              <a:t>Stromversorgung (</a:t>
            </a:r>
            <a:r>
              <a:rPr lang="de-DE" sz="1800" b="1" i="1" dirty="0" err="1" smtClean="0"/>
              <a:t>Getting</a:t>
            </a:r>
            <a:r>
              <a:rPr lang="de-DE" sz="1800" b="1" i="1" dirty="0" smtClean="0"/>
              <a:t> </a:t>
            </a:r>
            <a:r>
              <a:rPr lang="de-DE" sz="1800" b="1" i="1" dirty="0" err="1" smtClean="0"/>
              <a:t>Electricity</a:t>
            </a:r>
            <a:r>
              <a:rPr lang="de-DE" sz="1800" b="1" dirty="0" smtClean="0"/>
              <a:t>)</a:t>
            </a:r>
          </a:p>
          <a:p>
            <a:pPr marL="457200" indent="-457200" algn="l">
              <a:buFont typeface="+mj-lt"/>
              <a:buAutoNum type="arabicPeriod"/>
            </a:pPr>
            <a:r>
              <a:rPr lang="de-DE" sz="1800" b="1" dirty="0" smtClean="0"/>
              <a:t>Eintragung Grundbesitz (</a:t>
            </a:r>
            <a:r>
              <a:rPr lang="de-DE" sz="1800" b="1" i="1" dirty="0" err="1" smtClean="0"/>
              <a:t>Registering</a:t>
            </a:r>
            <a:r>
              <a:rPr lang="de-DE" sz="1800" b="1" i="1" dirty="0" smtClean="0"/>
              <a:t> Property</a:t>
            </a:r>
            <a:r>
              <a:rPr lang="de-DE" sz="1800" b="1" dirty="0" smtClean="0"/>
              <a:t>)</a:t>
            </a:r>
          </a:p>
          <a:p>
            <a:pPr marL="457200" indent="-457200" algn="l">
              <a:buFont typeface="+mj-lt"/>
              <a:buAutoNum type="arabicPeriod"/>
            </a:pPr>
            <a:r>
              <a:rPr lang="de-DE" sz="1800" b="1" dirty="0" smtClean="0"/>
              <a:t>Krediterhalt (</a:t>
            </a:r>
            <a:r>
              <a:rPr lang="de-DE" sz="1800" b="1" i="1" dirty="0" err="1" smtClean="0"/>
              <a:t>Getting</a:t>
            </a:r>
            <a:r>
              <a:rPr lang="de-DE" sz="1800" b="1" i="1" dirty="0" smtClean="0"/>
              <a:t> </a:t>
            </a:r>
            <a:r>
              <a:rPr lang="de-DE" sz="1800" b="1" i="1" dirty="0" err="1" smtClean="0"/>
              <a:t>Credit</a:t>
            </a:r>
            <a:r>
              <a:rPr lang="de-DE" sz="1800" b="1" dirty="0" smtClean="0"/>
              <a:t>)</a:t>
            </a:r>
          </a:p>
          <a:p>
            <a:pPr marL="457200" indent="-457200" algn="l">
              <a:buFont typeface="+mj-lt"/>
              <a:buAutoNum type="arabicPeriod"/>
            </a:pPr>
            <a:r>
              <a:rPr lang="de-DE" sz="1800" b="1" dirty="0" smtClean="0"/>
              <a:t>Investorenschutz (</a:t>
            </a:r>
            <a:r>
              <a:rPr lang="de-DE" sz="1800" b="1" i="1" dirty="0" err="1" smtClean="0"/>
              <a:t>Protecting</a:t>
            </a:r>
            <a:r>
              <a:rPr lang="de-DE" sz="1800" b="1" i="1" dirty="0" smtClean="0"/>
              <a:t> Investors</a:t>
            </a:r>
            <a:r>
              <a:rPr lang="de-DE" sz="1800" b="1" dirty="0" smtClean="0"/>
              <a:t>)</a:t>
            </a:r>
          </a:p>
          <a:p>
            <a:pPr marL="457200" indent="-457200" algn="l">
              <a:buFont typeface="+mj-lt"/>
              <a:buAutoNum type="arabicPeriod"/>
            </a:pPr>
            <a:r>
              <a:rPr lang="de-DE" sz="1800" b="1" dirty="0" smtClean="0"/>
              <a:t>Besteuerung (</a:t>
            </a:r>
            <a:r>
              <a:rPr lang="de-DE" sz="1800" b="1" i="1" dirty="0" err="1" smtClean="0"/>
              <a:t>Paying</a:t>
            </a:r>
            <a:r>
              <a:rPr lang="de-DE" sz="1800" b="1" i="1" dirty="0" smtClean="0"/>
              <a:t> </a:t>
            </a:r>
            <a:r>
              <a:rPr lang="de-DE" sz="1800" b="1" i="1" dirty="0" err="1" smtClean="0"/>
              <a:t>Taxes</a:t>
            </a:r>
            <a:r>
              <a:rPr lang="de-DE" sz="1800" b="1" dirty="0" smtClean="0"/>
              <a:t>)</a:t>
            </a:r>
          </a:p>
          <a:p>
            <a:pPr marL="457200" indent="-457200" algn="l">
              <a:buFont typeface="+mj-lt"/>
              <a:buAutoNum type="arabicPeriod"/>
            </a:pPr>
            <a:r>
              <a:rPr lang="de-DE" sz="1800" b="1" dirty="0" smtClean="0"/>
              <a:t>Grenzüberschreitender Handel (</a:t>
            </a:r>
            <a:r>
              <a:rPr lang="de-DE" sz="1800" b="1" i="1" dirty="0" smtClean="0"/>
              <a:t>Trading </a:t>
            </a:r>
            <a:r>
              <a:rPr lang="de-DE" sz="1800" b="1" i="1" dirty="0" err="1" smtClean="0"/>
              <a:t>Across</a:t>
            </a:r>
            <a:r>
              <a:rPr lang="de-DE" sz="1800" b="1" i="1" dirty="0" smtClean="0"/>
              <a:t> Borders</a:t>
            </a:r>
            <a:r>
              <a:rPr lang="de-DE" sz="1800" b="1" dirty="0" smtClean="0"/>
              <a:t>)</a:t>
            </a:r>
          </a:p>
          <a:p>
            <a:pPr marL="457200" indent="-457200" algn="l">
              <a:buFont typeface="+mj-lt"/>
              <a:buAutoNum type="arabicPeriod"/>
            </a:pPr>
            <a:r>
              <a:rPr lang="de-DE" sz="1800" b="1" dirty="0" smtClean="0"/>
              <a:t>Durchsetzung von Verträgen (</a:t>
            </a:r>
            <a:r>
              <a:rPr lang="de-DE" sz="1800" b="1" i="1" dirty="0" err="1" smtClean="0"/>
              <a:t>Enforcing</a:t>
            </a:r>
            <a:r>
              <a:rPr lang="de-DE" sz="1800" b="1" i="1" dirty="0" smtClean="0"/>
              <a:t> </a:t>
            </a:r>
            <a:r>
              <a:rPr lang="de-DE" sz="1800" b="1" i="1" dirty="0" err="1" smtClean="0"/>
              <a:t>Contracts</a:t>
            </a:r>
            <a:r>
              <a:rPr lang="de-DE" sz="1800" b="1" dirty="0" smtClean="0"/>
              <a:t>)</a:t>
            </a:r>
          </a:p>
          <a:p>
            <a:pPr marL="457200" indent="-457200" algn="l">
              <a:buFont typeface="+mj-lt"/>
              <a:buAutoNum type="arabicPeriod"/>
            </a:pPr>
            <a:r>
              <a:rPr lang="de-DE" sz="1800" b="1" dirty="0" smtClean="0"/>
              <a:t>Lösung von Insolvenzfällen (</a:t>
            </a:r>
            <a:r>
              <a:rPr lang="de-DE" sz="1800" b="1" i="1" dirty="0" err="1" smtClean="0"/>
              <a:t>Resolving</a:t>
            </a:r>
            <a:r>
              <a:rPr lang="de-DE" sz="1800" b="1" i="1" dirty="0" smtClean="0"/>
              <a:t> </a:t>
            </a:r>
            <a:r>
              <a:rPr lang="de-DE" sz="1800" b="1" i="1" dirty="0" err="1" smtClean="0"/>
              <a:t>Insolvency</a:t>
            </a:r>
            <a:r>
              <a:rPr lang="de-DE" sz="1800" b="1" dirty="0" smtClean="0"/>
              <a:t>)</a:t>
            </a:r>
            <a:endParaRPr lang="de-DE" sz="1800" dirty="0" smtClean="0">
              <a:cs typeface="Times New Roman" pitchFamily="18" charset="0"/>
            </a:endParaRPr>
          </a:p>
        </p:txBody>
      </p:sp>
      <p:sp>
        <p:nvSpPr>
          <p:cNvPr id="9221" name="Line 3"/>
          <p:cNvSpPr>
            <a:spLocks noChangeShapeType="1"/>
          </p:cNvSpPr>
          <p:nvPr/>
        </p:nvSpPr>
        <p:spPr bwMode="auto">
          <a:xfrm>
            <a:off x="971550" y="2492375"/>
            <a:ext cx="7345363" cy="0"/>
          </a:xfrm>
          <a:prstGeom prst="line">
            <a:avLst/>
          </a:prstGeom>
          <a:noFill/>
          <a:ln w="9525">
            <a:noFill/>
            <a:round/>
            <a:headEnd/>
            <a:tailEnd type="triangle" w="med" len="med"/>
          </a:ln>
        </p:spPr>
        <p:txBody>
          <a:bodyPr lIns="90000" tIns="46800" rIns="90000" bIns="46800"/>
          <a:lstStyle/>
          <a:p>
            <a:endParaRPr lang="en-US"/>
          </a:p>
        </p:txBody>
      </p:sp>
      <p:sp>
        <p:nvSpPr>
          <p:cNvPr id="9224" name="Text Box 11"/>
          <p:cNvSpPr txBox="1">
            <a:spLocks noGrp="1" noChangeArrowheads="1"/>
          </p:cNvSpPr>
          <p:nvPr>
            <p:ph type="title"/>
          </p:nvPr>
        </p:nvSpPr>
        <p:spPr bwMode="auto">
          <a:xfrm>
            <a:off x="879475" y="115888"/>
            <a:ext cx="8229600" cy="1143000"/>
          </a:xfrm>
          <a:noFill/>
          <a:ln>
            <a:miter lim="800000"/>
            <a:headEnd/>
            <a:tailEnd/>
          </a:ln>
        </p:spPr>
        <p:txBody>
          <a:bodyPr vert="horz" wrap="square" lIns="91440" tIns="45720" rIns="91440" bIns="45720" numCol="1" anchor="ctr" anchorCtr="0" compatLnSpc="1">
            <a:prstTxWarp prst="textNoShape">
              <a:avLst/>
            </a:prstTxWarp>
          </a:bodyPr>
          <a:lstStyle/>
          <a:p>
            <a:pPr algn="l" eaLnBrk="1" hangingPunct="1">
              <a:spcBef>
                <a:spcPct val="50000"/>
              </a:spcBef>
            </a:pPr>
            <a:r>
              <a:rPr lang="de-DE" sz="2800" b="1" i="1" dirty="0" err="1" smtClean="0"/>
              <a:t>Ease</a:t>
            </a:r>
            <a:r>
              <a:rPr lang="de-DE" sz="2800" b="1" i="1" dirty="0" smtClean="0"/>
              <a:t> of </a:t>
            </a:r>
            <a:r>
              <a:rPr lang="de-DE" sz="2800" b="1" i="1" dirty="0" err="1" smtClean="0"/>
              <a:t>Doing</a:t>
            </a:r>
            <a:r>
              <a:rPr lang="de-DE" sz="2800" b="1" i="1" dirty="0" smtClean="0"/>
              <a:t> Business </a:t>
            </a:r>
            <a:r>
              <a:rPr lang="de-DE" sz="2800" b="1" dirty="0" smtClean="0"/>
              <a:t>(II)</a:t>
            </a:r>
            <a:endParaRPr lang="en-US" sz="2800" b="1" dirty="0" smtClean="0"/>
          </a:p>
        </p:txBody>
      </p:sp>
    </p:spTree>
    <p:extLst>
      <p:ext uri="{BB962C8B-B14F-4D97-AF65-F5344CB8AC3E}">
        <p14:creationId xmlns:p14="http://schemas.microsoft.com/office/powerpoint/2010/main" val="531680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838200" y="127000"/>
            <a:ext cx="7391400" cy="800219"/>
          </a:xfrm>
          <a:prstGeom prst="rect">
            <a:avLst/>
          </a:prstGeom>
          <a:noFill/>
          <a:ln w="9525">
            <a:noFill/>
            <a:miter lim="800000"/>
            <a:headEnd/>
            <a:tailEnd/>
          </a:ln>
        </p:spPr>
        <p:txBody>
          <a:bodyPr>
            <a:spAutoFit/>
          </a:bodyPr>
          <a:lstStyle/>
          <a:p>
            <a:pPr algn="ctr">
              <a:spcBef>
                <a:spcPct val="50000"/>
              </a:spcBef>
            </a:pPr>
            <a:r>
              <a:rPr lang="de-DE" sz="1600" b="1" dirty="0" smtClean="0"/>
              <a:t>Seminar für ABWL, Risikomanagement und Versicherungslehre</a:t>
            </a:r>
            <a:endParaRPr lang="en-US" sz="2000" b="1" dirty="0"/>
          </a:p>
          <a:p>
            <a:pPr algn="ctr">
              <a:spcBef>
                <a:spcPct val="50000"/>
              </a:spcBef>
            </a:pPr>
            <a:r>
              <a:rPr lang="de-DE" sz="2000" b="1" dirty="0"/>
              <a:t>Universität zu Köln</a:t>
            </a:r>
            <a:endParaRPr lang="en-US" sz="2000" b="1" dirty="0"/>
          </a:p>
        </p:txBody>
      </p:sp>
      <p:sp>
        <p:nvSpPr>
          <p:cNvPr id="5123" name="Rectangle 9"/>
          <p:cNvSpPr>
            <a:spLocks noGrp="1" noChangeArrowheads="1"/>
          </p:cNvSpPr>
          <p:nvPr>
            <p:ph type="ctrTitle"/>
          </p:nvPr>
        </p:nvSpPr>
        <p:spPr bwMode="auto">
          <a:xfrm>
            <a:off x="609600" y="1676401"/>
            <a:ext cx="8066856" cy="2184648"/>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de-DE" sz="2800" b="1" dirty="0" smtClean="0"/>
              <a:t/>
            </a:r>
            <a:br>
              <a:rPr lang="de-DE" sz="2800" b="1" dirty="0" smtClean="0"/>
            </a:br>
            <a:r>
              <a:rPr lang="de-DE" sz="2800" b="1" dirty="0" smtClean="0"/>
              <a:t>Ökonomische und politische Determinanten der Wettbewerbsfähigkeit einer Nation: </a:t>
            </a:r>
            <a:br>
              <a:rPr lang="de-DE" sz="2800" b="1" dirty="0" smtClean="0"/>
            </a:br>
            <a:r>
              <a:rPr lang="de-DE" sz="2800" b="1" dirty="0" smtClean="0"/>
              <a:t>Wo steht die Türkei?</a:t>
            </a:r>
            <a:r>
              <a:rPr lang="de-DE" sz="2800" dirty="0" smtClean="0"/>
              <a:t/>
            </a:r>
            <a:br>
              <a:rPr lang="de-DE" sz="2800" dirty="0" smtClean="0"/>
            </a:br>
            <a:endParaRPr lang="de-DE" sz="2800" b="1" i="1" dirty="0" smtClean="0"/>
          </a:p>
        </p:txBody>
      </p:sp>
      <p:sp>
        <p:nvSpPr>
          <p:cNvPr id="5125" name="Rectangle 17"/>
          <p:cNvSpPr>
            <a:spLocks noChangeArrowheads="1"/>
          </p:cNvSpPr>
          <p:nvPr/>
        </p:nvSpPr>
        <p:spPr bwMode="auto">
          <a:xfrm>
            <a:off x="2803376" y="3933056"/>
            <a:ext cx="3352800" cy="1066800"/>
          </a:xfrm>
          <a:prstGeom prst="rect">
            <a:avLst/>
          </a:prstGeom>
          <a:noFill/>
          <a:ln w="9525">
            <a:noFill/>
            <a:miter lim="800000"/>
            <a:headEnd/>
            <a:tailEnd/>
          </a:ln>
        </p:spPr>
        <p:txBody>
          <a:bodyPr/>
          <a:lstStyle/>
          <a:p>
            <a:pPr algn="ctr">
              <a:spcBef>
                <a:spcPct val="20000"/>
              </a:spcBef>
            </a:pPr>
            <a:r>
              <a:rPr lang="de-DE" sz="2000" b="1" dirty="0"/>
              <a:t>Muhammed Altuntas </a:t>
            </a:r>
          </a:p>
          <a:p>
            <a:pPr algn="ctr">
              <a:spcBef>
                <a:spcPct val="20000"/>
              </a:spcBef>
            </a:pPr>
            <a:r>
              <a:rPr lang="de-DE" sz="2000" b="1" dirty="0" smtClean="0"/>
              <a:t>Universität zu Köln</a:t>
            </a:r>
            <a:endParaRPr lang="en-US"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ußzeilenplatzhalter 3"/>
          <p:cNvSpPr>
            <a:spLocks noGrp="1"/>
          </p:cNvSpPr>
          <p:nvPr>
            <p:ph type="ftr" sz="quarter" idx="10"/>
          </p:nvPr>
        </p:nvSpPr>
        <p:spPr>
          <a:noFill/>
        </p:spPr>
        <p:txBody>
          <a:bodyPr/>
          <a:lstStyle/>
          <a:p>
            <a:pPr>
              <a:defRPr/>
            </a:pPr>
            <a:r>
              <a:rPr lang="de-DE" dirty="0"/>
              <a:t>Universität zu Köln</a:t>
            </a:r>
          </a:p>
        </p:txBody>
      </p:sp>
      <p:sp>
        <p:nvSpPr>
          <p:cNvPr id="9219" name="Datumsplatzhalter 4"/>
          <p:cNvSpPr>
            <a:spLocks noGrp="1"/>
          </p:cNvSpPr>
          <p:nvPr>
            <p:ph type="dt" sz="quarter" idx="11"/>
          </p:nvPr>
        </p:nvSpPr>
        <p:spPr>
          <a:noFill/>
        </p:spPr>
        <p:txBody>
          <a:bodyPr/>
          <a:lstStyle/>
          <a:p>
            <a:r>
              <a:rPr lang="de-DE" smtClean="0"/>
              <a:t>Muhammed Altuntas</a:t>
            </a:r>
          </a:p>
        </p:txBody>
      </p:sp>
      <p:sp>
        <p:nvSpPr>
          <p:cNvPr id="9220" name="Text Box 2"/>
          <p:cNvSpPr txBox="1">
            <a:spLocks noChangeArrowheads="1"/>
          </p:cNvSpPr>
          <p:nvPr/>
        </p:nvSpPr>
        <p:spPr bwMode="auto">
          <a:xfrm>
            <a:off x="827088" y="1412875"/>
            <a:ext cx="7935912" cy="4431983"/>
          </a:xfrm>
          <a:prstGeom prst="rect">
            <a:avLst/>
          </a:prstGeom>
          <a:noFill/>
          <a:ln w="9525">
            <a:noFill/>
            <a:miter lim="800000"/>
            <a:headEnd/>
            <a:tailEnd/>
          </a:ln>
        </p:spPr>
        <p:txBody>
          <a:bodyPr>
            <a:spAutoFit/>
          </a:bodyPr>
          <a:lstStyle/>
          <a:p>
            <a:pPr algn="l"/>
            <a:r>
              <a:rPr lang="de-DE" sz="1800" dirty="0" smtClean="0"/>
              <a:t>Die </a:t>
            </a:r>
            <a:r>
              <a:rPr lang="de-DE" sz="1800" b="1" dirty="0"/>
              <a:t>Prozesse</a:t>
            </a:r>
            <a:r>
              <a:rPr lang="de-DE" sz="1800" dirty="0"/>
              <a:t>, zu denen ein </a:t>
            </a:r>
            <a:r>
              <a:rPr lang="de-DE" sz="1800" b="1" dirty="0"/>
              <a:t>Existenzgründer</a:t>
            </a:r>
            <a:r>
              <a:rPr lang="de-DE" sz="1800" dirty="0"/>
              <a:t> formal verpflichtet ist, um ein </a:t>
            </a:r>
            <a:r>
              <a:rPr lang="de-DE" sz="1800" b="1" dirty="0" smtClean="0"/>
              <a:t>UN zu </a:t>
            </a:r>
            <a:r>
              <a:rPr lang="de-DE" sz="1800" b="1" dirty="0"/>
              <a:t>gründen </a:t>
            </a:r>
            <a:r>
              <a:rPr lang="de-DE" sz="1800" dirty="0"/>
              <a:t>und </a:t>
            </a:r>
            <a:r>
              <a:rPr lang="de-DE" sz="1800" dirty="0" smtClean="0"/>
              <a:t>offiziell </a:t>
            </a:r>
            <a:r>
              <a:rPr lang="de-DE" sz="1800" b="1" dirty="0"/>
              <a:t>zu betreiben</a:t>
            </a:r>
            <a:r>
              <a:rPr lang="de-DE" sz="1800" dirty="0"/>
              <a:t>. Dazu gehören die Beschaffung aller notwendigen </a:t>
            </a:r>
            <a:r>
              <a:rPr lang="de-DE" sz="1800" b="1" dirty="0"/>
              <a:t>Lizenzen und Genehmigungen </a:t>
            </a:r>
            <a:r>
              <a:rPr lang="de-DE" sz="1800" dirty="0"/>
              <a:t>sowie die Abwicklung aller erforderlichen Mitteilungen, Beglaubigungen oder Eintragungen des Unternehmens und der Mitarbeiter  </a:t>
            </a:r>
            <a:r>
              <a:rPr lang="de-DE" sz="1800" b="1" dirty="0"/>
              <a:t>bei den entsprechenden Behörden</a:t>
            </a:r>
            <a:r>
              <a:rPr lang="de-DE" sz="1800" dirty="0"/>
              <a:t>. </a:t>
            </a:r>
            <a:endParaRPr lang="en-US" sz="1800" dirty="0" smtClean="0"/>
          </a:p>
          <a:p>
            <a:pPr algn="l"/>
            <a:endParaRPr lang="en-US" sz="1600" dirty="0" smtClean="0"/>
          </a:p>
          <a:p>
            <a:pPr algn="l"/>
            <a:r>
              <a:rPr lang="de-DE" sz="1600" b="1" dirty="0"/>
              <a:t>Prozeduren für die offizielle </a:t>
            </a:r>
            <a:r>
              <a:rPr lang="de-DE" sz="1600" b="1" dirty="0" smtClean="0"/>
              <a:t>Gründung/Führung </a:t>
            </a:r>
            <a:r>
              <a:rPr lang="de-DE" sz="1600" b="1" dirty="0"/>
              <a:t>eines </a:t>
            </a:r>
            <a:r>
              <a:rPr lang="de-DE" sz="1600" b="1" dirty="0" smtClean="0"/>
              <a:t>UN (Anzahl</a:t>
            </a:r>
            <a:r>
              <a:rPr lang="de-DE" sz="1600" b="1" dirty="0"/>
              <a:t>)</a:t>
            </a:r>
          </a:p>
          <a:p>
            <a:pPr algn="l"/>
            <a:r>
              <a:rPr lang="de-DE" sz="1600" dirty="0"/>
              <a:t>Voranmeldung (z.B. Namensbeglaubigung oder Vormerkung, notarielle Beurkundung)</a:t>
            </a:r>
          </a:p>
          <a:p>
            <a:pPr algn="l"/>
            <a:endParaRPr lang="en-US" sz="1600" dirty="0" smtClean="0"/>
          </a:p>
          <a:p>
            <a:pPr algn="l"/>
            <a:r>
              <a:rPr lang="de-DE" sz="1600" b="1" dirty="0"/>
              <a:t>Erforderliche Zeit für den Abschluss eines Vorgangs (Kalendertage)</a:t>
            </a:r>
          </a:p>
          <a:p>
            <a:pPr algn="l"/>
            <a:r>
              <a:rPr lang="de-DE" sz="1600" dirty="0"/>
              <a:t>Kein vorheriger Kontakt mit Beamten</a:t>
            </a:r>
          </a:p>
          <a:p>
            <a:pPr algn="l"/>
            <a:endParaRPr lang="en-US" sz="1600" dirty="0" smtClean="0"/>
          </a:p>
          <a:p>
            <a:pPr algn="l"/>
            <a:r>
              <a:rPr lang="de-DE" sz="1600" b="1" dirty="0" smtClean="0"/>
              <a:t>Erforderliche Kosten </a:t>
            </a:r>
            <a:r>
              <a:rPr lang="de-DE" sz="1600" b="1" dirty="0"/>
              <a:t>für den Abschluss eines Vorgangs (% des </a:t>
            </a:r>
            <a:r>
              <a:rPr lang="de-DE" sz="1600" b="1" dirty="0" smtClean="0"/>
              <a:t>Pro-Kopf-Einkommens) </a:t>
            </a:r>
            <a:r>
              <a:rPr lang="de-DE" sz="1600" dirty="0" smtClean="0"/>
              <a:t>Nur offizielle Kosten, keine Bestechungsgelder</a:t>
            </a:r>
          </a:p>
          <a:p>
            <a:pPr algn="l"/>
            <a:endParaRPr lang="en-US" sz="1600" b="1" dirty="0" smtClean="0"/>
          </a:p>
          <a:p>
            <a:pPr algn="l"/>
            <a:r>
              <a:rPr lang="de-DE" sz="1600" b="1" dirty="0"/>
              <a:t>Eingezahltes Mindestkapital (% des Pro-Kopf-Einkommens)</a:t>
            </a:r>
          </a:p>
          <a:p>
            <a:pPr algn="l"/>
            <a:r>
              <a:rPr lang="de-DE" sz="1600" dirty="0"/>
              <a:t>Hinterlegte Geldmittel bei einer Bank oder vor der Registrierung bei einem </a:t>
            </a:r>
            <a:r>
              <a:rPr lang="de-DE" sz="1600" dirty="0" smtClean="0"/>
              <a:t>Notar</a:t>
            </a:r>
            <a:endParaRPr lang="de-DE" sz="1600" dirty="0"/>
          </a:p>
        </p:txBody>
      </p:sp>
      <p:sp>
        <p:nvSpPr>
          <p:cNvPr id="9221" name="Line 3"/>
          <p:cNvSpPr>
            <a:spLocks noChangeShapeType="1"/>
          </p:cNvSpPr>
          <p:nvPr/>
        </p:nvSpPr>
        <p:spPr bwMode="auto">
          <a:xfrm>
            <a:off x="971550" y="2492375"/>
            <a:ext cx="7345363" cy="0"/>
          </a:xfrm>
          <a:prstGeom prst="line">
            <a:avLst/>
          </a:prstGeom>
          <a:noFill/>
          <a:ln w="9525">
            <a:noFill/>
            <a:round/>
            <a:headEnd/>
            <a:tailEnd type="triangle" w="med" len="med"/>
          </a:ln>
        </p:spPr>
        <p:txBody>
          <a:bodyPr lIns="90000" tIns="46800" rIns="90000" bIns="46800"/>
          <a:lstStyle/>
          <a:p>
            <a:endParaRPr lang="en-US"/>
          </a:p>
        </p:txBody>
      </p:sp>
      <p:sp>
        <p:nvSpPr>
          <p:cNvPr id="9222" name="AutoShape 5"/>
          <p:cNvSpPr>
            <a:spLocks noChangeArrowheads="1"/>
          </p:cNvSpPr>
          <p:nvPr/>
        </p:nvSpPr>
        <p:spPr bwMode="auto">
          <a:xfrm>
            <a:off x="539750" y="1484313"/>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
        <p:nvSpPr>
          <p:cNvPr id="9223" name="AutoShape 6"/>
          <p:cNvSpPr>
            <a:spLocks noChangeArrowheads="1"/>
          </p:cNvSpPr>
          <p:nvPr/>
        </p:nvSpPr>
        <p:spPr bwMode="auto">
          <a:xfrm>
            <a:off x="539750" y="3789040"/>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
        <p:nvSpPr>
          <p:cNvPr id="9224" name="Text Box 11"/>
          <p:cNvSpPr txBox="1">
            <a:spLocks noGrp="1" noChangeArrowheads="1"/>
          </p:cNvSpPr>
          <p:nvPr>
            <p:ph type="title"/>
          </p:nvPr>
        </p:nvSpPr>
        <p:spPr bwMode="auto">
          <a:xfrm>
            <a:off x="879475" y="115888"/>
            <a:ext cx="8229600" cy="1143000"/>
          </a:xfrm>
          <a:noFill/>
          <a:ln>
            <a:miter lim="800000"/>
            <a:headEnd/>
            <a:tailEnd/>
          </a:ln>
        </p:spPr>
        <p:txBody>
          <a:bodyPr vert="horz" wrap="square" lIns="91440" tIns="45720" rIns="91440" bIns="45720" numCol="1" anchor="ctr" anchorCtr="0" compatLnSpc="1">
            <a:prstTxWarp prst="textNoShape">
              <a:avLst/>
            </a:prstTxWarp>
          </a:bodyPr>
          <a:lstStyle/>
          <a:p>
            <a:pPr algn="l" eaLnBrk="1" hangingPunct="1">
              <a:spcBef>
                <a:spcPct val="50000"/>
              </a:spcBef>
            </a:pPr>
            <a:r>
              <a:rPr lang="de-DE" sz="2800" b="1" dirty="0" smtClean="0"/>
              <a:t>z.B.: </a:t>
            </a:r>
            <a:r>
              <a:rPr lang="de-DE" sz="2800" b="1" i="1" dirty="0" smtClean="0"/>
              <a:t>Unternehmensgründung</a:t>
            </a:r>
            <a:endParaRPr lang="en-US" sz="2800" b="1" i="1" dirty="0" smtClean="0"/>
          </a:p>
        </p:txBody>
      </p:sp>
      <p:sp>
        <p:nvSpPr>
          <p:cNvPr id="9225" name="AutoShape 12"/>
          <p:cNvSpPr>
            <a:spLocks noChangeArrowheads="1"/>
          </p:cNvSpPr>
          <p:nvPr/>
        </p:nvSpPr>
        <p:spPr bwMode="auto">
          <a:xfrm>
            <a:off x="539750" y="4509120"/>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
        <p:nvSpPr>
          <p:cNvPr id="9226" name="AutoShape 12"/>
          <p:cNvSpPr>
            <a:spLocks noChangeArrowheads="1"/>
          </p:cNvSpPr>
          <p:nvPr/>
        </p:nvSpPr>
        <p:spPr bwMode="auto">
          <a:xfrm>
            <a:off x="539750" y="5288632"/>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
        <p:nvSpPr>
          <p:cNvPr id="11" name="AutoShape 6"/>
          <p:cNvSpPr>
            <a:spLocks noChangeArrowheads="1"/>
          </p:cNvSpPr>
          <p:nvPr/>
        </p:nvSpPr>
        <p:spPr bwMode="auto">
          <a:xfrm>
            <a:off x="539552" y="3068960"/>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ußzeilenplatzhalter 3"/>
          <p:cNvSpPr>
            <a:spLocks noGrp="1"/>
          </p:cNvSpPr>
          <p:nvPr>
            <p:ph type="ftr" sz="quarter" idx="10"/>
          </p:nvPr>
        </p:nvSpPr>
        <p:spPr>
          <a:noFill/>
        </p:spPr>
        <p:txBody>
          <a:bodyPr/>
          <a:lstStyle/>
          <a:p>
            <a:pPr>
              <a:defRPr/>
            </a:pPr>
            <a:r>
              <a:rPr lang="de-DE" dirty="0"/>
              <a:t>Universität zu Köln</a:t>
            </a:r>
          </a:p>
        </p:txBody>
      </p:sp>
      <p:sp>
        <p:nvSpPr>
          <p:cNvPr id="9219" name="Datumsplatzhalter 4"/>
          <p:cNvSpPr>
            <a:spLocks noGrp="1"/>
          </p:cNvSpPr>
          <p:nvPr>
            <p:ph type="dt" sz="quarter" idx="11"/>
          </p:nvPr>
        </p:nvSpPr>
        <p:spPr>
          <a:noFill/>
        </p:spPr>
        <p:txBody>
          <a:bodyPr/>
          <a:lstStyle/>
          <a:p>
            <a:r>
              <a:rPr lang="de-DE" smtClean="0"/>
              <a:t>Muhammed Altuntas</a:t>
            </a:r>
          </a:p>
        </p:txBody>
      </p:sp>
      <p:sp>
        <p:nvSpPr>
          <p:cNvPr id="9220" name="Text Box 2"/>
          <p:cNvSpPr txBox="1">
            <a:spLocks noChangeArrowheads="1"/>
          </p:cNvSpPr>
          <p:nvPr/>
        </p:nvSpPr>
        <p:spPr bwMode="auto">
          <a:xfrm>
            <a:off x="827088" y="1412875"/>
            <a:ext cx="7935912" cy="4708981"/>
          </a:xfrm>
          <a:prstGeom prst="rect">
            <a:avLst/>
          </a:prstGeom>
          <a:noFill/>
          <a:ln w="9525">
            <a:noFill/>
            <a:miter lim="800000"/>
            <a:headEnd/>
            <a:tailEnd/>
          </a:ln>
        </p:spPr>
        <p:txBody>
          <a:bodyPr>
            <a:spAutoFit/>
          </a:bodyPr>
          <a:lstStyle/>
          <a:p>
            <a:pPr algn="l"/>
            <a:r>
              <a:rPr lang="de-DE" sz="1800" dirty="0" smtClean="0"/>
              <a:t>Misst </a:t>
            </a:r>
            <a:r>
              <a:rPr lang="de-DE" sz="1800" dirty="0"/>
              <a:t>die Stärke der </a:t>
            </a:r>
            <a:r>
              <a:rPr lang="de-DE" sz="1800" dirty="0" smtClean="0"/>
              <a:t>Schutzmechanismen für </a:t>
            </a:r>
            <a:r>
              <a:rPr lang="de-DE" sz="1800" dirty="0"/>
              <a:t>Aktionäre gegen </a:t>
            </a:r>
            <a:r>
              <a:rPr lang="de-DE" sz="1800" dirty="0" smtClean="0"/>
              <a:t>Missbrauch </a:t>
            </a:r>
            <a:r>
              <a:rPr lang="de-DE" sz="1800" dirty="0"/>
              <a:t>der </a:t>
            </a:r>
            <a:r>
              <a:rPr lang="de-DE" sz="1800" dirty="0" smtClean="0"/>
              <a:t>UN-Ressourcen</a:t>
            </a:r>
            <a:r>
              <a:rPr lang="de-DE" sz="1800" dirty="0"/>
              <a:t>, der von </a:t>
            </a:r>
            <a:r>
              <a:rPr lang="de-DE" sz="1800" dirty="0" smtClean="0"/>
              <a:t>Managern zur </a:t>
            </a:r>
            <a:r>
              <a:rPr lang="de-DE" sz="1800" dirty="0"/>
              <a:t>persönlichen Bereicherung begangen wird. Die Indikatoren differenzieren die Dimensionen des </a:t>
            </a:r>
            <a:r>
              <a:rPr lang="de-DE" sz="1800" u="sng" dirty="0" smtClean="0"/>
              <a:t>Anlegerschutzes</a:t>
            </a:r>
            <a:r>
              <a:rPr lang="de-DE" sz="1800" dirty="0" smtClean="0"/>
              <a:t>: </a:t>
            </a:r>
            <a:r>
              <a:rPr lang="de-DE" sz="1800" b="1" dirty="0" smtClean="0"/>
              <a:t>Transparenz</a:t>
            </a:r>
            <a:r>
              <a:rPr lang="de-DE" sz="1800" dirty="0" smtClean="0"/>
              <a:t> </a:t>
            </a:r>
            <a:r>
              <a:rPr lang="de-DE" sz="1800" dirty="0"/>
              <a:t>der Transaktionen, die </a:t>
            </a:r>
            <a:r>
              <a:rPr lang="de-DE" sz="1800" b="1" dirty="0"/>
              <a:t>Haftung</a:t>
            </a:r>
            <a:r>
              <a:rPr lang="de-DE" sz="1800" dirty="0"/>
              <a:t> für das In-sich-Geschäft und das </a:t>
            </a:r>
            <a:r>
              <a:rPr lang="de-DE" sz="1800" b="1" dirty="0"/>
              <a:t>Recht des Aktionärs</a:t>
            </a:r>
            <a:r>
              <a:rPr lang="de-DE" sz="1800" dirty="0"/>
              <a:t>, </a:t>
            </a:r>
            <a:r>
              <a:rPr lang="de-DE" sz="1800" dirty="0" smtClean="0"/>
              <a:t>Angestellte/Manager </a:t>
            </a:r>
            <a:r>
              <a:rPr lang="de-DE" sz="1800" dirty="0"/>
              <a:t>wegen </a:t>
            </a:r>
            <a:r>
              <a:rPr lang="de-DE" sz="1800" b="1" dirty="0"/>
              <a:t>Fehlverhaltens</a:t>
            </a:r>
            <a:r>
              <a:rPr lang="de-DE" sz="1800" dirty="0"/>
              <a:t> zu verklagen</a:t>
            </a:r>
            <a:r>
              <a:rPr lang="de-DE" sz="1800" dirty="0" smtClean="0"/>
              <a:t>.</a:t>
            </a:r>
          </a:p>
          <a:p>
            <a:pPr algn="l"/>
            <a:endParaRPr lang="de-DE" sz="1600" dirty="0"/>
          </a:p>
          <a:p>
            <a:pPr algn="l"/>
            <a:r>
              <a:rPr lang="de-DE" sz="1600" b="1" dirty="0"/>
              <a:t>Umfang der Offenlegung </a:t>
            </a:r>
            <a:r>
              <a:rPr lang="de-DE" sz="1600" b="1" dirty="0" smtClean="0"/>
              <a:t>(Index 0-10</a:t>
            </a:r>
            <a:r>
              <a:rPr lang="de-DE" sz="1600" b="1" dirty="0"/>
              <a:t>)</a:t>
            </a:r>
          </a:p>
          <a:p>
            <a:pPr algn="l"/>
            <a:r>
              <a:rPr lang="de-DE" sz="1600" dirty="0"/>
              <a:t>Angabepflicht bei Transaktionen mit verbundenen </a:t>
            </a:r>
            <a:r>
              <a:rPr lang="de-DE" sz="1600" dirty="0" smtClean="0"/>
              <a:t>Parteien</a:t>
            </a:r>
          </a:p>
          <a:p>
            <a:pPr algn="l"/>
            <a:endParaRPr lang="de-DE" sz="1600" dirty="0"/>
          </a:p>
          <a:p>
            <a:pPr algn="l"/>
            <a:r>
              <a:rPr lang="de-DE" sz="1600" b="1" dirty="0"/>
              <a:t>Ausmaß der </a:t>
            </a:r>
            <a:r>
              <a:rPr lang="de-DE" sz="1600" b="1" dirty="0" smtClean="0"/>
              <a:t>Managerhaftung </a:t>
            </a:r>
            <a:r>
              <a:rPr lang="de-DE" sz="1600" b="1" dirty="0"/>
              <a:t>(</a:t>
            </a:r>
            <a:r>
              <a:rPr lang="de-DE" sz="1600" b="1" dirty="0" smtClean="0"/>
              <a:t>Index 0-10</a:t>
            </a:r>
            <a:r>
              <a:rPr lang="de-DE" sz="1600" b="1" dirty="0"/>
              <a:t>)</a:t>
            </a:r>
          </a:p>
          <a:p>
            <a:pPr algn="l"/>
            <a:r>
              <a:rPr lang="de-DE" sz="1600" dirty="0"/>
              <a:t>Vorhandene Rechtsbehelfsbelehrung (Schadenersatz, </a:t>
            </a:r>
            <a:r>
              <a:rPr lang="de-DE" sz="1600" dirty="0" smtClean="0"/>
              <a:t>Geldstrafen</a:t>
            </a:r>
            <a:r>
              <a:rPr lang="de-DE" sz="1600" dirty="0"/>
              <a:t>)</a:t>
            </a:r>
          </a:p>
          <a:p>
            <a:pPr algn="l"/>
            <a:endParaRPr lang="de-DE" sz="1600" dirty="0" smtClean="0"/>
          </a:p>
          <a:p>
            <a:pPr algn="l"/>
            <a:r>
              <a:rPr lang="de-DE" sz="1600" b="1" dirty="0"/>
              <a:t>Einfachheit von Aktionärsklagen </a:t>
            </a:r>
            <a:r>
              <a:rPr lang="de-DE" sz="1600" b="1" dirty="0" smtClean="0"/>
              <a:t>(Index 0-10</a:t>
            </a:r>
            <a:r>
              <a:rPr lang="de-DE" sz="1600" b="1" dirty="0"/>
              <a:t>)</a:t>
            </a:r>
          </a:p>
          <a:p>
            <a:pPr algn="l"/>
            <a:r>
              <a:rPr lang="de-DE" sz="1600" dirty="0"/>
              <a:t>Direkter Zugang zu internen Dokumenten des </a:t>
            </a:r>
            <a:r>
              <a:rPr lang="de-DE" sz="1600" dirty="0" smtClean="0"/>
              <a:t>UN</a:t>
            </a:r>
          </a:p>
          <a:p>
            <a:pPr algn="l"/>
            <a:endParaRPr lang="en-US" sz="1600" dirty="0" smtClean="0">
              <a:cs typeface="Times New Roman" pitchFamily="18" charset="0"/>
            </a:endParaRPr>
          </a:p>
          <a:p>
            <a:pPr algn="l"/>
            <a:r>
              <a:rPr lang="de-DE" sz="1600" b="1" dirty="0">
                <a:cs typeface="Times New Roman" pitchFamily="18" charset="0"/>
              </a:rPr>
              <a:t>Stärke des Anlegerschutzes </a:t>
            </a:r>
            <a:r>
              <a:rPr lang="de-DE" sz="1600" b="1" dirty="0" smtClean="0">
                <a:cs typeface="Times New Roman" pitchFamily="18" charset="0"/>
              </a:rPr>
              <a:t>(Index 0-10</a:t>
            </a:r>
            <a:r>
              <a:rPr lang="de-DE" sz="1600" b="1" dirty="0">
                <a:cs typeface="Times New Roman" pitchFamily="18" charset="0"/>
              </a:rPr>
              <a:t>)</a:t>
            </a:r>
          </a:p>
          <a:p>
            <a:pPr algn="l"/>
            <a:r>
              <a:rPr lang="de-DE" sz="1600" dirty="0">
                <a:cs typeface="Times New Roman" pitchFamily="18" charset="0"/>
              </a:rPr>
              <a:t>Einfacher Durchschnitt </a:t>
            </a:r>
            <a:r>
              <a:rPr lang="de-DE" sz="1600" dirty="0" smtClean="0">
                <a:cs typeface="Times New Roman" pitchFamily="18" charset="0"/>
              </a:rPr>
              <a:t>aller Indizes</a:t>
            </a:r>
            <a:endParaRPr lang="en-US" sz="1600" dirty="0" smtClean="0">
              <a:cs typeface="Times New Roman" pitchFamily="18" charset="0"/>
            </a:endParaRPr>
          </a:p>
        </p:txBody>
      </p:sp>
      <p:sp>
        <p:nvSpPr>
          <p:cNvPr id="9221" name="Line 3"/>
          <p:cNvSpPr>
            <a:spLocks noChangeShapeType="1"/>
          </p:cNvSpPr>
          <p:nvPr/>
        </p:nvSpPr>
        <p:spPr bwMode="auto">
          <a:xfrm>
            <a:off x="971550" y="2492375"/>
            <a:ext cx="7345363" cy="0"/>
          </a:xfrm>
          <a:prstGeom prst="line">
            <a:avLst/>
          </a:prstGeom>
          <a:noFill/>
          <a:ln w="9525">
            <a:noFill/>
            <a:round/>
            <a:headEnd/>
            <a:tailEnd type="triangle" w="med" len="med"/>
          </a:ln>
        </p:spPr>
        <p:txBody>
          <a:bodyPr lIns="90000" tIns="46800" rIns="90000" bIns="46800"/>
          <a:lstStyle/>
          <a:p>
            <a:endParaRPr lang="en-US"/>
          </a:p>
        </p:txBody>
      </p:sp>
      <p:sp>
        <p:nvSpPr>
          <p:cNvPr id="9222" name="AutoShape 5"/>
          <p:cNvSpPr>
            <a:spLocks noChangeArrowheads="1"/>
          </p:cNvSpPr>
          <p:nvPr/>
        </p:nvSpPr>
        <p:spPr bwMode="auto">
          <a:xfrm>
            <a:off x="539750" y="1484313"/>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
        <p:nvSpPr>
          <p:cNvPr id="9223" name="AutoShape 6"/>
          <p:cNvSpPr>
            <a:spLocks noChangeArrowheads="1"/>
          </p:cNvSpPr>
          <p:nvPr/>
        </p:nvSpPr>
        <p:spPr bwMode="auto">
          <a:xfrm>
            <a:off x="539750" y="3356992"/>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
        <p:nvSpPr>
          <p:cNvPr id="9224" name="Text Box 11"/>
          <p:cNvSpPr txBox="1">
            <a:spLocks noGrp="1" noChangeArrowheads="1"/>
          </p:cNvSpPr>
          <p:nvPr>
            <p:ph type="title"/>
          </p:nvPr>
        </p:nvSpPr>
        <p:spPr bwMode="auto">
          <a:xfrm>
            <a:off x="879475" y="115888"/>
            <a:ext cx="8229600" cy="1143000"/>
          </a:xfrm>
          <a:noFill/>
          <a:ln>
            <a:miter lim="800000"/>
            <a:headEnd/>
            <a:tailEnd/>
          </a:ln>
        </p:spPr>
        <p:txBody>
          <a:bodyPr vert="horz" wrap="square" lIns="91440" tIns="45720" rIns="91440" bIns="45720" numCol="1" anchor="ctr" anchorCtr="0" compatLnSpc="1">
            <a:prstTxWarp prst="textNoShape">
              <a:avLst/>
            </a:prstTxWarp>
          </a:bodyPr>
          <a:lstStyle/>
          <a:p>
            <a:pPr algn="l" eaLnBrk="1" hangingPunct="1">
              <a:spcBef>
                <a:spcPct val="50000"/>
              </a:spcBef>
            </a:pPr>
            <a:r>
              <a:rPr lang="de-DE" sz="2800" b="1" dirty="0" smtClean="0"/>
              <a:t>z.B.: </a:t>
            </a:r>
            <a:r>
              <a:rPr lang="de-DE" sz="2800" b="1" i="1" dirty="0" smtClean="0"/>
              <a:t>Investorenschutz</a:t>
            </a:r>
            <a:endParaRPr lang="en-US" sz="2800" b="1" i="1" dirty="0" smtClean="0"/>
          </a:p>
        </p:txBody>
      </p:sp>
      <p:sp>
        <p:nvSpPr>
          <p:cNvPr id="9225" name="AutoShape 12"/>
          <p:cNvSpPr>
            <a:spLocks noChangeArrowheads="1"/>
          </p:cNvSpPr>
          <p:nvPr/>
        </p:nvSpPr>
        <p:spPr bwMode="auto">
          <a:xfrm>
            <a:off x="539750" y="4077072"/>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
        <p:nvSpPr>
          <p:cNvPr id="9226" name="AutoShape 12"/>
          <p:cNvSpPr>
            <a:spLocks noChangeArrowheads="1"/>
          </p:cNvSpPr>
          <p:nvPr/>
        </p:nvSpPr>
        <p:spPr bwMode="auto">
          <a:xfrm>
            <a:off x="539750" y="4797152"/>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
        <p:nvSpPr>
          <p:cNvPr id="11" name="AutoShape 12"/>
          <p:cNvSpPr>
            <a:spLocks noChangeArrowheads="1"/>
          </p:cNvSpPr>
          <p:nvPr/>
        </p:nvSpPr>
        <p:spPr bwMode="auto">
          <a:xfrm>
            <a:off x="539552" y="5517232"/>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ußzeilenplatzhalter 3"/>
          <p:cNvSpPr>
            <a:spLocks noGrp="1"/>
          </p:cNvSpPr>
          <p:nvPr>
            <p:ph type="ftr" sz="quarter" idx="10"/>
          </p:nvPr>
        </p:nvSpPr>
        <p:spPr>
          <a:noFill/>
        </p:spPr>
        <p:txBody>
          <a:bodyPr/>
          <a:lstStyle/>
          <a:p>
            <a:pPr>
              <a:defRPr/>
            </a:pPr>
            <a:r>
              <a:rPr lang="de-DE" dirty="0"/>
              <a:t>Universität zu Köln</a:t>
            </a:r>
          </a:p>
        </p:txBody>
      </p:sp>
      <p:sp>
        <p:nvSpPr>
          <p:cNvPr id="9219" name="Datumsplatzhalter 4"/>
          <p:cNvSpPr>
            <a:spLocks noGrp="1"/>
          </p:cNvSpPr>
          <p:nvPr>
            <p:ph type="dt" sz="quarter" idx="11"/>
          </p:nvPr>
        </p:nvSpPr>
        <p:spPr>
          <a:noFill/>
        </p:spPr>
        <p:txBody>
          <a:bodyPr/>
          <a:lstStyle/>
          <a:p>
            <a:r>
              <a:rPr lang="de-DE" smtClean="0"/>
              <a:t>Muhammed Altuntas</a:t>
            </a:r>
          </a:p>
        </p:txBody>
      </p:sp>
      <p:sp>
        <p:nvSpPr>
          <p:cNvPr id="9220" name="Text Box 2"/>
          <p:cNvSpPr txBox="1">
            <a:spLocks noChangeArrowheads="1"/>
          </p:cNvSpPr>
          <p:nvPr/>
        </p:nvSpPr>
        <p:spPr bwMode="auto">
          <a:xfrm>
            <a:off x="827088" y="1412875"/>
            <a:ext cx="7935912" cy="3416320"/>
          </a:xfrm>
          <a:prstGeom prst="rect">
            <a:avLst/>
          </a:prstGeom>
          <a:noFill/>
          <a:ln w="9525">
            <a:noFill/>
            <a:miter lim="800000"/>
            <a:headEnd/>
            <a:tailEnd/>
          </a:ln>
        </p:spPr>
        <p:txBody>
          <a:bodyPr>
            <a:spAutoFit/>
          </a:bodyPr>
          <a:lstStyle/>
          <a:p>
            <a:pPr algn="l"/>
            <a:r>
              <a:rPr lang="de-DE" sz="1800" dirty="0" smtClean="0"/>
              <a:t>Die </a:t>
            </a:r>
            <a:r>
              <a:rPr lang="de-DE" sz="1800" dirty="0"/>
              <a:t>Indikatoren über die Durchsetzung von Verträgen messen die </a:t>
            </a:r>
            <a:r>
              <a:rPr lang="de-DE" sz="1800" b="1" dirty="0"/>
              <a:t>Effizienz der Justiz bei der Lösung eines </a:t>
            </a:r>
            <a:r>
              <a:rPr lang="de-DE" sz="1800" b="1" dirty="0" smtClean="0"/>
              <a:t>Geschäftsstreites</a:t>
            </a:r>
            <a:r>
              <a:rPr lang="de-DE" sz="1800" dirty="0"/>
              <a:t>. Die Daten werden aufbereitet auf Grundlage der Schritt-für-Schritt-Entwicklung eines kommerziellen Verkaufsstreits vor lokalen Gerichten.</a:t>
            </a:r>
            <a:endParaRPr lang="en-US" sz="1800" dirty="0" smtClean="0"/>
          </a:p>
          <a:p>
            <a:pPr algn="l"/>
            <a:endParaRPr lang="en-US" sz="1600" dirty="0" smtClean="0"/>
          </a:p>
          <a:p>
            <a:pPr algn="l"/>
            <a:r>
              <a:rPr lang="de-DE" sz="1600" b="1" dirty="0"/>
              <a:t>Vorgänge zur Durchsetzung eines Vertrags durch die Gerichte </a:t>
            </a:r>
            <a:r>
              <a:rPr lang="de-DE" sz="1600" b="1" dirty="0" smtClean="0"/>
              <a:t>(Anzahl</a:t>
            </a:r>
            <a:r>
              <a:rPr lang="de-DE" sz="1600" b="1" dirty="0"/>
              <a:t>) </a:t>
            </a:r>
          </a:p>
          <a:p>
            <a:pPr algn="l"/>
            <a:r>
              <a:rPr lang="de-DE" sz="1600" dirty="0"/>
              <a:t>Schritte zur Durchsetzung des </a:t>
            </a:r>
            <a:r>
              <a:rPr lang="de-DE" sz="1600" dirty="0" smtClean="0"/>
              <a:t>Urteils</a:t>
            </a:r>
          </a:p>
          <a:p>
            <a:pPr algn="l"/>
            <a:endParaRPr lang="de-DE" sz="1600" dirty="0"/>
          </a:p>
          <a:p>
            <a:pPr algn="l"/>
            <a:r>
              <a:rPr lang="de-DE" sz="1600" b="1" dirty="0"/>
              <a:t>Erforderliche Zeit zur Fertigstellung eines Vorgangs  (Kalendertage) </a:t>
            </a:r>
          </a:p>
          <a:p>
            <a:pPr algn="l"/>
            <a:r>
              <a:rPr lang="de-DE" sz="1600" dirty="0"/>
              <a:t>Zeit zur Durchsetzung des </a:t>
            </a:r>
            <a:r>
              <a:rPr lang="de-DE" sz="1600" dirty="0" smtClean="0"/>
              <a:t>Urteils</a:t>
            </a:r>
          </a:p>
          <a:p>
            <a:pPr algn="l"/>
            <a:endParaRPr lang="de-DE" sz="1600" dirty="0"/>
          </a:p>
          <a:p>
            <a:pPr algn="l"/>
            <a:r>
              <a:rPr lang="de-DE" sz="1600" b="1" dirty="0"/>
              <a:t>Entstehende Kosten zur Fertigstellung eines Vorgangs (% des Anspruchs)</a:t>
            </a:r>
          </a:p>
          <a:p>
            <a:pPr algn="l"/>
            <a:r>
              <a:rPr lang="de-DE" sz="1600" dirty="0" smtClean="0"/>
              <a:t>Durchsetzungskosten</a:t>
            </a:r>
            <a:endParaRPr lang="de-DE" sz="1600" dirty="0"/>
          </a:p>
        </p:txBody>
      </p:sp>
      <p:sp>
        <p:nvSpPr>
          <p:cNvPr id="9221" name="Line 3"/>
          <p:cNvSpPr>
            <a:spLocks noChangeShapeType="1"/>
          </p:cNvSpPr>
          <p:nvPr/>
        </p:nvSpPr>
        <p:spPr bwMode="auto">
          <a:xfrm>
            <a:off x="971550" y="2492375"/>
            <a:ext cx="7345363" cy="0"/>
          </a:xfrm>
          <a:prstGeom prst="line">
            <a:avLst/>
          </a:prstGeom>
          <a:noFill/>
          <a:ln w="9525">
            <a:noFill/>
            <a:round/>
            <a:headEnd/>
            <a:tailEnd type="triangle" w="med" len="med"/>
          </a:ln>
        </p:spPr>
        <p:txBody>
          <a:bodyPr lIns="90000" tIns="46800" rIns="90000" bIns="46800"/>
          <a:lstStyle/>
          <a:p>
            <a:endParaRPr lang="en-US"/>
          </a:p>
        </p:txBody>
      </p:sp>
      <p:sp>
        <p:nvSpPr>
          <p:cNvPr id="9222" name="AutoShape 5"/>
          <p:cNvSpPr>
            <a:spLocks noChangeArrowheads="1"/>
          </p:cNvSpPr>
          <p:nvPr/>
        </p:nvSpPr>
        <p:spPr bwMode="auto">
          <a:xfrm>
            <a:off x="539750" y="1484313"/>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
        <p:nvSpPr>
          <p:cNvPr id="9223" name="AutoShape 6"/>
          <p:cNvSpPr>
            <a:spLocks noChangeArrowheads="1"/>
          </p:cNvSpPr>
          <p:nvPr/>
        </p:nvSpPr>
        <p:spPr bwMode="auto">
          <a:xfrm>
            <a:off x="539750" y="2780928"/>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
        <p:nvSpPr>
          <p:cNvPr id="9224" name="Text Box 11"/>
          <p:cNvSpPr txBox="1">
            <a:spLocks noGrp="1" noChangeArrowheads="1"/>
          </p:cNvSpPr>
          <p:nvPr>
            <p:ph type="title"/>
          </p:nvPr>
        </p:nvSpPr>
        <p:spPr bwMode="auto">
          <a:xfrm>
            <a:off x="879475" y="115888"/>
            <a:ext cx="8229600" cy="1143000"/>
          </a:xfrm>
          <a:noFill/>
          <a:ln>
            <a:miter lim="800000"/>
            <a:headEnd/>
            <a:tailEnd/>
          </a:ln>
        </p:spPr>
        <p:txBody>
          <a:bodyPr vert="horz" wrap="square" lIns="91440" tIns="45720" rIns="91440" bIns="45720" numCol="1" anchor="ctr" anchorCtr="0" compatLnSpc="1">
            <a:prstTxWarp prst="textNoShape">
              <a:avLst/>
            </a:prstTxWarp>
          </a:bodyPr>
          <a:lstStyle/>
          <a:p>
            <a:pPr algn="l" eaLnBrk="1" hangingPunct="1">
              <a:spcBef>
                <a:spcPct val="50000"/>
              </a:spcBef>
            </a:pPr>
            <a:r>
              <a:rPr lang="de-DE" sz="2800" b="1" dirty="0" smtClean="0"/>
              <a:t>z.B.: </a:t>
            </a:r>
            <a:r>
              <a:rPr lang="en-US" sz="2800" b="1" i="1" dirty="0" err="1" smtClean="0"/>
              <a:t>Durchsetzung</a:t>
            </a:r>
            <a:r>
              <a:rPr lang="en-US" sz="2800" b="1" i="1" dirty="0" smtClean="0"/>
              <a:t> von </a:t>
            </a:r>
            <a:r>
              <a:rPr lang="en-US" sz="2800" b="1" i="1" dirty="0" err="1" smtClean="0"/>
              <a:t>Verträgen</a:t>
            </a:r>
            <a:r>
              <a:rPr lang="en-US" sz="2800" b="1" i="1" dirty="0" smtClean="0"/>
              <a:t> </a:t>
            </a:r>
          </a:p>
        </p:txBody>
      </p:sp>
      <p:sp>
        <p:nvSpPr>
          <p:cNvPr id="9225" name="AutoShape 12"/>
          <p:cNvSpPr>
            <a:spLocks noChangeArrowheads="1"/>
          </p:cNvSpPr>
          <p:nvPr/>
        </p:nvSpPr>
        <p:spPr bwMode="auto">
          <a:xfrm>
            <a:off x="539750" y="3501008"/>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
        <p:nvSpPr>
          <p:cNvPr id="9226" name="AutoShape 12"/>
          <p:cNvSpPr>
            <a:spLocks noChangeArrowheads="1"/>
          </p:cNvSpPr>
          <p:nvPr/>
        </p:nvSpPr>
        <p:spPr bwMode="auto">
          <a:xfrm>
            <a:off x="539750" y="4280520"/>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ußzeilenplatzhalter 4"/>
          <p:cNvSpPr>
            <a:spLocks noGrp="1"/>
          </p:cNvSpPr>
          <p:nvPr>
            <p:ph type="ftr" sz="quarter" idx="10"/>
          </p:nvPr>
        </p:nvSpPr>
        <p:spPr>
          <a:noFill/>
        </p:spPr>
        <p:txBody>
          <a:bodyPr/>
          <a:lstStyle/>
          <a:p>
            <a:pPr>
              <a:defRPr/>
            </a:pPr>
            <a:r>
              <a:rPr lang="de-DE" dirty="0"/>
              <a:t>Universität zu Köln</a:t>
            </a:r>
          </a:p>
        </p:txBody>
      </p:sp>
      <p:sp>
        <p:nvSpPr>
          <p:cNvPr id="14339" name="Datumsplatzhalter 5"/>
          <p:cNvSpPr>
            <a:spLocks noGrp="1"/>
          </p:cNvSpPr>
          <p:nvPr>
            <p:ph type="dt" sz="quarter" idx="11"/>
          </p:nvPr>
        </p:nvSpPr>
        <p:spPr>
          <a:noFill/>
        </p:spPr>
        <p:txBody>
          <a:bodyPr/>
          <a:lstStyle/>
          <a:p>
            <a:r>
              <a:rPr lang="de-DE" dirty="0" smtClean="0"/>
              <a:t>Muhammed Altuntas</a:t>
            </a:r>
          </a:p>
        </p:txBody>
      </p:sp>
      <p:sp>
        <p:nvSpPr>
          <p:cNvPr id="14340" name="Text Box 59"/>
          <p:cNvSpPr txBox="1">
            <a:spLocks noGrp="1" noChangeArrowheads="1"/>
          </p:cNvSpPr>
          <p:nvPr>
            <p:ph type="title"/>
          </p:nvPr>
        </p:nvSpPr>
        <p:spPr bwMode="auto">
          <a:xfrm>
            <a:off x="914400" y="115888"/>
            <a:ext cx="7993063" cy="1143000"/>
          </a:xfrm>
          <a:noFill/>
          <a:ln>
            <a:miter lim="800000"/>
            <a:headEnd/>
            <a:tailEnd/>
          </a:ln>
        </p:spPr>
        <p:txBody>
          <a:bodyPr vert="horz" wrap="square" lIns="91440" tIns="45720" rIns="91440" bIns="45720" numCol="1" anchor="ctr" anchorCtr="0" compatLnSpc="1">
            <a:prstTxWarp prst="textNoShape">
              <a:avLst/>
            </a:prstTxWarp>
          </a:bodyPr>
          <a:lstStyle/>
          <a:p>
            <a:pPr algn="l" eaLnBrk="1" hangingPunct="1">
              <a:spcBef>
                <a:spcPct val="50000"/>
              </a:spcBef>
            </a:pPr>
            <a:r>
              <a:rPr lang="en-US" sz="2400" b="1" i="1" dirty="0" smtClean="0"/>
              <a:t>Doing Business </a:t>
            </a:r>
            <a:r>
              <a:rPr lang="en-US" sz="2400" b="1" dirty="0" smtClean="0"/>
              <a:t>in der Welt 2014 </a:t>
            </a:r>
            <a:r>
              <a:rPr lang="en-US" sz="1800" b="1" dirty="0" smtClean="0"/>
              <a:t>(</a:t>
            </a:r>
            <a:r>
              <a:rPr lang="en-US" sz="1800" b="1" dirty="0" err="1" smtClean="0"/>
              <a:t>Weltrangliste</a:t>
            </a:r>
            <a:r>
              <a:rPr lang="en-US" sz="1800" b="1" dirty="0" smtClean="0"/>
              <a:t>)</a:t>
            </a:r>
          </a:p>
        </p:txBody>
      </p:sp>
      <p:graphicFrame>
        <p:nvGraphicFramePr>
          <p:cNvPr id="6" name="Tabelle 5"/>
          <p:cNvGraphicFramePr>
            <a:graphicFrameLocks noGrp="1"/>
          </p:cNvGraphicFramePr>
          <p:nvPr>
            <p:extLst>
              <p:ext uri="{D42A27DB-BD31-4B8C-83A1-F6EECF244321}">
                <p14:modId xmlns:p14="http://schemas.microsoft.com/office/powerpoint/2010/main" val="1837279123"/>
              </p:ext>
            </p:extLst>
          </p:nvPr>
        </p:nvGraphicFramePr>
        <p:xfrm>
          <a:off x="1452501" y="1342263"/>
          <a:ext cx="5063715" cy="4672164"/>
        </p:xfrm>
        <a:graphic>
          <a:graphicData uri="http://schemas.openxmlformats.org/drawingml/2006/table">
            <a:tbl>
              <a:tblPr>
                <a:tableStyleId>{775DCB02-9BB8-47FD-8907-85C794F793BA}</a:tableStyleId>
              </a:tblPr>
              <a:tblGrid>
                <a:gridCol w="2511982"/>
                <a:gridCol w="2551733"/>
              </a:tblGrid>
              <a:tr h="1828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400" b="1" u="none" strike="noStrike" kern="1200" dirty="0" smtClean="0"/>
                        <a:t>Ökonomie</a:t>
                      </a:r>
                      <a:endParaRPr lang="de-DE" sz="1400" b="1" i="0" u="none" strike="noStrike" kern="1200" dirty="0" smtClean="0">
                        <a:solidFill>
                          <a:srgbClr val="000000"/>
                        </a:solidFill>
                        <a:latin typeface="Arial" pitchFamily="34" charset="0"/>
                        <a:ea typeface="+mn-ea"/>
                        <a:cs typeface="Arial" pitchFamily="34" charset="0"/>
                      </a:endParaRPr>
                    </a:p>
                  </a:txBody>
                  <a:tcPr marL="1104" marR="1104" marT="1104" marB="0" anchor="ctr"/>
                </a:tc>
                <a:tc>
                  <a:txBody>
                    <a:bodyPr/>
                    <a:lstStyle/>
                    <a:p>
                      <a:pPr algn="ctr" fontAlgn="ctr"/>
                      <a:r>
                        <a:rPr lang="en-US" sz="1400" b="1" i="1" u="none" strike="noStrike" dirty="0"/>
                        <a:t>Ease of Doing Business </a:t>
                      </a:r>
                      <a:r>
                        <a:rPr lang="en-US" sz="1400" b="1" u="none" strike="noStrike" dirty="0" smtClean="0"/>
                        <a:t>Rang</a:t>
                      </a:r>
                      <a:endParaRPr lang="en-US" sz="1400" b="1" i="0" u="none" strike="noStrike" dirty="0">
                        <a:solidFill>
                          <a:srgbClr val="000000"/>
                        </a:solidFill>
                        <a:latin typeface="Arial" pitchFamily="34" charset="0"/>
                        <a:cs typeface="Arial" pitchFamily="34" charset="0"/>
                      </a:endParaRPr>
                    </a:p>
                  </a:txBody>
                  <a:tcPr marL="1104" marR="1104" marT="1104" marB="0" anchor="ctr"/>
                </a:tc>
              </a:tr>
              <a:tr h="182880">
                <a:tc>
                  <a:txBody>
                    <a:bodyPr/>
                    <a:lstStyle/>
                    <a:p>
                      <a:pPr algn="l" fontAlgn="b"/>
                      <a:r>
                        <a:rPr lang="de-DE" sz="1400" b="0" i="0" u="none" strike="noStrike" dirty="0" err="1">
                          <a:solidFill>
                            <a:srgbClr val="000000"/>
                          </a:solidFill>
                          <a:effectLst/>
                          <a:latin typeface="+mn-lt"/>
                        </a:rPr>
                        <a:t>Singapore</a:t>
                      </a:r>
                      <a:endParaRPr lang="de-DE" sz="1400" b="0" i="0" u="none" strike="noStrike" dirty="0">
                        <a:solidFill>
                          <a:srgbClr val="000000"/>
                        </a:solidFill>
                        <a:effectLst/>
                        <a:latin typeface="+mn-lt"/>
                      </a:endParaRPr>
                    </a:p>
                  </a:txBody>
                  <a:tcPr marL="9525" marR="9525" marT="9525" marB="0" anchor="ctr"/>
                </a:tc>
                <a:tc>
                  <a:txBody>
                    <a:bodyPr/>
                    <a:lstStyle/>
                    <a:p>
                      <a:pPr algn="ctr" fontAlgn="b"/>
                      <a:r>
                        <a:rPr lang="de-DE" sz="1400" u="none" strike="noStrike" dirty="0"/>
                        <a:t>1</a:t>
                      </a:r>
                      <a:endParaRPr lang="de-DE" sz="1400" b="0" i="0" u="none" strike="noStrike" dirty="0">
                        <a:solidFill>
                          <a:srgbClr val="000000"/>
                        </a:solidFill>
                        <a:latin typeface="Arial" pitchFamily="34" charset="0"/>
                        <a:cs typeface="Arial" pitchFamily="34" charset="0"/>
                      </a:endParaRPr>
                    </a:p>
                  </a:txBody>
                  <a:tcPr marL="1104" marR="1104" marT="1104" marB="0" anchor="ctr"/>
                </a:tc>
              </a:tr>
              <a:tr h="182880">
                <a:tc>
                  <a:txBody>
                    <a:bodyPr/>
                    <a:lstStyle/>
                    <a:p>
                      <a:pPr algn="l" fontAlgn="b"/>
                      <a:r>
                        <a:rPr lang="de-DE" sz="1400" b="0" i="0" u="none" strike="noStrike" dirty="0">
                          <a:solidFill>
                            <a:srgbClr val="000000"/>
                          </a:solidFill>
                          <a:effectLst/>
                          <a:latin typeface="+mn-lt"/>
                        </a:rPr>
                        <a:t>New </a:t>
                      </a:r>
                      <a:r>
                        <a:rPr lang="de-DE" sz="1400" b="0" i="0" u="none" strike="noStrike" dirty="0" err="1">
                          <a:solidFill>
                            <a:srgbClr val="000000"/>
                          </a:solidFill>
                          <a:effectLst/>
                          <a:latin typeface="+mn-lt"/>
                        </a:rPr>
                        <a:t>Zealand</a:t>
                      </a:r>
                      <a:endParaRPr lang="de-DE" sz="1400" b="0" i="0" u="none" strike="noStrike" dirty="0">
                        <a:solidFill>
                          <a:srgbClr val="000000"/>
                        </a:solidFill>
                        <a:effectLst/>
                        <a:latin typeface="+mn-lt"/>
                      </a:endParaRPr>
                    </a:p>
                  </a:txBody>
                  <a:tcPr marL="9525" marR="9525" marT="9525" marB="0" anchor="ctr"/>
                </a:tc>
                <a:tc>
                  <a:txBody>
                    <a:bodyPr/>
                    <a:lstStyle/>
                    <a:p>
                      <a:pPr algn="ctr" fontAlgn="b"/>
                      <a:r>
                        <a:rPr lang="de-DE" sz="1400" u="none" strike="noStrike" dirty="0"/>
                        <a:t>2</a:t>
                      </a:r>
                      <a:endParaRPr lang="de-DE" sz="1400" b="0" i="0" u="none" strike="noStrike" dirty="0">
                        <a:solidFill>
                          <a:srgbClr val="000000"/>
                        </a:solidFill>
                        <a:latin typeface="Arial" pitchFamily="34" charset="0"/>
                        <a:cs typeface="Arial" pitchFamily="34" charset="0"/>
                      </a:endParaRPr>
                    </a:p>
                  </a:txBody>
                  <a:tcPr marL="1104" marR="1104" marT="1104" marB="0" anchor="ctr"/>
                </a:tc>
              </a:tr>
              <a:tr h="182880">
                <a:tc>
                  <a:txBody>
                    <a:bodyPr/>
                    <a:lstStyle/>
                    <a:p>
                      <a:pPr algn="l" fontAlgn="b"/>
                      <a:r>
                        <a:rPr lang="de-DE" sz="1400" b="0" i="0" u="none" strike="noStrike" dirty="0">
                          <a:solidFill>
                            <a:srgbClr val="000000"/>
                          </a:solidFill>
                          <a:effectLst/>
                          <a:latin typeface="+mn-lt"/>
                        </a:rPr>
                        <a:t>Hong Kong SAR, China</a:t>
                      </a:r>
                    </a:p>
                  </a:txBody>
                  <a:tcPr marL="9525" marR="9525" marT="9525" marB="0" anchor="ctr"/>
                </a:tc>
                <a:tc>
                  <a:txBody>
                    <a:bodyPr/>
                    <a:lstStyle/>
                    <a:p>
                      <a:pPr algn="ctr" fontAlgn="b"/>
                      <a:r>
                        <a:rPr lang="de-DE" sz="1400" u="none" strike="noStrike" dirty="0"/>
                        <a:t>3</a:t>
                      </a:r>
                      <a:endParaRPr lang="de-DE" sz="1400" b="0" i="0" u="none" strike="noStrike" dirty="0">
                        <a:solidFill>
                          <a:srgbClr val="000000"/>
                        </a:solidFill>
                        <a:latin typeface="Arial" pitchFamily="34" charset="0"/>
                        <a:cs typeface="Arial" pitchFamily="34" charset="0"/>
                      </a:endParaRPr>
                    </a:p>
                  </a:txBody>
                  <a:tcPr marL="1104" marR="1104" marT="1104" marB="0" anchor="ctr"/>
                </a:tc>
              </a:tr>
              <a:tr h="182880">
                <a:tc>
                  <a:txBody>
                    <a:bodyPr/>
                    <a:lstStyle/>
                    <a:p>
                      <a:pPr algn="l" fontAlgn="b"/>
                      <a:r>
                        <a:rPr lang="de-DE" sz="1400" b="0" i="0" u="none" strike="noStrike" dirty="0" err="1">
                          <a:solidFill>
                            <a:srgbClr val="000000"/>
                          </a:solidFill>
                          <a:effectLst/>
                          <a:latin typeface="+mn-lt"/>
                        </a:rPr>
                        <a:t>Denmark</a:t>
                      </a:r>
                      <a:endParaRPr lang="de-DE" sz="1400" b="0" i="0" u="none" strike="noStrike" dirty="0">
                        <a:solidFill>
                          <a:srgbClr val="000000"/>
                        </a:solidFill>
                        <a:effectLst/>
                        <a:latin typeface="+mn-lt"/>
                      </a:endParaRPr>
                    </a:p>
                  </a:txBody>
                  <a:tcPr marL="9525" marR="9525" marT="9525" marB="0" anchor="ctr"/>
                </a:tc>
                <a:tc>
                  <a:txBody>
                    <a:bodyPr/>
                    <a:lstStyle/>
                    <a:p>
                      <a:pPr algn="ctr" fontAlgn="b"/>
                      <a:r>
                        <a:rPr lang="de-DE" sz="1400" u="none" strike="noStrike" dirty="0"/>
                        <a:t>4</a:t>
                      </a:r>
                      <a:endParaRPr lang="de-DE" sz="1400" b="0" i="0" u="none" strike="noStrike" dirty="0">
                        <a:solidFill>
                          <a:srgbClr val="000000"/>
                        </a:solidFill>
                        <a:latin typeface="Arial" pitchFamily="34" charset="0"/>
                        <a:cs typeface="Arial" pitchFamily="34" charset="0"/>
                      </a:endParaRPr>
                    </a:p>
                  </a:txBody>
                  <a:tcPr marL="1104" marR="1104" marT="1104" marB="0" anchor="ctr"/>
                </a:tc>
              </a:tr>
              <a:tr h="182880">
                <a:tc>
                  <a:txBody>
                    <a:bodyPr/>
                    <a:lstStyle/>
                    <a:p>
                      <a:pPr algn="l" fontAlgn="b"/>
                      <a:r>
                        <a:rPr lang="de-DE" sz="1400" b="0" i="0" u="none" strike="noStrike" dirty="0">
                          <a:solidFill>
                            <a:srgbClr val="000000"/>
                          </a:solidFill>
                          <a:effectLst/>
                          <a:latin typeface="+mn-lt"/>
                        </a:rPr>
                        <a:t>Korea, Rep.</a:t>
                      </a:r>
                    </a:p>
                  </a:txBody>
                  <a:tcPr marL="9525" marR="9525" marT="9525" marB="0" anchor="ctr"/>
                </a:tc>
                <a:tc>
                  <a:txBody>
                    <a:bodyPr/>
                    <a:lstStyle/>
                    <a:p>
                      <a:pPr algn="ctr" fontAlgn="b"/>
                      <a:r>
                        <a:rPr lang="de-DE" sz="1400" u="none" strike="noStrike" dirty="0"/>
                        <a:t>5</a:t>
                      </a:r>
                      <a:endParaRPr lang="de-DE" sz="1400" b="0" i="0" u="none" strike="noStrike" dirty="0">
                        <a:solidFill>
                          <a:srgbClr val="000000"/>
                        </a:solidFill>
                        <a:latin typeface="Arial" pitchFamily="34" charset="0"/>
                        <a:cs typeface="Arial" pitchFamily="34" charset="0"/>
                      </a:endParaRPr>
                    </a:p>
                  </a:txBody>
                  <a:tcPr marL="1104" marR="1104" marT="1104" marB="0" anchor="ctr"/>
                </a:tc>
              </a:tr>
              <a:tr h="182880">
                <a:tc>
                  <a:txBody>
                    <a:bodyPr/>
                    <a:lstStyle/>
                    <a:p>
                      <a:pPr algn="l" fontAlgn="b"/>
                      <a:r>
                        <a:rPr lang="de-DE" sz="1400" b="0" i="0" u="none" strike="noStrike">
                          <a:solidFill>
                            <a:srgbClr val="000000"/>
                          </a:solidFill>
                          <a:effectLst/>
                          <a:latin typeface="+mn-lt"/>
                        </a:rPr>
                        <a:t>Norway</a:t>
                      </a:r>
                    </a:p>
                  </a:txBody>
                  <a:tcPr marL="9525" marR="9525" marT="9525" marB="0" anchor="ctr"/>
                </a:tc>
                <a:tc>
                  <a:txBody>
                    <a:bodyPr/>
                    <a:lstStyle/>
                    <a:p>
                      <a:pPr algn="ctr" fontAlgn="b"/>
                      <a:r>
                        <a:rPr lang="de-DE" sz="1400" u="none" strike="noStrike" dirty="0"/>
                        <a:t>6</a:t>
                      </a:r>
                      <a:endParaRPr lang="de-DE" sz="1400" b="0" i="0" u="none" strike="noStrike" dirty="0">
                        <a:solidFill>
                          <a:srgbClr val="000000"/>
                        </a:solidFill>
                        <a:latin typeface="Arial" pitchFamily="34" charset="0"/>
                        <a:cs typeface="Arial" pitchFamily="34" charset="0"/>
                      </a:endParaRPr>
                    </a:p>
                  </a:txBody>
                  <a:tcPr marL="1104" marR="1104" marT="1104" marB="0" anchor="ctr"/>
                </a:tc>
              </a:tr>
              <a:tr h="182880">
                <a:tc>
                  <a:txBody>
                    <a:bodyPr/>
                    <a:lstStyle/>
                    <a:p>
                      <a:pPr algn="l" fontAlgn="b"/>
                      <a:r>
                        <a:rPr lang="de-DE" sz="1400" b="0" i="0" u="none" strike="noStrike" dirty="0" smtClean="0">
                          <a:solidFill>
                            <a:srgbClr val="000000"/>
                          </a:solidFill>
                          <a:effectLst/>
                          <a:latin typeface="+mn-lt"/>
                        </a:rPr>
                        <a:t>United</a:t>
                      </a:r>
                      <a:r>
                        <a:rPr lang="de-DE" sz="1400" b="0" i="0" u="none" strike="noStrike" baseline="0" dirty="0" smtClean="0">
                          <a:solidFill>
                            <a:srgbClr val="000000"/>
                          </a:solidFill>
                          <a:effectLst/>
                          <a:latin typeface="+mn-lt"/>
                        </a:rPr>
                        <a:t> </a:t>
                      </a:r>
                      <a:r>
                        <a:rPr lang="de-DE" sz="1400" b="0" i="0" u="none" strike="noStrike" dirty="0" smtClean="0">
                          <a:solidFill>
                            <a:srgbClr val="000000"/>
                          </a:solidFill>
                          <a:effectLst/>
                          <a:latin typeface="+mn-lt"/>
                        </a:rPr>
                        <a:t>States</a:t>
                      </a:r>
                      <a:endParaRPr lang="de-DE" sz="1400" b="0" i="0" u="none" strike="noStrike" dirty="0">
                        <a:solidFill>
                          <a:srgbClr val="000000"/>
                        </a:solidFill>
                        <a:effectLst/>
                        <a:latin typeface="+mn-lt"/>
                      </a:endParaRPr>
                    </a:p>
                  </a:txBody>
                  <a:tcPr marL="9525" marR="9525" marT="9525" marB="0" anchor="ctr"/>
                </a:tc>
                <a:tc>
                  <a:txBody>
                    <a:bodyPr/>
                    <a:lstStyle/>
                    <a:p>
                      <a:pPr algn="ctr" fontAlgn="b"/>
                      <a:r>
                        <a:rPr lang="de-DE" sz="1400" u="none" strike="noStrike" dirty="0"/>
                        <a:t>7</a:t>
                      </a:r>
                      <a:endParaRPr lang="de-DE" sz="1400" b="0" i="0" u="none" strike="noStrike" dirty="0">
                        <a:solidFill>
                          <a:srgbClr val="000000"/>
                        </a:solidFill>
                        <a:latin typeface="Arial" pitchFamily="34" charset="0"/>
                        <a:cs typeface="Arial" pitchFamily="34" charset="0"/>
                      </a:endParaRPr>
                    </a:p>
                  </a:txBody>
                  <a:tcPr marL="1104" marR="1104" marT="1104" marB="0" anchor="ctr"/>
                </a:tc>
              </a:tr>
              <a:tr h="182880">
                <a:tc>
                  <a:txBody>
                    <a:bodyPr/>
                    <a:lstStyle/>
                    <a:p>
                      <a:pPr algn="l" fontAlgn="b"/>
                      <a:r>
                        <a:rPr lang="de-DE" sz="1400" b="0" i="0" u="none" strike="noStrike" dirty="0">
                          <a:solidFill>
                            <a:srgbClr val="000000"/>
                          </a:solidFill>
                          <a:effectLst/>
                          <a:latin typeface="+mn-lt"/>
                        </a:rPr>
                        <a:t>United </a:t>
                      </a:r>
                      <a:r>
                        <a:rPr lang="de-DE" sz="1400" b="0" i="0" u="none" strike="noStrike" dirty="0" err="1">
                          <a:solidFill>
                            <a:srgbClr val="000000"/>
                          </a:solidFill>
                          <a:effectLst/>
                          <a:latin typeface="+mn-lt"/>
                        </a:rPr>
                        <a:t>Kingdom</a:t>
                      </a:r>
                      <a:endParaRPr lang="de-DE" sz="1400" b="0" i="0" u="none" strike="noStrike" dirty="0">
                        <a:solidFill>
                          <a:srgbClr val="000000"/>
                        </a:solidFill>
                        <a:effectLst/>
                        <a:latin typeface="+mn-lt"/>
                      </a:endParaRPr>
                    </a:p>
                  </a:txBody>
                  <a:tcPr marL="9525" marR="9525" marT="9525" marB="0" anchor="ctr"/>
                </a:tc>
                <a:tc>
                  <a:txBody>
                    <a:bodyPr/>
                    <a:lstStyle/>
                    <a:p>
                      <a:pPr algn="ctr" fontAlgn="b"/>
                      <a:r>
                        <a:rPr lang="de-DE" sz="1400" u="none" strike="noStrike" dirty="0"/>
                        <a:t>8</a:t>
                      </a:r>
                      <a:endParaRPr lang="de-DE" sz="1400" b="0" i="0" u="none" strike="noStrike" dirty="0">
                        <a:solidFill>
                          <a:srgbClr val="000000"/>
                        </a:solidFill>
                        <a:latin typeface="Arial" pitchFamily="34" charset="0"/>
                        <a:cs typeface="Arial" pitchFamily="34" charset="0"/>
                      </a:endParaRPr>
                    </a:p>
                  </a:txBody>
                  <a:tcPr marL="1104" marR="1104" marT="1104" marB="0" anchor="ctr"/>
                </a:tc>
              </a:tr>
              <a:tr h="182880">
                <a:tc>
                  <a:txBody>
                    <a:bodyPr/>
                    <a:lstStyle/>
                    <a:p>
                      <a:pPr algn="l" fontAlgn="b"/>
                      <a:r>
                        <a:rPr lang="de-DE" sz="1400" b="0" i="0" u="none" strike="noStrike" dirty="0" err="1">
                          <a:solidFill>
                            <a:srgbClr val="000000"/>
                          </a:solidFill>
                          <a:effectLst/>
                          <a:latin typeface="+mn-lt"/>
                        </a:rPr>
                        <a:t>Finland</a:t>
                      </a:r>
                      <a:endParaRPr lang="de-DE" sz="1400" b="0" i="0" u="none" strike="noStrike" dirty="0">
                        <a:solidFill>
                          <a:srgbClr val="000000"/>
                        </a:solidFill>
                        <a:effectLst/>
                        <a:latin typeface="+mn-lt"/>
                      </a:endParaRPr>
                    </a:p>
                  </a:txBody>
                  <a:tcPr marL="9525" marR="9525" marT="9525" marB="0" anchor="ctr"/>
                </a:tc>
                <a:tc>
                  <a:txBody>
                    <a:bodyPr/>
                    <a:lstStyle/>
                    <a:p>
                      <a:pPr algn="ctr" fontAlgn="b"/>
                      <a:r>
                        <a:rPr lang="de-DE" sz="1400" u="none" strike="noStrike" dirty="0"/>
                        <a:t>9</a:t>
                      </a:r>
                      <a:endParaRPr lang="de-DE" sz="1400" b="0" i="0" u="none" strike="noStrike" dirty="0">
                        <a:solidFill>
                          <a:srgbClr val="000000"/>
                        </a:solidFill>
                        <a:latin typeface="Arial" pitchFamily="34" charset="0"/>
                        <a:cs typeface="Arial" pitchFamily="34" charset="0"/>
                      </a:endParaRPr>
                    </a:p>
                  </a:txBody>
                  <a:tcPr marL="1104" marR="1104" marT="1104" marB="0" anchor="ctr"/>
                </a:tc>
              </a:tr>
              <a:tr h="182880">
                <a:tc>
                  <a:txBody>
                    <a:bodyPr/>
                    <a:lstStyle/>
                    <a:p>
                      <a:pPr algn="l" fontAlgn="b"/>
                      <a:r>
                        <a:rPr lang="de-DE" sz="1400" b="0" i="0" u="none" strike="noStrike" dirty="0" err="1">
                          <a:solidFill>
                            <a:srgbClr val="000000"/>
                          </a:solidFill>
                          <a:effectLst/>
                          <a:latin typeface="+mn-lt"/>
                        </a:rPr>
                        <a:t>Australia</a:t>
                      </a:r>
                      <a:endParaRPr lang="de-DE" sz="1400" b="0" i="0" u="none" strike="noStrike" dirty="0">
                        <a:solidFill>
                          <a:srgbClr val="000000"/>
                        </a:solidFill>
                        <a:effectLst/>
                        <a:latin typeface="+mn-lt"/>
                      </a:endParaRPr>
                    </a:p>
                  </a:txBody>
                  <a:tcPr marL="9525" marR="9525" marT="9525" marB="0" anchor="ctr"/>
                </a:tc>
                <a:tc>
                  <a:txBody>
                    <a:bodyPr/>
                    <a:lstStyle/>
                    <a:p>
                      <a:pPr algn="ctr" fontAlgn="b"/>
                      <a:r>
                        <a:rPr lang="de-DE" sz="1400" u="none" strike="noStrike" dirty="0"/>
                        <a:t>10</a:t>
                      </a:r>
                      <a:endParaRPr lang="de-DE" sz="1400" b="0" i="0" u="none" strike="noStrike" dirty="0">
                        <a:solidFill>
                          <a:srgbClr val="000000"/>
                        </a:solidFill>
                        <a:latin typeface="Arial" pitchFamily="34" charset="0"/>
                        <a:cs typeface="Arial" pitchFamily="34" charset="0"/>
                      </a:endParaRPr>
                    </a:p>
                  </a:txBody>
                  <a:tcPr marL="1104" marR="1104" marT="1104" marB="0" anchor="ctr"/>
                </a:tc>
              </a:tr>
              <a:tr h="182880">
                <a:tc>
                  <a:txBody>
                    <a:bodyPr/>
                    <a:lstStyle/>
                    <a:p>
                      <a:pPr algn="l" fontAlgn="b"/>
                      <a:r>
                        <a:rPr lang="de-DE" sz="1400" b="0" i="0" u="none" strike="noStrike" dirty="0" err="1">
                          <a:solidFill>
                            <a:srgbClr val="000000"/>
                          </a:solidFill>
                          <a:effectLst/>
                          <a:latin typeface="+mn-lt"/>
                        </a:rPr>
                        <a:t>Sweden</a:t>
                      </a:r>
                      <a:endParaRPr lang="de-DE" sz="1400" b="0" i="0" u="none" strike="noStrike" dirty="0">
                        <a:solidFill>
                          <a:srgbClr val="000000"/>
                        </a:solidFill>
                        <a:effectLst/>
                        <a:latin typeface="+mn-lt"/>
                      </a:endParaRPr>
                    </a:p>
                  </a:txBody>
                  <a:tcPr marL="9525" marR="9525" marT="9525" marB="0" anchor="ctr"/>
                </a:tc>
                <a:tc>
                  <a:txBody>
                    <a:bodyPr/>
                    <a:lstStyle/>
                    <a:p>
                      <a:pPr algn="ctr" fontAlgn="b"/>
                      <a:r>
                        <a:rPr lang="de-DE" sz="1400" u="none" strike="noStrike" dirty="0"/>
                        <a:t>11</a:t>
                      </a:r>
                      <a:endParaRPr lang="de-DE" sz="1400" b="0" i="0" u="none" strike="noStrike" dirty="0">
                        <a:solidFill>
                          <a:srgbClr val="000000"/>
                        </a:solidFill>
                        <a:latin typeface="Arial" pitchFamily="34" charset="0"/>
                        <a:cs typeface="Arial" pitchFamily="34" charset="0"/>
                      </a:endParaRPr>
                    </a:p>
                  </a:txBody>
                  <a:tcPr marL="1104" marR="1104" marT="1104" marB="0" anchor="ctr"/>
                </a:tc>
              </a:tr>
              <a:tr h="182880">
                <a:tc>
                  <a:txBody>
                    <a:bodyPr/>
                    <a:lstStyle/>
                    <a:p>
                      <a:pPr algn="l" fontAlgn="b"/>
                      <a:r>
                        <a:rPr lang="de-DE" sz="1400" b="0" i="0" u="none" strike="noStrike" dirty="0" err="1">
                          <a:solidFill>
                            <a:srgbClr val="000000"/>
                          </a:solidFill>
                          <a:effectLst/>
                          <a:latin typeface="+mn-lt"/>
                        </a:rPr>
                        <a:t>Iceland</a:t>
                      </a:r>
                      <a:endParaRPr lang="de-DE" sz="1400" b="0" i="0" u="none" strike="noStrike" dirty="0">
                        <a:solidFill>
                          <a:srgbClr val="000000"/>
                        </a:solidFill>
                        <a:effectLst/>
                        <a:latin typeface="+mn-lt"/>
                      </a:endParaRPr>
                    </a:p>
                  </a:txBody>
                  <a:tcPr marL="9525" marR="9525" marT="9525" marB="0" anchor="ctr"/>
                </a:tc>
                <a:tc>
                  <a:txBody>
                    <a:bodyPr/>
                    <a:lstStyle/>
                    <a:p>
                      <a:pPr algn="ctr" fontAlgn="b"/>
                      <a:r>
                        <a:rPr lang="de-DE" sz="1400" u="none" strike="noStrike" dirty="0"/>
                        <a:t>12</a:t>
                      </a:r>
                      <a:endParaRPr lang="de-DE" sz="1400" b="0" i="0" u="none" strike="noStrike" dirty="0">
                        <a:solidFill>
                          <a:srgbClr val="000000"/>
                        </a:solidFill>
                        <a:latin typeface="Arial" pitchFamily="34" charset="0"/>
                        <a:cs typeface="Arial" pitchFamily="34" charset="0"/>
                      </a:endParaRPr>
                    </a:p>
                  </a:txBody>
                  <a:tcPr marL="1104" marR="1104" marT="1104" marB="0" anchor="ctr"/>
                </a:tc>
              </a:tr>
              <a:tr h="182880">
                <a:tc>
                  <a:txBody>
                    <a:bodyPr/>
                    <a:lstStyle/>
                    <a:p>
                      <a:pPr algn="l" fontAlgn="b"/>
                      <a:r>
                        <a:rPr lang="de-DE" sz="1400" b="0" i="0" u="none" strike="noStrike" dirty="0" err="1">
                          <a:solidFill>
                            <a:srgbClr val="000000"/>
                          </a:solidFill>
                          <a:effectLst/>
                          <a:latin typeface="+mn-lt"/>
                        </a:rPr>
                        <a:t>Ireland</a:t>
                      </a:r>
                      <a:endParaRPr lang="de-DE" sz="1400" b="0" i="0" u="none" strike="noStrike" dirty="0">
                        <a:solidFill>
                          <a:srgbClr val="000000"/>
                        </a:solidFill>
                        <a:effectLst/>
                        <a:latin typeface="+mn-lt"/>
                      </a:endParaRPr>
                    </a:p>
                  </a:txBody>
                  <a:tcPr marL="9525" marR="9525" marT="9525" marB="0" anchor="ctr"/>
                </a:tc>
                <a:tc>
                  <a:txBody>
                    <a:bodyPr/>
                    <a:lstStyle/>
                    <a:p>
                      <a:pPr algn="ctr" fontAlgn="b"/>
                      <a:r>
                        <a:rPr lang="de-DE" sz="1400" u="none" strike="noStrike" dirty="0"/>
                        <a:t>13</a:t>
                      </a:r>
                      <a:endParaRPr lang="de-DE" sz="1400" b="0" i="0" u="none" strike="noStrike" dirty="0">
                        <a:solidFill>
                          <a:srgbClr val="000000"/>
                        </a:solidFill>
                        <a:latin typeface="Arial" pitchFamily="34" charset="0"/>
                        <a:cs typeface="Arial" pitchFamily="34" charset="0"/>
                      </a:endParaRPr>
                    </a:p>
                  </a:txBody>
                  <a:tcPr marL="1104" marR="1104" marT="1104" marB="0" anchor="ctr"/>
                </a:tc>
              </a:tr>
              <a:tr h="182880">
                <a:tc>
                  <a:txBody>
                    <a:bodyPr/>
                    <a:lstStyle/>
                    <a:p>
                      <a:pPr algn="l" fontAlgn="b"/>
                      <a:r>
                        <a:rPr lang="de-DE" sz="1400" b="1" i="0" u="none" strike="noStrike" dirty="0">
                          <a:solidFill>
                            <a:srgbClr val="000000"/>
                          </a:solidFill>
                          <a:effectLst/>
                          <a:latin typeface="+mn-lt"/>
                        </a:rPr>
                        <a:t>Germany</a:t>
                      </a:r>
                    </a:p>
                  </a:txBody>
                  <a:tcPr marL="9525" marR="9525" marT="9525" marB="0" anchor="ctr"/>
                </a:tc>
                <a:tc>
                  <a:txBody>
                    <a:bodyPr/>
                    <a:lstStyle/>
                    <a:p>
                      <a:pPr algn="ctr" fontAlgn="b"/>
                      <a:r>
                        <a:rPr lang="de-DE" sz="1400" b="1" u="none" strike="noStrike" dirty="0"/>
                        <a:t>14</a:t>
                      </a:r>
                      <a:endParaRPr lang="de-DE" sz="1400" b="1" i="0" u="none" strike="noStrike" dirty="0">
                        <a:solidFill>
                          <a:srgbClr val="000000"/>
                        </a:solidFill>
                        <a:latin typeface="Arial" pitchFamily="34" charset="0"/>
                        <a:cs typeface="Arial" pitchFamily="34" charset="0"/>
                      </a:endParaRPr>
                    </a:p>
                  </a:txBody>
                  <a:tcPr marL="1104" marR="1104" marT="1104" marB="0" anchor="ctr"/>
                </a:tc>
              </a:tr>
              <a:tr h="182880">
                <a:tc>
                  <a:txBody>
                    <a:bodyPr/>
                    <a:lstStyle/>
                    <a:p>
                      <a:pPr algn="l" fontAlgn="b"/>
                      <a:r>
                        <a:rPr lang="de-DE" sz="1400" b="0" i="0" u="none" strike="noStrike" dirty="0">
                          <a:solidFill>
                            <a:srgbClr val="000000"/>
                          </a:solidFill>
                          <a:effectLst/>
                          <a:latin typeface="+mn-lt"/>
                        </a:rPr>
                        <a:t>Georgia</a:t>
                      </a:r>
                    </a:p>
                  </a:txBody>
                  <a:tcPr marL="9525" marR="9525" marT="9525" marB="0" anchor="ctr"/>
                </a:tc>
                <a:tc>
                  <a:txBody>
                    <a:bodyPr/>
                    <a:lstStyle/>
                    <a:p>
                      <a:pPr algn="ctr" fontAlgn="b"/>
                      <a:r>
                        <a:rPr lang="de-DE" sz="1400" u="none" strike="noStrike" dirty="0"/>
                        <a:t>15</a:t>
                      </a:r>
                      <a:endParaRPr lang="de-DE" sz="1400" b="0" i="0" u="none" strike="noStrike" dirty="0">
                        <a:solidFill>
                          <a:srgbClr val="000000"/>
                        </a:solidFill>
                        <a:latin typeface="Arial" pitchFamily="34" charset="0"/>
                        <a:cs typeface="Arial" pitchFamily="34" charset="0"/>
                      </a:endParaRPr>
                    </a:p>
                  </a:txBody>
                  <a:tcPr marL="1104" marR="1104" marT="1104" marB="0" anchor="ctr"/>
                </a:tc>
              </a:tr>
              <a:tr h="182880">
                <a:tc>
                  <a:txBody>
                    <a:bodyPr/>
                    <a:lstStyle/>
                    <a:p>
                      <a:pPr algn="l" fontAlgn="b"/>
                      <a:r>
                        <a:rPr lang="de-DE" sz="1400" b="0" i="0" u="none" strike="noStrike" dirty="0">
                          <a:solidFill>
                            <a:srgbClr val="000000"/>
                          </a:solidFill>
                          <a:effectLst/>
                          <a:latin typeface="+mn-lt"/>
                        </a:rPr>
                        <a:t>Canada</a:t>
                      </a:r>
                    </a:p>
                  </a:txBody>
                  <a:tcPr marL="9525" marR="9525" marT="9525" marB="0" anchor="ctr"/>
                </a:tc>
                <a:tc>
                  <a:txBody>
                    <a:bodyPr/>
                    <a:lstStyle/>
                    <a:p>
                      <a:pPr algn="ctr" fontAlgn="b"/>
                      <a:r>
                        <a:rPr lang="de-DE" sz="1400" u="none" strike="noStrike" dirty="0"/>
                        <a:t>16</a:t>
                      </a:r>
                      <a:endParaRPr lang="de-DE" sz="1400" b="0" i="0" u="none" strike="noStrike" dirty="0">
                        <a:solidFill>
                          <a:srgbClr val="000000"/>
                        </a:solidFill>
                        <a:latin typeface="Arial" pitchFamily="34" charset="0"/>
                        <a:cs typeface="Arial" pitchFamily="34" charset="0"/>
                      </a:endParaRPr>
                    </a:p>
                  </a:txBody>
                  <a:tcPr marL="1104" marR="1104" marT="1104" marB="0" anchor="ctr"/>
                </a:tc>
              </a:tr>
              <a:tr h="182880">
                <a:tc>
                  <a:txBody>
                    <a:bodyPr/>
                    <a:lstStyle/>
                    <a:p>
                      <a:pPr algn="l" fontAlgn="b"/>
                      <a:r>
                        <a:rPr lang="de-DE" sz="1400" b="0" i="0" u="none" strike="noStrike" dirty="0">
                          <a:solidFill>
                            <a:srgbClr val="000000"/>
                          </a:solidFill>
                          <a:effectLst/>
                          <a:latin typeface="+mn-lt"/>
                        </a:rPr>
                        <a:t>Estonia</a:t>
                      </a:r>
                    </a:p>
                  </a:txBody>
                  <a:tcPr marL="9525" marR="9525" marT="9525" marB="0" anchor="ctr"/>
                </a:tc>
                <a:tc>
                  <a:txBody>
                    <a:bodyPr/>
                    <a:lstStyle/>
                    <a:p>
                      <a:pPr algn="ctr" fontAlgn="b"/>
                      <a:r>
                        <a:rPr lang="de-DE" sz="1400" u="none" strike="noStrike" dirty="0"/>
                        <a:t>17</a:t>
                      </a:r>
                      <a:endParaRPr lang="de-DE" sz="1400" b="0" i="0" u="none" strike="noStrike" dirty="0">
                        <a:solidFill>
                          <a:srgbClr val="000000"/>
                        </a:solidFill>
                        <a:latin typeface="Arial" pitchFamily="34" charset="0"/>
                        <a:cs typeface="Arial" pitchFamily="34" charset="0"/>
                      </a:endParaRPr>
                    </a:p>
                  </a:txBody>
                  <a:tcPr marL="1104" marR="1104" marT="1104" marB="0" anchor="ctr"/>
                </a:tc>
              </a:tr>
              <a:tr h="182880">
                <a:tc>
                  <a:txBody>
                    <a:bodyPr/>
                    <a:lstStyle/>
                    <a:p>
                      <a:pPr algn="l" fontAlgn="b"/>
                      <a:r>
                        <a:rPr lang="de-DE" sz="1400" b="0" i="0" u="none" strike="noStrike" dirty="0">
                          <a:solidFill>
                            <a:srgbClr val="000000"/>
                          </a:solidFill>
                          <a:effectLst/>
                          <a:latin typeface="+mn-lt"/>
                        </a:rPr>
                        <a:t>Malaysia</a:t>
                      </a:r>
                    </a:p>
                  </a:txBody>
                  <a:tcPr marL="9525" marR="9525" marT="9525" marB="0" anchor="ctr"/>
                </a:tc>
                <a:tc>
                  <a:txBody>
                    <a:bodyPr/>
                    <a:lstStyle/>
                    <a:p>
                      <a:pPr algn="ctr" fontAlgn="b"/>
                      <a:r>
                        <a:rPr lang="de-DE" sz="1400" u="none" strike="noStrike" dirty="0"/>
                        <a:t>18</a:t>
                      </a:r>
                      <a:endParaRPr lang="de-DE" sz="1400" b="0" i="0" u="none" strike="noStrike" dirty="0">
                        <a:solidFill>
                          <a:srgbClr val="000000"/>
                        </a:solidFill>
                        <a:latin typeface="Arial" pitchFamily="34" charset="0"/>
                        <a:cs typeface="Arial" pitchFamily="34" charset="0"/>
                      </a:endParaRPr>
                    </a:p>
                  </a:txBody>
                  <a:tcPr marL="1104" marR="1104" marT="1104" marB="0" anchor="ctr"/>
                </a:tc>
              </a:tr>
              <a:tr h="182880">
                <a:tc>
                  <a:txBody>
                    <a:bodyPr/>
                    <a:lstStyle/>
                    <a:p>
                      <a:pPr algn="l" fontAlgn="b"/>
                      <a:r>
                        <a:rPr lang="de-DE" sz="1400" b="0" i="0" u="none" strike="noStrike" dirty="0" err="1">
                          <a:solidFill>
                            <a:srgbClr val="000000"/>
                          </a:solidFill>
                          <a:effectLst/>
                          <a:latin typeface="+mn-lt"/>
                        </a:rPr>
                        <a:t>Switzerland</a:t>
                      </a:r>
                      <a:endParaRPr lang="de-DE" sz="1400" b="0" i="0" u="none" strike="noStrike" dirty="0">
                        <a:solidFill>
                          <a:srgbClr val="000000"/>
                        </a:solidFill>
                        <a:effectLst/>
                        <a:latin typeface="+mn-lt"/>
                      </a:endParaRPr>
                    </a:p>
                  </a:txBody>
                  <a:tcPr marL="9525" marR="9525" marT="9525" marB="0" anchor="ctr"/>
                </a:tc>
                <a:tc>
                  <a:txBody>
                    <a:bodyPr/>
                    <a:lstStyle/>
                    <a:p>
                      <a:pPr algn="ctr" fontAlgn="b"/>
                      <a:r>
                        <a:rPr lang="de-DE" sz="1400" u="none" strike="noStrike" dirty="0"/>
                        <a:t>19</a:t>
                      </a:r>
                      <a:endParaRPr lang="de-DE" sz="1400" b="0" i="0" u="none" strike="noStrike" dirty="0">
                        <a:solidFill>
                          <a:srgbClr val="000000"/>
                        </a:solidFill>
                        <a:latin typeface="Arial" pitchFamily="34" charset="0"/>
                        <a:cs typeface="Arial" pitchFamily="34" charset="0"/>
                      </a:endParaRPr>
                    </a:p>
                  </a:txBody>
                  <a:tcPr marL="1104" marR="1104" marT="1104" marB="0" anchor="ctr"/>
                </a:tc>
              </a:tr>
              <a:tr h="182880">
                <a:tc>
                  <a:txBody>
                    <a:bodyPr/>
                    <a:lstStyle/>
                    <a:p>
                      <a:pPr algn="l" fontAlgn="b"/>
                      <a:r>
                        <a:rPr lang="de-DE" sz="1400" b="0" i="0" u="none" strike="noStrike" dirty="0">
                          <a:solidFill>
                            <a:srgbClr val="000000"/>
                          </a:solidFill>
                          <a:effectLst/>
                          <a:latin typeface="+mn-lt"/>
                        </a:rPr>
                        <a:t>Austria</a:t>
                      </a:r>
                    </a:p>
                  </a:txBody>
                  <a:tcPr marL="9525" marR="9525" marT="9525" marB="0" anchor="ctr"/>
                </a:tc>
                <a:tc>
                  <a:txBody>
                    <a:bodyPr/>
                    <a:lstStyle/>
                    <a:p>
                      <a:pPr algn="ctr" fontAlgn="b"/>
                      <a:r>
                        <a:rPr lang="de-DE" sz="1400" u="none" strike="noStrike" dirty="0"/>
                        <a:t>20</a:t>
                      </a:r>
                      <a:endParaRPr lang="de-DE" sz="1400" b="0" i="0" u="none" strike="noStrike" dirty="0">
                        <a:solidFill>
                          <a:srgbClr val="000000"/>
                        </a:solidFill>
                        <a:latin typeface="Arial" pitchFamily="34" charset="0"/>
                        <a:cs typeface="Arial" pitchFamily="34" charset="0"/>
                      </a:endParaRPr>
                    </a:p>
                  </a:txBody>
                  <a:tcPr marL="1104" marR="1104" marT="1104" marB="0" anchor="ct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ußzeilenplatzhalter 4"/>
          <p:cNvSpPr>
            <a:spLocks noGrp="1"/>
          </p:cNvSpPr>
          <p:nvPr>
            <p:ph type="ftr" sz="quarter" idx="10"/>
          </p:nvPr>
        </p:nvSpPr>
        <p:spPr>
          <a:noFill/>
        </p:spPr>
        <p:txBody>
          <a:bodyPr/>
          <a:lstStyle/>
          <a:p>
            <a:pPr>
              <a:defRPr/>
            </a:pPr>
            <a:r>
              <a:rPr lang="de-DE" dirty="0"/>
              <a:t>Universität zu Köln</a:t>
            </a:r>
          </a:p>
        </p:txBody>
      </p:sp>
      <p:sp>
        <p:nvSpPr>
          <p:cNvPr id="14339" name="Datumsplatzhalter 5"/>
          <p:cNvSpPr>
            <a:spLocks noGrp="1"/>
          </p:cNvSpPr>
          <p:nvPr>
            <p:ph type="dt" sz="quarter" idx="11"/>
          </p:nvPr>
        </p:nvSpPr>
        <p:spPr>
          <a:noFill/>
        </p:spPr>
        <p:txBody>
          <a:bodyPr/>
          <a:lstStyle/>
          <a:p>
            <a:r>
              <a:rPr lang="de-DE" smtClean="0"/>
              <a:t>Muhammed Altuntas</a:t>
            </a:r>
          </a:p>
        </p:txBody>
      </p:sp>
      <p:sp>
        <p:nvSpPr>
          <p:cNvPr id="14340" name="Text Box 59"/>
          <p:cNvSpPr txBox="1">
            <a:spLocks noGrp="1" noChangeArrowheads="1"/>
          </p:cNvSpPr>
          <p:nvPr>
            <p:ph type="title"/>
          </p:nvPr>
        </p:nvSpPr>
        <p:spPr bwMode="auto">
          <a:xfrm>
            <a:off x="914400" y="115888"/>
            <a:ext cx="7993063" cy="1143000"/>
          </a:xfrm>
          <a:noFill/>
          <a:ln>
            <a:miter lim="800000"/>
            <a:headEnd/>
            <a:tailEnd/>
          </a:ln>
        </p:spPr>
        <p:txBody>
          <a:bodyPr vert="horz" wrap="square" lIns="91440" tIns="45720" rIns="91440" bIns="45720" numCol="1" anchor="ctr" anchorCtr="0" compatLnSpc="1">
            <a:prstTxWarp prst="textNoShape">
              <a:avLst/>
            </a:prstTxWarp>
          </a:bodyPr>
          <a:lstStyle/>
          <a:p>
            <a:pPr algn="l" eaLnBrk="1" hangingPunct="1">
              <a:spcBef>
                <a:spcPct val="50000"/>
              </a:spcBef>
            </a:pPr>
            <a:r>
              <a:rPr lang="en-US" sz="2400" b="1" i="1" dirty="0" smtClean="0"/>
              <a:t>Doing Business </a:t>
            </a:r>
            <a:r>
              <a:rPr lang="en-US" sz="2400" b="1" dirty="0" smtClean="0"/>
              <a:t>in der Welt 2014 (II) </a:t>
            </a:r>
            <a:r>
              <a:rPr lang="en-US" sz="1800" b="1" dirty="0"/>
              <a:t>(</a:t>
            </a:r>
            <a:r>
              <a:rPr lang="en-US" sz="1800" b="1" dirty="0" err="1"/>
              <a:t>Weltrangliste</a:t>
            </a:r>
            <a:r>
              <a:rPr lang="en-US" sz="1800" b="1" dirty="0"/>
              <a:t>)</a:t>
            </a:r>
            <a:endParaRPr lang="en-US" sz="1800" b="1" dirty="0" smtClean="0"/>
          </a:p>
        </p:txBody>
      </p:sp>
      <p:graphicFrame>
        <p:nvGraphicFramePr>
          <p:cNvPr id="6" name="Tabelle 5"/>
          <p:cNvGraphicFramePr>
            <a:graphicFrameLocks noGrp="1"/>
          </p:cNvGraphicFramePr>
          <p:nvPr>
            <p:extLst>
              <p:ext uri="{D42A27DB-BD31-4B8C-83A1-F6EECF244321}">
                <p14:modId xmlns:p14="http://schemas.microsoft.com/office/powerpoint/2010/main" val="3702833382"/>
              </p:ext>
            </p:extLst>
          </p:nvPr>
        </p:nvGraphicFramePr>
        <p:xfrm>
          <a:off x="1452501" y="1342263"/>
          <a:ext cx="5063715" cy="4672164"/>
        </p:xfrm>
        <a:graphic>
          <a:graphicData uri="http://schemas.openxmlformats.org/drawingml/2006/table">
            <a:tbl>
              <a:tblPr>
                <a:tableStyleId>{775DCB02-9BB8-47FD-8907-85C794F793BA}</a:tableStyleId>
              </a:tblPr>
              <a:tblGrid>
                <a:gridCol w="2511982"/>
                <a:gridCol w="2551733"/>
              </a:tblGrid>
              <a:tr h="2098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400" b="1" u="none" strike="noStrike" kern="1200" dirty="0" smtClean="0"/>
                        <a:t>Ökonomie</a:t>
                      </a:r>
                      <a:endParaRPr lang="de-DE" sz="1400" b="1" i="0" u="none" strike="noStrike" kern="1200" dirty="0" smtClean="0">
                        <a:solidFill>
                          <a:srgbClr val="000000"/>
                        </a:solidFill>
                        <a:latin typeface="Arial" pitchFamily="34" charset="0"/>
                        <a:ea typeface="+mn-ea"/>
                        <a:cs typeface="Arial" pitchFamily="34" charset="0"/>
                      </a:endParaRPr>
                    </a:p>
                  </a:txBody>
                  <a:tcPr marL="1104" marR="1104" marT="1104" marB="0" anchor="ctr"/>
                </a:tc>
                <a:tc>
                  <a:txBody>
                    <a:bodyPr/>
                    <a:lstStyle/>
                    <a:p>
                      <a:pPr algn="ctr" fontAlgn="ctr"/>
                      <a:r>
                        <a:rPr lang="en-US" sz="1400" b="1" i="1" u="none" strike="noStrike" dirty="0"/>
                        <a:t>Ease of Doing Business </a:t>
                      </a:r>
                      <a:r>
                        <a:rPr lang="en-US" sz="1400" b="1" u="none" strike="noStrike" dirty="0" smtClean="0"/>
                        <a:t>Rang</a:t>
                      </a:r>
                      <a:endParaRPr lang="en-US" sz="1400" b="1" i="0" u="none" strike="noStrike" dirty="0">
                        <a:solidFill>
                          <a:srgbClr val="000000"/>
                        </a:solidFill>
                        <a:latin typeface="Arial" pitchFamily="34" charset="0"/>
                        <a:cs typeface="Arial" pitchFamily="34" charset="0"/>
                      </a:endParaRPr>
                    </a:p>
                  </a:txBody>
                  <a:tcPr marL="1104" marR="1104" marT="1104" marB="0" anchor="ctr"/>
                </a:tc>
              </a:tr>
              <a:tr h="218107">
                <a:tc>
                  <a:txBody>
                    <a:bodyPr/>
                    <a:lstStyle/>
                    <a:p>
                      <a:pPr algn="l" fontAlgn="b"/>
                      <a:r>
                        <a:rPr lang="de-DE" sz="1400" b="0" i="0" u="none" strike="noStrike" dirty="0">
                          <a:solidFill>
                            <a:srgbClr val="000000"/>
                          </a:solidFill>
                          <a:effectLst/>
                          <a:latin typeface="+mn-lt"/>
                        </a:rPr>
                        <a:t>Nigeria</a:t>
                      </a:r>
                    </a:p>
                  </a:txBody>
                  <a:tcPr marL="9525" marR="9525" marT="9525" marB="0" anchor="ctr"/>
                </a:tc>
                <a:tc>
                  <a:txBody>
                    <a:bodyPr/>
                    <a:lstStyle/>
                    <a:p>
                      <a:pPr algn="ctr" fontAlgn="b"/>
                      <a:r>
                        <a:rPr lang="de-DE" sz="1400" b="0" i="0" u="none" strike="noStrike" dirty="0">
                          <a:solidFill>
                            <a:srgbClr val="000000"/>
                          </a:solidFill>
                          <a:effectLst/>
                          <a:latin typeface="+mn-lt"/>
                        </a:rPr>
                        <a:t>170</a:t>
                      </a:r>
                    </a:p>
                  </a:txBody>
                  <a:tcPr marL="9525" marR="9525" marT="9525" marB="0" anchor="ctr"/>
                </a:tc>
              </a:tr>
              <a:tr h="218107">
                <a:tc>
                  <a:txBody>
                    <a:bodyPr/>
                    <a:lstStyle/>
                    <a:p>
                      <a:pPr algn="l" fontAlgn="b"/>
                      <a:r>
                        <a:rPr lang="de-DE" sz="1400" b="0" i="0" u="none" strike="noStrike" dirty="0">
                          <a:solidFill>
                            <a:srgbClr val="000000"/>
                          </a:solidFill>
                          <a:effectLst/>
                          <a:latin typeface="+mn-lt"/>
                        </a:rPr>
                        <a:t>Zimbabwe</a:t>
                      </a:r>
                    </a:p>
                  </a:txBody>
                  <a:tcPr marL="9525" marR="9525" marT="9525" marB="0" anchor="ctr"/>
                </a:tc>
                <a:tc>
                  <a:txBody>
                    <a:bodyPr/>
                    <a:lstStyle/>
                    <a:p>
                      <a:pPr algn="ctr" fontAlgn="b"/>
                      <a:r>
                        <a:rPr lang="de-DE" sz="1400" b="0" i="0" u="none" strike="noStrike" dirty="0">
                          <a:solidFill>
                            <a:srgbClr val="000000"/>
                          </a:solidFill>
                          <a:effectLst/>
                          <a:latin typeface="+mn-lt"/>
                        </a:rPr>
                        <a:t>171</a:t>
                      </a:r>
                    </a:p>
                  </a:txBody>
                  <a:tcPr marL="9525" marR="9525" marT="9525" marB="0" anchor="ctr"/>
                </a:tc>
              </a:tr>
              <a:tr h="218107">
                <a:tc>
                  <a:txBody>
                    <a:bodyPr/>
                    <a:lstStyle/>
                    <a:p>
                      <a:pPr algn="l" fontAlgn="b"/>
                      <a:r>
                        <a:rPr lang="de-DE" sz="1400" b="0" i="0" u="none" strike="noStrike" dirty="0">
                          <a:solidFill>
                            <a:srgbClr val="000000"/>
                          </a:solidFill>
                          <a:effectLst/>
                          <a:latin typeface="+mn-lt"/>
                        </a:rPr>
                        <a:t>Timor-Leste</a:t>
                      </a:r>
                    </a:p>
                  </a:txBody>
                  <a:tcPr marL="9525" marR="9525" marT="9525" marB="0" anchor="ctr"/>
                </a:tc>
                <a:tc>
                  <a:txBody>
                    <a:bodyPr/>
                    <a:lstStyle/>
                    <a:p>
                      <a:pPr algn="ctr" fontAlgn="b"/>
                      <a:r>
                        <a:rPr lang="de-DE" sz="1400" b="0" i="0" u="none" strike="noStrike" dirty="0">
                          <a:solidFill>
                            <a:srgbClr val="000000"/>
                          </a:solidFill>
                          <a:effectLst/>
                          <a:latin typeface="+mn-lt"/>
                        </a:rPr>
                        <a:t>172</a:t>
                      </a:r>
                    </a:p>
                  </a:txBody>
                  <a:tcPr marL="9525" marR="9525" marT="9525" marB="0" anchor="ctr"/>
                </a:tc>
              </a:tr>
              <a:tr h="218107">
                <a:tc>
                  <a:txBody>
                    <a:bodyPr/>
                    <a:lstStyle/>
                    <a:p>
                      <a:pPr algn="l" fontAlgn="b"/>
                      <a:r>
                        <a:rPr lang="de-DE" sz="1400" b="0" i="0" u="none" strike="noStrike" dirty="0" err="1">
                          <a:solidFill>
                            <a:srgbClr val="000000"/>
                          </a:solidFill>
                          <a:effectLst/>
                          <a:latin typeface="+mn-lt"/>
                        </a:rPr>
                        <a:t>Bangladesh</a:t>
                      </a:r>
                      <a:endParaRPr lang="de-DE" sz="1400" b="0" i="0" u="none" strike="noStrike" dirty="0">
                        <a:solidFill>
                          <a:srgbClr val="000000"/>
                        </a:solidFill>
                        <a:effectLst/>
                        <a:latin typeface="+mn-lt"/>
                      </a:endParaRPr>
                    </a:p>
                  </a:txBody>
                  <a:tcPr marL="9525" marR="9525" marT="9525" marB="0" anchor="ctr"/>
                </a:tc>
                <a:tc>
                  <a:txBody>
                    <a:bodyPr/>
                    <a:lstStyle/>
                    <a:p>
                      <a:pPr algn="ctr" fontAlgn="b"/>
                      <a:r>
                        <a:rPr lang="de-DE" sz="1400" b="0" i="0" u="none" strike="noStrike">
                          <a:solidFill>
                            <a:srgbClr val="000000"/>
                          </a:solidFill>
                          <a:effectLst/>
                          <a:latin typeface="+mn-lt"/>
                        </a:rPr>
                        <a:t>173</a:t>
                      </a:r>
                    </a:p>
                  </a:txBody>
                  <a:tcPr marL="9525" marR="9525" marT="9525" marB="0" anchor="ctr"/>
                </a:tc>
              </a:tr>
              <a:tr h="218107">
                <a:tc>
                  <a:txBody>
                    <a:bodyPr/>
                    <a:lstStyle/>
                    <a:p>
                      <a:pPr algn="l" fontAlgn="b"/>
                      <a:r>
                        <a:rPr lang="de-DE" sz="1400" b="0" i="0" u="none" strike="noStrike" dirty="0">
                          <a:solidFill>
                            <a:srgbClr val="000000"/>
                          </a:solidFill>
                          <a:effectLst/>
                          <a:latin typeface="+mn-lt"/>
                        </a:rPr>
                        <a:t>Liberia</a:t>
                      </a:r>
                    </a:p>
                  </a:txBody>
                  <a:tcPr marL="9525" marR="9525" marT="9525" marB="0" anchor="ctr"/>
                </a:tc>
                <a:tc>
                  <a:txBody>
                    <a:bodyPr/>
                    <a:lstStyle/>
                    <a:p>
                      <a:pPr algn="ctr" fontAlgn="b"/>
                      <a:r>
                        <a:rPr lang="de-DE" sz="1400" b="0" i="0" u="none" strike="noStrike">
                          <a:solidFill>
                            <a:srgbClr val="000000"/>
                          </a:solidFill>
                          <a:effectLst/>
                          <a:latin typeface="+mn-lt"/>
                        </a:rPr>
                        <a:t>174</a:t>
                      </a:r>
                    </a:p>
                  </a:txBody>
                  <a:tcPr marL="9525" marR="9525" marT="9525" marB="0" anchor="ctr"/>
                </a:tc>
              </a:tr>
              <a:tr h="218107">
                <a:tc>
                  <a:txBody>
                    <a:bodyPr/>
                    <a:lstStyle/>
                    <a:p>
                      <a:pPr algn="l" fontAlgn="b"/>
                      <a:r>
                        <a:rPr lang="de-DE" sz="1400" b="0" i="0" u="none" strike="noStrike" dirty="0" err="1">
                          <a:solidFill>
                            <a:srgbClr val="000000"/>
                          </a:solidFill>
                          <a:effectLst/>
                          <a:latin typeface="+mn-lt"/>
                        </a:rPr>
                        <a:t>Syrian</a:t>
                      </a:r>
                      <a:r>
                        <a:rPr lang="de-DE" sz="1400" b="0" i="0" u="none" strike="noStrike" dirty="0">
                          <a:solidFill>
                            <a:srgbClr val="000000"/>
                          </a:solidFill>
                          <a:effectLst/>
                          <a:latin typeface="+mn-lt"/>
                        </a:rPr>
                        <a:t> </a:t>
                      </a:r>
                      <a:r>
                        <a:rPr lang="de-DE" sz="1400" b="0" i="0" u="none" strike="noStrike" dirty="0" err="1">
                          <a:solidFill>
                            <a:srgbClr val="000000"/>
                          </a:solidFill>
                          <a:effectLst/>
                          <a:latin typeface="+mn-lt"/>
                        </a:rPr>
                        <a:t>Arab</a:t>
                      </a:r>
                      <a:r>
                        <a:rPr lang="de-DE" sz="1400" b="0" i="0" u="none" strike="noStrike" dirty="0">
                          <a:solidFill>
                            <a:srgbClr val="000000"/>
                          </a:solidFill>
                          <a:effectLst/>
                          <a:latin typeface="+mn-lt"/>
                        </a:rPr>
                        <a:t> </a:t>
                      </a:r>
                      <a:r>
                        <a:rPr lang="de-DE" sz="1400" b="0" i="0" u="none" strike="noStrike" dirty="0" err="1">
                          <a:solidFill>
                            <a:srgbClr val="000000"/>
                          </a:solidFill>
                          <a:effectLst/>
                          <a:latin typeface="+mn-lt"/>
                        </a:rPr>
                        <a:t>Republic</a:t>
                      </a:r>
                      <a:endParaRPr lang="de-DE" sz="1400" b="0" i="0" u="none" strike="noStrike" dirty="0">
                        <a:solidFill>
                          <a:srgbClr val="000000"/>
                        </a:solidFill>
                        <a:effectLst/>
                        <a:latin typeface="+mn-lt"/>
                      </a:endParaRPr>
                    </a:p>
                  </a:txBody>
                  <a:tcPr marL="9525" marR="9525" marT="9525" marB="0" anchor="ctr"/>
                </a:tc>
                <a:tc>
                  <a:txBody>
                    <a:bodyPr/>
                    <a:lstStyle/>
                    <a:p>
                      <a:pPr algn="ctr" fontAlgn="b"/>
                      <a:r>
                        <a:rPr lang="de-DE" sz="1400" b="0" i="0" u="none" strike="noStrike">
                          <a:solidFill>
                            <a:srgbClr val="000000"/>
                          </a:solidFill>
                          <a:effectLst/>
                          <a:latin typeface="+mn-lt"/>
                        </a:rPr>
                        <a:t>175</a:t>
                      </a:r>
                    </a:p>
                  </a:txBody>
                  <a:tcPr marL="9525" marR="9525" marT="9525" marB="0" anchor="ctr"/>
                </a:tc>
              </a:tr>
              <a:tr h="218107">
                <a:tc>
                  <a:txBody>
                    <a:bodyPr/>
                    <a:lstStyle/>
                    <a:p>
                      <a:pPr algn="l" fontAlgn="b"/>
                      <a:r>
                        <a:rPr lang="de-DE" sz="1400" b="0" i="0" u="none" strike="noStrike" dirty="0" err="1">
                          <a:solidFill>
                            <a:srgbClr val="000000"/>
                          </a:solidFill>
                          <a:effectLst/>
                          <a:latin typeface="+mn-lt"/>
                        </a:rPr>
                        <a:t>Mauritania</a:t>
                      </a:r>
                      <a:endParaRPr lang="de-DE" sz="1400" b="0" i="0" u="none" strike="noStrike" dirty="0">
                        <a:solidFill>
                          <a:srgbClr val="000000"/>
                        </a:solidFill>
                        <a:effectLst/>
                        <a:latin typeface="+mn-lt"/>
                      </a:endParaRPr>
                    </a:p>
                  </a:txBody>
                  <a:tcPr marL="9525" marR="9525" marT="9525" marB="0" anchor="ctr"/>
                </a:tc>
                <a:tc>
                  <a:txBody>
                    <a:bodyPr/>
                    <a:lstStyle/>
                    <a:p>
                      <a:pPr algn="ctr" fontAlgn="b"/>
                      <a:r>
                        <a:rPr lang="de-DE" sz="1400" b="0" i="0" u="none" strike="noStrike">
                          <a:solidFill>
                            <a:srgbClr val="000000"/>
                          </a:solidFill>
                          <a:effectLst/>
                          <a:latin typeface="+mn-lt"/>
                        </a:rPr>
                        <a:t>176</a:t>
                      </a:r>
                    </a:p>
                  </a:txBody>
                  <a:tcPr marL="9525" marR="9525" marT="9525" marB="0" anchor="ctr"/>
                </a:tc>
              </a:tr>
              <a:tr h="218107">
                <a:tc>
                  <a:txBody>
                    <a:bodyPr/>
                    <a:lstStyle/>
                    <a:p>
                      <a:pPr algn="l" fontAlgn="b"/>
                      <a:r>
                        <a:rPr lang="de-DE" sz="1400" b="0" i="0" u="none" strike="noStrike" dirty="0">
                          <a:solidFill>
                            <a:srgbClr val="000000"/>
                          </a:solidFill>
                          <a:effectLst/>
                          <a:latin typeface="+mn-lt"/>
                        </a:rPr>
                        <a:t>Myanmar</a:t>
                      </a:r>
                    </a:p>
                  </a:txBody>
                  <a:tcPr marL="9525" marR="9525" marT="9525" marB="0" anchor="ctr"/>
                </a:tc>
                <a:tc>
                  <a:txBody>
                    <a:bodyPr/>
                    <a:lstStyle/>
                    <a:p>
                      <a:pPr algn="ctr" fontAlgn="b"/>
                      <a:r>
                        <a:rPr lang="de-DE" sz="1400" b="0" i="0" u="none" strike="noStrike">
                          <a:solidFill>
                            <a:srgbClr val="000000"/>
                          </a:solidFill>
                          <a:effectLst/>
                          <a:latin typeface="+mn-lt"/>
                        </a:rPr>
                        <a:t>177</a:t>
                      </a:r>
                    </a:p>
                  </a:txBody>
                  <a:tcPr marL="9525" marR="9525" marT="9525" marB="0" anchor="ctr"/>
                </a:tc>
              </a:tr>
              <a:tr h="218107">
                <a:tc>
                  <a:txBody>
                    <a:bodyPr/>
                    <a:lstStyle/>
                    <a:p>
                      <a:pPr algn="l" fontAlgn="b"/>
                      <a:r>
                        <a:rPr lang="de-DE" sz="1400" b="0" i="0" u="none" strike="noStrike" dirty="0" err="1">
                          <a:solidFill>
                            <a:srgbClr val="000000"/>
                          </a:solidFill>
                          <a:effectLst/>
                          <a:latin typeface="+mn-lt"/>
                        </a:rPr>
                        <a:t>Congo</a:t>
                      </a:r>
                      <a:r>
                        <a:rPr lang="de-DE" sz="1400" b="0" i="0" u="none" strike="noStrike" dirty="0">
                          <a:solidFill>
                            <a:srgbClr val="000000"/>
                          </a:solidFill>
                          <a:effectLst/>
                          <a:latin typeface="+mn-lt"/>
                        </a:rPr>
                        <a:t>, Rep.</a:t>
                      </a:r>
                    </a:p>
                  </a:txBody>
                  <a:tcPr marL="9525" marR="9525" marT="9525" marB="0" anchor="ctr"/>
                </a:tc>
                <a:tc>
                  <a:txBody>
                    <a:bodyPr/>
                    <a:lstStyle/>
                    <a:p>
                      <a:pPr algn="ctr" fontAlgn="b"/>
                      <a:r>
                        <a:rPr lang="de-DE" sz="1400" b="0" i="0" u="none" strike="noStrike">
                          <a:solidFill>
                            <a:srgbClr val="000000"/>
                          </a:solidFill>
                          <a:effectLst/>
                          <a:latin typeface="+mn-lt"/>
                        </a:rPr>
                        <a:t>178</a:t>
                      </a:r>
                    </a:p>
                  </a:txBody>
                  <a:tcPr marL="9525" marR="9525" marT="9525" marB="0" anchor="ctr"/>
                </a:tc>
              </a:tr>
              <a:tr h="218107">
                <a:tc>
                  <a:txBody>
                    <a:bodyPr/>
                    <a:lstStyle/>
                    <a:p>
                      <a:pPr algn="l" fontAlgn="b"/>
                      <a:r>
                        <a:rPr lang="de-DE" sz="1400" b="0" i="0" u="none" strike="noStrike" dirty="0">
                          <a:solidFill>
                            <a:srgbClr val="000000"/>
                          </a:solidFill>
                          <a:effectLst/>
                          <a:latin typeface="+mn-lt"/>
                        </a:rPr>
                        <a:t>Guinea-Bissau</a:t>
                      </a:r>
                    </a:p>
                  </a:txBody>
                  <a:tcPr marL="9525" marR="9525" marT="9525" marB="0" anchor="ctr"/>
                </a:tc>
                <a:tc>
                  <a:txBody>
                    <a:bodyPr/>
                    <a:lstStyle/>
                    <a:p>
                      <a:pPr algn="ctr" fontAlgn="b"/>
                      <a:r>
                        <a:rPr lang="de-DE" sz="1400" b="0" i="0" u="none" strike="noStrike">
                          <a:solidFill>
                            <a:srgbClr val="000000"/>
                          </a:solidFill>
                          <a:effectLst/>
                          <a:latin typeface="+mn-lt"/>
                        </a:rPr>
                        <a:t>179</a:t>
                      </a:r>
                    </a:p>
                  </a:txBody>
                  <a:tcPr marL="9525" marR="9525" marT="9525" marB="0" anchor="ctr"/>
                </a:tc>
              </a:tr>
              <a:tr h="218107">
                <a:tc>
                  <a:txBody>
                    <a:bodyPr/>
                    <a:lstStyle/>
                    <a:p>
                      <a:pPr algn="l" fontAlgn="b"/>
                      <a:r>
                        <a:rPr lang="de-DE" sz="1400" b="0" i="0" u="none" strike="noStrike" dirty="0">
                          <a:solidFill>
                            <a:srgbClr val="000000"/>
                          </a:solidFill>
                          <a:effectLst/>
                          <a:latin typeface="+mn-lt"/>
                        </a:rPr>
                        <a:t>Haiti</a:t>
                      </a:r>
                    </a:p>
                  </a:txBody>
                  <a:tcPr marL="9525" marR="9525" marT="9525" marB="0" anchor="ctr"/>
                </a:tc>
                <a:tc>
                  <a:txBody>
                    <a:bodyPr/>
                    <a:lstStyle/>
                    <a:p>
                      <a:pPr algn="ctr" fontAlgn="b"/>
                      <a:r>
                        <a:rPr lang="de-DE" sz="1400" b="0" i="0" u="none" strike="noStrike">
                          <a:solidFill>
                            <a:srgbClr val="000000"/>
                          </a:solidFill>
                          <a:effectLst/>
                          <a:latin typeface="+mn-lt"/>
                        </a:rPr>
                        <a:t>180</a:t>
                      </a:r>
                    </a:p>
                  </a:txBody>
                  <a:tcPr marL="9525" marR="9525" marT="9525" marB="0" anchor="ctr"/>
                </a:tc>
              </a:tr>
              <a:tr h="218107">
                <a:tc>
                  <a:txBody>
                    <a:bodyPr/>
                    <a:lstStyle/>
                    <a:p>
                      <a:pPr algn="l" fontAlgn="b"/>
                      <a:r>
                        <a:rPr lang="de-DE" sz="1400" b="0" i="0" u="none" strike="noStrike" dirty="0">
                          <a:solidFill>
                            <a:srgbClr val="000000"/>
                          </a:solidFill>
                          <a:effectLst/>
                          <a:latin typeface="+mn-lt"/>
                        </a:rPr>
                        <a:t>Angola</a:t>
                      </a:r>
                    </a:p>
                  </a:txBody>
                  <a:tcPr marL="9525" marR="9525" marT="9525" marB="0" anchor="ctr"/>
                </a:tc>
                <a:tc>
                  <a:txBody>
                    <a:bodyPr/>
                    <a:lstStyle/>
                    <a:p>
                      <a:pPr algn="ctr" fontAlgn="b"/>
                      <a:r>
                        <a:rPr lang="de-DE" sz="1400" b="0" i="0" u="none" strike="noStrike">
                          <a:solidFill>
                            <a:srgbClr val="000000"/>
                          </a:solidFill>
                          <a:effectLst/>
                          <a:latin typeface="+mn-lt"/>
                        </a:rPr>
                        <a:t>181</a:t>
                      </a:r>
                    </a:p>
                  </a:txBody>
                  <a:tcPr marL="9525" marR="9525" marT="9525" marB="0" anchor="ctr"/>
                </a:tc>
              </a:tr>
              <a:tr h="218107">
                <a:tc>
                  <a:txBody>
                    <a:bodyPr/>
                    <a:lstStyle/>
                    <a:p>
                      <a:pPr algn="l" fontAlgn="b"/>
                      <a:r>
                        <a:rPr lang="de-DE" sz="1400" b="0" i="0" u="none" strike="noStrike">
                          <a:solidFill>
                            <a:srgbClr val="000000"/>
                          </a:solidFill>
                          <a:effectLst/>
                          <a:latin typeface="+mn-lt"/>
                        </a:rPr>
                        <a:t>Venezuela, RB</a:t>
                      </a:r>
                    </a:p>
                  </a:txBody>
                  <a:tcPr marL="9525" marR="9525" marT="9525" marB="0" anchor="ctr"/>
                </a:tc>
                <a:tc>
                  <a:txBody>
                    <a:bodyPr/>
                    <a:lstStyle/>
                    <a:p>
                      <a:pPr algn="ctr" fontAlgn="b"/>
                      <a:r>
                        <a:rPr lang="de-DE" sz="1400" b="0" i="0" u="none" strike="noStrike">
                          <a:solidFill>
                            <a:srgbClr val="000000"/>
                          </a:solidFill>
                          <a:effectLst/>
                          <a:latin typeface="+mn-lt"/>
                        </a:rPr>
                        <a:t>182</a:t>
                      </a:r>
                    </a:p>
                  </a:txBody>
                  <a:tcPr marL="9525" marR="9525" marT="9525" marB="0" anchor="ctr"/>
                </a:tc>
              </a:tr>
              <a:tr h="218107">
                <a:tc>
                  <a:txBody>
                    <a:bodyPr/>
                    <a:lstStyle/>
                    <a:p>
                      <a:pPr algn="l" fontAlgn="b"/>
                      <a:r>
                        <a:rPr lang="de-DE" sz="1400" b="0" i="0" u="none" strike="noStrike" dirty="0">
                          <a:solidFill>
                            <a:srgbClr val="000000"/>
                          </a:solidFill>
                          <a:effectLst/>
                          <a:latin typeface="+mn-lt"/>
                        </a:rPr>
                        <a:t>Afghanistan</a:t>
                      </a:r>
                    </a:p>
                  </a:txBody>
                  <a:tcPr marL="9525" marR="9525" marT="9525" marB="0" anchor="ctr"/>
                </a:tc>
                <a:tc>
                  <a:txBody>
                    <a:bodyPr/>
                    <a:lstStyle/>
                    <a:p>
                      <a:pPr algn="ctr" fontAlgn="b"/>
                      <a:r>
                        <a:rPr lang="de-DE" sz="1400" b="0" i="0" u="none" strike="noStrike">
                          <a:solidFill>
                            <a:srgbClr val="000000"/>
                          </a:solidFill>
                          <a:effectLst/>
                          <a:latin typeface="+mn-lt"/>
                        </a:rPr>
                        <a:t>183</a:t>
                      </a:r>
                    </a:p>
                  </a:txBody>
                  <a:tcPr marL="9525" marR="9525" marT="9525" marB="0" anchor="ctr"/>
                </a:tc>
              </a:tr>
              <a:tr h="218107">
                <a:tc>
                  <a:txBody>
                    <a:bodyPr/>
                    <a:lstStyle/>
                    <a:p>
                      <a:pPr algn="l" fontAlgn="b"/>
                      <a:r>
                        <a:rPr lang="de-DE" sz="1400" b="0" i="0" u="none" strike="noStrike" dirty="0" err="1">
                          <a:solidFill>
                            <a:srgbClr val="000000"/>
                          </a:solidFill>
                          <a:effectLst/>
                          <a:latin typeface="+mn-lt"/>
                        </a:rPr>
                        <a:t>Congo</a:t>
                      </a:r>
                      <a:r>
                        <a:rPr lang="de-DE" sz="1400" b="0" i="0" u="none" strike="noStrike" dirty="0">
                          <a:solidFill>
                            <a:srgbClr val="000000"/>
                          </a:solidFill>
                          <a:effectLst/>
                          <a:latin typeface="+mn-lt"/>
                        </a:rPr>
                        <a:t>, Dem. Rep.</a:t>
                      </a:r>
                    </a:p>
                  </a:txBody>
                  <a:tcPr marL="9525" marR="9525" marT="9525" marB="0" anchor="ctr"/>
                </a:tc>
                <a:tc>
                  <a:txBody>
                    <a:bodyPr/>
                    <a:lstStyle/>
                    <a:p>
                      <a:pPr algn="ctr" fontAlgn="b"/>
                      <a:r>
                        <a:rPr lang="de-DE" sz="1400" b="0" i="0" u="none" strike="noStrike">
                          <a:solidFill>
                            <a:srgbClr val="000000"/>
                          </a:solidFill>
                          <a:effectLst/>
                          <a:latin typeface="+mn-lt"/>
                        </a:rPr>
                        <a:t>184</a:t>
                      </a:r>
                    </a:p>
                  </a:txBody>
                  <a:tcPr marL="9525" marR="9525" marT="9525" marB="0" anchor="ctr"/>
                </a:tc>
              </a:tr>
              <a:tr h="218107">
                <a:tc>
                  <a:txBody>
                    <a:bodyPr/>
                    <a:lstStyle/>
                    <a:p>
                      <a:pPr algn="l" fontAlgn="b"/>
                      <a:r>
                        <a:rPr lang="de-DE" sz="1400" b="0" i="0" u="none" strike="noStrike" dirty="0">
                          <a:solidFill>
                            <a:srgbClr val="000000"/>
                          </a:solidFill>
                          <a:effectLst/>
                          <a:latin typeface="+mn-lt"/>
                        </a:rPr>
                        <a:t>Chad</a:t>
                      </a:r>
                    </a:p>
                  </a:txBody>
                  <a:tcPr marL="9525" marR="9525" marT="9525" marB="0" anchor="ctr"/>
                </a:tc>
                <a:tc>
                  <a:txBody>
                    <a:bodyPr/>
                    <a:lstStyle/>
                    <a:p>
                      <a:pPr algn="ctr" fontAlgn="b"/>
                      <a:r>
                        <a:rPr lang="de-DE" sz="1400" b="0" i="0" u="none" strike="noStrike">
                          <a:solidFill>
                            <a:srgbClr val="000000"/>
                          </a:solidFill>
                          <a:effectLst/>
                          <a:latin typeface="+mn-lt"/>
                        </a:rPr>
                        <a:t>185</a:t>
                      </a:r>
                    </a:p>
                  </a:txBody>
                  <a:tcPr marL="9525" marR="9525" marT="9525" marB="0" anchor="ctr"/>
                </a:tc>
              </a:tr>
              <a:tr h="218107">
                <a:tc>
                  <a:txBody>
                    <a:bodyPr/>
                    <a:lstStyle/>
                    <a:p>
                      <a:pPr algn="l" fontAlgn="b"/>
                      <a:r>
                        <a:rPr lang="de-DE" sz="1400" b="0" i="0" u="none" strike="noStrike" dirty="0">
                          <a:solidFill>
                            <a:srgbClr val="000000"/>
                          </a:solidFill>
                          <a:effectLst/>
                          <a:latin typeface="+mn-lt"/>
                        </a:rPr>
                        <a:t>South Sudan</a:t>
                      </a:r>
                    </a:p>
                  </a:txBody>
                  <a:tcPr marL="9525" marR="9525" marT="9525" marB="0" anchor="ctr"/>
                </a:tc>
                <a:tc>
                  <a:txBody>
                    <a:bodyPr/>
                    <a:lstStyle/>
                    <a:p>
                      <a:pPr algn="ctr" fontAlgn="b"/>
                      <a:r>
                        <a:rPr lang="de-DE" sz="1400" b="0" i="0" u="none" strike="noStrike">
                          <a:solidFill>
                            <a:srgbClr val="000000"/>
                          </a:solidFill>
                          <a:effectLst/>
                          <a:latin typeface="+mn-lt"/>
                        </a:rPr>
                        <a:t>186</a:t>
                      </a:r>
                    </a:p>
                  </a:txBody>
                  <a:tcPr marL="9525" marR="9525" marT="9525" marB="0" anchor="ctr"/>
                </a:tc>
              </a:tr>
              <a:tr h="218107">
                <a:tc>
                  <a:txBody>
                    <a:bodyPr/>
                    <a:lstStyle/>
                    <a:p>
                      <a:pPr algn="l" fontAlgn="b"/>
                      <a:r>
                        <a:rPr lang="de-DE" sz="1400" b="0" i="0" u="none" strike="noStrike" dirty="0">
                          <a:solidFill>
                            <a:srgbClr val="000000"/>
                          </a:solidFill>
                          <a:effectLst/>
                          <a:latin typeface="+mn-lt"/>
                        </a:rPr>
                        <a:t>Central African </a:t>
                      </a:r>
                      <a:r>
                        <a:rPr lang="de-DE" sz="1400" b="0" i="0" u="none" strike="noStrike" dirty="0" err="1">
                          <a:solidFill>
                            <a:srgbClr val="000000"/>
                          </a:solidFill>
                          <a:effectLst/>
                          <a:latin typeface="+mn-lt"/>
                        </a:rPr>
                        <a:t>Republic</a:t>
                      </a:r>
                      <a:endParaRPr lang="de-DE" sz="1400" b="0" i="0" u="none" strike="noStrike" dirty="0">
                        <a:solidFill>
                          <a:srgbClr val="000000"/>
                        </a:solidFill>
                        <a:effectLst/>
                        <a:latin typeface="+mn-lt"/>
                      </a:endParaRPr>
                    </a:p>
                  </a:txBody>
                  <a:tcPr marL="9525" marR="9525" marT="9525" marB="0" anchor="ctr"/>
                </a:tc>
                <a:tc>
                  <a:txBody>
                    <a:bodyPr/>
                    <a:lstStyle/>
                    <a:p>
                      <a:pPr algn="ctr" fontAlgn="b"/>
                      <a:r>
                        <a:rPr lang="de-DE" sz="1400" b="0" i="0" u="none" strike="noStrike">
                          <a:solidFill>
                            <a:srgbClr val="000000"/>
                          </a:solidFill>
                          <a:effectLst/>
                          <a:latin typeface="+mn-lt"/>
                        </a:rPr>
                        <a:t>187</a:t>
                      </a:r>
                    </a:p>
                  </a:txBody>
                  <a:tcPr marL="9525" marR="9525" marT="9525" marB="0" anchor="ctr"/>
                </a:tc>
              </a:tr>
              <a:tr h="218107">
                <a:tc>
                  <a:txBody>
                    <a:bodyPr/>
                    <a:lstStyle/>
                    <a:p>
                      <a:pPr algn="l" fontAlgn="b"/>
                      <a:r>
                        <a:rPr lang="de-DE" sz="1400" b="0" i="0" u="none" strike="noStrike" dirty="0" err="1">
                          <a:solidFill>
                            <a:srgbClr val="000000"/>
                          </a:solidFill>
                          <a:effectLst/>
                          <a:latin typeface="+mn-lt"/>
                        </a:rPr>
                        <a:t>Libya</a:t>
                      </a:r>
                      <a:endParaRPr lang="de-DE" sz="1400" b="0" i="0" u="none" strike="noStrike" dirty="0">
                        <a:solidFill>
                          <a:srgbClr val="000000"/>
                        </a:solidFill>
                        <a:effectLst/>
                        <a:latin typeface="+mn-lt"/>
                      </a:endParaRPr>
                    </a:p>
                  </a:txBody>
                  <a:tcPr marL="9525" marR="9525" marT="9525" marB="0" anchor="ctr"/>
                </a:tc>
                <a:tc>
                  <a:txBody>
                    <a:bodyPr/>
                    <a:lstStyle/>
                    <a:p>
                      <a:pPr algn="ctr" fontAlgn="b"/>
                      <a:r>
                        <a:rPr lang="de-DE" sz="1400" b="0" i="0" u="none" strike="noStrike">
                          <a:solidFill>
                            <a:srgbClr val="000000"/>
                          </a:solidFill>
                          <a:effectLst/>
                          <a:latin typeface="+mn-lt"/>
                        </a:rPr>
                        <a:t>188</a:t>
                      </a:r>
                    </a:p>
                  </a:txBody>
                  <a:tcPr marL="9525" marR="9525" marT="9525" marB="0" anchor="ctr"/>
                </a:tc>
              </a:tr>
              <a:tr h="218107">
                <a:tc>
                  <a:txBody>
                    <a:bodyPr/>
                    <a:lstStyle/>
                    <a:p>
                      <a:pPr algn="l" fontAlgn="b"/>
                      <a:r>
                        <a:rPr lang="de-DE" sz="1400" b="0" i="0" u="none" strike="noStrike" dirty="0">
                          <a:solidFill>
                            <a:srgbClr val="000000"/>
                          </a:solidFill>
                          <a:effectLst/>
                          <a:latin typeface="+mn-lt"/>
                        </a:rPr>
                        <a:t>Eritrea</a:t>
                      </a:r>
                    </a:p>
                  </a:txBody>
                  <a:tcPr marL="9525" marR="9525" marT="9525" marB="0" anchor="ctr"/>
                </a:tc>
                <a:tc>
                  <a:txBody>
                    <a:bodyPr/>
                    <a:lstStyle/>
                    <a:p>
                      <a:pPr algn="ctr" fontAlgn="b"/>
                      <a:r>
                        <a:rPr lang="de-DE" sz="1400" b="0" i="0" u="none" strike="noStrike" dirty="0">
                          <a:solidFill>
                            <a:srgbClr val="000000"/>
                          </a:solidFill>
                          <a:effectLst/>
                          <a:latin typeface="+mn-lt"/>
                        </a:rPr>
                        <a:t>189</a:t>
                      </a: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ußzeilenplatzhalter 4"/>
          <p:cNvSpPr>
            <a:spLocks noGrp="1"/>
          </p:cNvSpPr>
          <p:nvPr>
            <p:ph type="ftr" sz="quarter" idx="10"/>
          </p:nvPr>
        </p:nvSpPr>
        <p:spPr>
          <a:noFill/>
        </p:spPr>
        <p:txBody>
          <a:bodyPr/>
          <a:lstStyle/>
          <a:p>
            <a:pPr>
              <a:defRPr/>
            </a:pPr>
            <a:r>
              <a:rPr lang="de-DE" dirty="0"/>
              <a:t>Universität zu Köln</a:t>
            </a:r>
          </a:p>
        </p:txBody>
      </p:sp>
      <p:sp>
        <p:nvSpPr>
          <p:cNvPr id="14339" name="Datumsplatzhalter 5"/>
          <p:cNvSpPr>
            <a:spLocks noGrp="1"/>
          </p:cNvSpPr>
          <p:nvPr>
            <p:ph type="dt" sz="quarter" idx="11"/>
          </p:nvPr>
        </p:nvSpPr>
        <p:spPr>
          <a:noFill/>
        </p:spPr>
        <p:txBody>
          <a:bodyPr/>
          <a:lstStyle/>
          <a:p>
            <a:r>
              <a:rPr lang="de-DE" smtClean="0"/>
              <a:t>Muhammed Altuntas</a:t>
            </a:r>
          </a:p>
        </p:txBody>
      </p:sp>
      <p:sp>
        <p:nvSpPr>
          <p:cNvPr id="14340" name="Text Box 59"/>
          <p:cNvSpPr txBox="1">
            <a:spLocks noGrp="1" noChangeArrowheads="1"/>
          </p:cNvSpPr>
          <p:nvPr>
            <p:ph type="title"/>
          </p:nvPr>
        </p:nvSpPr>
        <p:spPr bwMode="auto">
          <a:xfrm>
            <a:off x="914400" y="115888"/>
            <a:ext cx="7993063" cy="1143000"/>
          </a:xfrm>
          <a:noFill/>
          <a:ln>
            <a:miter lim="800000"/>
            <a:headEnd/>
            <a:tailEnd/>
          </a:ln>
        </p:spPr>
        <p:txBody>
          <a:bodyPr vert="horz" wrap="square" lIns="91440" tIns="45720" rIns="91440" bIns="45720" numCol="1" anchor="ctr" anchorCtr="0" compatLnSpc="1">
            <a:prstTxWarp prst="textNoShape">
              <a:avLst/>
            </a:prstTxWarp>
          </a:bodyPr>
          <a:lstStyle/>
          <a:p>
            <a:pPr algn="l" eaLnBrk="1" hangingPunct="1">
              <a:spcBef>
                <a:spcPct val="50000"/>
              </a:spcBef>
            </a:pPr>
            <a:r>
              <a:rPr lang="en-US" sz="2400" b="1" dirty="0" err="1" smtClean="0"/>
              <a:t>Türkei</a:t>
            </a:r>
            <a:r>
              <a:rPr lang="en-US" sz="2400" b="1" dirty="0" smtClean="0"/>
              <a:t> in der Welt 2013/14 </a:t>
            </a:r>
            <a:r>
              <a:rPr lang="en-US" sz="1800" b="1" dirty="0" smtClean="0"/>
              <a:t>(Rang </a:t>
            </a:r>
            <a:r>
              <a:rPr lang="en-US" sz="1800" b="1" dirty="0" err="1" smtClean="0"/>
              <a:t>unter</a:t>
            </a:r>
            <a:r>
              <a:rPr lang="en-US" sz="1800" b="1" dirty="0" smtClean="0"/>
              <a:t> 189 </a:t>
            </a:r>
            <a:r>
              <a:rPr lang="en-US" sz="1800" b="1" dirty="0" err="1" smtClean="0"/>
              <a:t>Staaten</a:t>
            </a:r>
            <a:r>
              <a:rPr lang="en-US" sz="1800" b="1" dirty="0" smtClean="0"/>
              <a:t>)</a:t>
            </a:r>
          </a:p>
        </p:txBody>
      </p:sp>
      <p:graphicFrame>
        <p:nvGraphicFramePr>
          <p:cNvPr id="13" name="Tabelle 12"/>
          <p:cNvGraphicFramePr>
            <a:graphicFrameLocks noGrp="1"/>
          </p:cNvGraphicFramePr>
          <p:nvPr>
            <p:extLst>
              <p:ext uri="{D42A27DB-BD31-4B8C-83A1-F6EECF244321}">
                <p14:modId xmlns:p14="http://schemas.microsoft.com/office/powerpoint/2010/main" val="3858255725"/>
              </p:ext>
            </p:extLst>
          </p:nvPr>
        </p:nvGraphicFramePr>
        <p:xfrm>
          <a:off x="929023" y="1484784"/>
          <a:ext cx="6667313" cy="3962400"/>
        </p:xfrm>
        <a:graphic>
          <a:graphicData uri="http://schemas.openxmlformats.org/drawingml/2006/table">
            <a:tbl>
              <a:tblPr firstRow="1" bandRow="1">
                <a:tableStyleId>{00A15C55-8517-42AA-B614-E9B94910E393}</a:tableStyleId>
              </a:tblPr>
              <a:tblGrid>
                <a:gridCol w="3401087"/>
                <a:gridCol w="1633113"/>
                <a:gridCol w="1633113"/>
              </a:tblGrid>
              <a:tr h="274320">
                <a:tc>
                  <a:txBody>
                    <a:bodyPr/>
                    <a:lstStyle/>
                    <a:p>
                      <a:pPr algn="ctr"/>
                      <a:r>
                        <a:rPr lang="de-DE" sz="1600" b="1" dirty="0" smtClean="0">
                          <a:latin typeface="Arial" pitchFamily="34" charset="0"/>
                          <a:cs typeface="Arial" pitchFamily="34" charset="0"/>
                        </a:rPr>
                        <a:t>Kennzahlen</a:t>
                      </a:r>
                      <a:endParaRPr lang="de-DE" sz="1600" b="1" dirty="0">
                        <a:latin typeface="Arial" pitchFamily="34" charset="0"/>
                        <a:cs typeface="Arial" pitchFamily="34" charset="0"/>
                      </a:endParaRPr>
                    </a:p>
                  </a:txBody>
                  <a:tcPr anchor="ctr"/>
                </a:tc>
                <a:tc>
                  <a:txBody>
                    <a:bodyPr/>
                    <a:lstStyle/>
                    <a:p>
                      <a:pPr algn="ctr"/>
                      <a:r>
                        <a:rPr lang="de-DE" sz="1600" b="1" dirty="0" smtClean="0">
                          <a:latin typeface="Arial" pitchFamily="34" charset="0"/>
                          <a:cs typeface="Arial" pitchFamily="34" charset="0"/>
                        </a:rPr>
                        <a:t>Türkei-2013</a:t>
                      </a:r>
                      <a:endParaRPr lang="de-DE" sz="1600" b="1" dirty="0">
                        <a:latin typeface="Arial" pitchFamily="34" charset="0"/>
                        <a:cs typeface="Arial" pitchFamily="34" charset="0"/>
                      </a:endParaRPr>
                    </a:p>
                  </a:txBody>
                  <a:tcPr anchor="ctr"/>
                </a:tc>
                <a:tc>
                  <a:txBody>
                    <a:bodyPr/>
                    <a:lstStyle/>
                    <a:p>
                      <a:pPr algn="ctr"/>
                      <a:r>
                        <a:rPr lang="de-DE" sz="1600" b="1" dirty="0" smtClean="0">
                          <a:latin typeface="Arial" pitchFamily="34" charset="0"/>
                          <a:cs typeface="Arial" pitchFamily="34" charset="0"/>
                        </a:rPr>
                        <a:t>Türkei-2014</a:t>
                      </a:r>
                      <a:endParaRPr lang="de-DE" sz="1600" b="1" dirty="0">
                        <a:latin typeface="Arial" pitchFamily="34" charset="0"/>
                        <a:cs typeface="Arial" pitchFamily="34" charset="0"/>
                      </a:endParaRPr>
                    </a:p>
                  </a:txBody>
                  <a:tcPr anchor="ctr"/>
                </a:tc>
              </a:tr>
              <a:tr h="274320">
                <a:tc>
                  <a:txBody>
                    <a:bodyPr/>
                    <a:lstStyle/>
                    <a:p>
                      <a:pPr algn="l" fontAlgn="ctr"/>
                      <a:r>
                        <a:rPr lang="en-US" sz="1600" b="1" i="1" u="none" strike="noStrike" dirty="0">
                          <a:solidFill>
                            <a:srgbClr val="000000"/>
                          </a:solidFill>
                          <a:effectLst>
                            <a:outerShdw blurRad="38100" dist="38100" dir="2700000" algn="tl">
                              <a:srgbClr val="000000">
                                <a:alpha val="43137"/>
                              </a:srgbClr>
                            </a:outerShdw>
                          </a:effectLst>
                          <a:latin typeface="Arial" pitchFamily="34" charset="0"/>
                          <a:cs typeface="Arial" pitchFamily="34" charset="0"/>
                        </a:rPr>
                        <a:t>Ease of Doing Business </a:t>
                      </a:r>
                      <a:r>
                        <a:rPr lang="en-US" sz="1600" b="1" i="0" u="none" strike="noStrike" dirty="0" smtClean="0">
                          <a:solidFill>
                            <a:srgbClr val="000000"/>
                          </a:solidFill>
                          <a:effectLst>
                            <a:outerShdw blurRad="38100" dist="38100" dir="2700000" algn="tl">
                              <a:srgbClr val="000000">
                                <a:alpha val="43137"/>
                              </a:srgbClr>
                            </a:outerShdw>
                          </a:effectLst>
                          <a:latin typeface="Arial" pitchFamily="34" charset="0"/>
                          <a:cs typeface="Arial" pitchFamily="34" charset="0"/>
                        </a:rPr>
                        <a:t>Rang</a:t>
                      </a:r>
                      <a:endParaRPr lang="en-US" sz="1600" b="1" i="0" u="none" strike="noStrike" dirty="0">
                        <a:solidFill>
                          <a:srgbClr val="000000"/>
                        </a:solidFill>
                        <a:effectLst>
                          <a:outerShdw blurRad="38100" dist="38100" dir="2700000" algn="tl">
                            <a:srgbClr val="000000">
                              <a:alpha val="43137"/>
                            </a:srgbClr>
                          </a:outerShdw>
                        </a:effectLst>
                        <a:latin typeface="Arial" pitchFamily="34" charset="0"/>
                        <a:cs typeface="Arial" pitchFamily="34" charset="0"/>
                      </a:endParaRPr>
                    </a:p>
                  </a:txBody>
                  <a:tcPr marL="9525" marR="9525" marT="9525" marB="0" anchor="ctr"/>
                </a:tc>
                <a:tc>
                  <a:txBody>
                    <a:bodyPr/>
                    <a:lstStyle/>
                    <a:p>
                      <a:pPr algn="ctr" fontAlgn="b"/>
                      <a:r>
                        <a:rPr lang="de-DE" sz="1600" b="1" i="0" u="none" strike="noStrike" dirty="0" smtClean="0">
                          <a:solidFill>
                            <a:srgbClr val="000000"/>
                          </a:solidFill>
                          <a:effectLst>
                            <a:outerShdw blurRad="38100" dist="38100" dir="2700000" algn="tl">
                              <a:srgbClr val="000000">
                                <a:alpha val="43137"/>
                              </a:srgbClr>
                            </a:outerShdw>
                          </a:effectLst>
                          <a:latin typeface="Arial" pitchFamily="34" charset="0"/>
                          <a:cs typeface="Arial" pitchFamily="34" charset="0"/>
                        </a:rPr>
                        <a:t>51</a:t>
                      </a:r>
                    </a:p>
                  </a:txBody>
                  <a:tcPr marL="9525" marR="9525" marT="9525" marB="0" anchor="ctr"/>
                </a:tc>
                <a:tc>
                  <a:txBody>
                    <a:bodyPr/>
                    <a:lstStyle/>
                    <a:p>
                      <a:pPr algn="ctr" fontAlgn="b"/>
                      <a:r>
                        <a:rPr lang="de-DE" sz="1600" b="1" i="0" u="none" strike="noStrike" dirty="0" smtClean="0">
                          <a:solidFill>
                            <a:srgbClr val="000000"/>
                          </a:solidFill>
                          <a:effectLst>
                            <a:outerShdw blurRad="38100" dist="38100" dir="2700000" algn="tl">
                              <a:srgbClr val="000000">
                                <a:alpha val="43137"/>
                              </a:srgbClr>
                            </a:outerShdw>
                          </a:effectLst>
                          <a:latin typeface="Arial" pitchFamily="34" charset="0"/>
                          <a:cs typeface="Arial" pitchFamily="34" charset="0"/>
                        </a:rPr>
                        <a:t>55</a:t>
                      </a:r>
                    </a:p>
                  </a:txBody>
                  <a:tcPr marL="9525" marR="9525" marT="9525" marB="0" anchor="ctr"/>
                </a:tc>
              </a:tr>
              <a:tr h="274320">
                <a:tc>
                  <a:txBody>
                    <a:bodyPr/>
                    <a:lstStyle/>
                    <a:p>
                      <a:pPr algn="l"/>
                      <a:r>
                        <a:rPr lang="de-DE" sz="1600" b="1" dirty="0" smtClean="0">
                          <a:latin typeface="Arial" pitchFamily="34" charset="0"/>
                          <a:cs typeface="Arial" pitchFamily="34" charset="0"/>
                        </a:rPr>
                        <a:t>Unternehmensgründung</a:t>
                      </a:r>
                      <a:endParaRPr lang="de-DE" sz="1600" b="1" dirty="0">
                        <a:latin typeface="Arial" pitchFamily="34" charset="0"/>
                        <a:cs typeface="Arial" pitchFamily="34" charset="0"/>
                      </a:endParaRP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b="1" i="0" u="none" strike="noStrike" dirty="0" smtClean="0">
                          <a:solidFill>
                            <a:srgbClr val="000000"/>
                          </a:solidFill>
                          <a:latin typeface="Arial" pitchFamily="34" charset="0"/>
                          <a:cs typeface="Arial" pitchFamily="34" charset="0"/>
                        </a:rPr>
                        <a:t>64</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b="1" i="0" u="none" strike="noStrike" dirty="0" smtClean="0">
                          <a:solidFill>
                            <a:srgbClr val="000000"/>
                          </a:solidFill>
                          <a:latin typeface="Arial" pitchFamily="34" charset="0"/>
                          <a:cs typeface="Arial" pitchFamily="34" charset="0"/>
                        </a:rPr>
                        <a:t>79</a:t>
                      </a:r>
                    </a:p>
                  </a:txBody>
                  <a:tcPr anchor="ctr"/>
                </a:tc>
              </a:tr>
              <a:tr h="274320">
                <a:tc>
                  <a:txBody>
                    <a:bodyPr/>
                    <a:lstStyle/>
                    <a:p>
                      <a:pPr algn="l" fontAlgn="ctr"/>
                      <a:r>
                        <a:rPr lang="de-DE" sz="1600" b="1" i="0" u="none" strike="noStrike" dirty="0" smtClean="0">
                          <a:solidFill>
                            <a:srgbClr val="000000"/>
                          </a:solidFill>
                          <a:latin typeface="Arial" pitchFamily="34" charset="0"/>
                          <a:cs typeface="Arial" pitchFamily="34" charset="0"/>
                        </a:rPr>
                        <a:t>Baubewilligungen</a:t>
                      </a:r>
                      <a:endParaRPr lang="de-DE" sz="1600" b="1" i="0" u="none" strike="noStrike" dirty="0">
                        <a:solidFill>
                          <a:srgbClr val="000000"/>
                        </a:solidFill>
                        <a:latin typeface="Arial" pitchFamily="34" charset="0"/>
                        <a:cs typeface="Arial" pitchFamily="34" charset="0"/>
                      </a:endParaRP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b="1" i="0" u="none" strike="noStrike" dirty="0" smtClean="0">
                          <a:solidFill>
                            <a:srgbClr val="000000"/>
                          </a:solidFill>
                          <a:latin typeface="Arial" pitchFamily="34" charset="0"/>
                          <a:cs typeface="Arial" pitchFamily="34" charset="0"/>
                        </a:rPr>
                        <a:t>137</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b="1" i="0" u="none" strike="noStrike" dirty="0" smtClean="0">
                          <a:solidFill>
                            <a:srgbClr val="000000"/>
                          </a:solidFill>
                          <a:latin typeface="Arial" pitchFamily="34" charset="0"/>
                          <a:cs typeface="Arial" pitchFamily="34" charset="0"/>
                        </a:rPr>
                        <a:t>136</a:t>
                      </a:r>
                    </a:p>
                  </a:txBody>
                  <a:tcPr anchor="ctr"/>
                </a:tc>
              </a:tr>
              <a:tr h="274320">
                <a:tc>
                  <a:txBody>
                    <a:bodyPr/>
                    <a:lstStyle/>
                    <a:p>
                      <a:pPr algn="l" fontAlgn="ctr"/>
                      <a:r>
                        <a:rPr lang="de-DE" sz="1600" b="1" i="0" u="none" strike="noStrike" dirty="0" smtClean="0">
                          <a:solidFill>
                            <a:srgbClr val="000000"/>
                          </a:solidFill>
                          <a:latin typeface="Arial" pitchFamily="34" charset="0"/>
                          <a:cs typeface="Arial" pitchFamily="34" charset="0"/>
                        </a:rPr>
                        <a:t>Stromversorgung</a:t>
                      </a:r>
                      <a:endParaRPr lang="de-DE" sz="1600" b="1" i="0" u="none" strike="noStrike" dirty="0">
                        <a:solidFill>
                          <a:srgbClr val="000000"/>
                        </a:solidFill>
                        <a:latin typeface="Arial" pitchFamily="34" charset="0"/>
                        <a:cs typeface="Arial" pitchFamily="34" charset="0"/>
                      </a:endParaRP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b="1" i="0" u="none" strike="noStrike" dirty="0" smtClean="0">
                          <a:solidFill>
                            <a:srgbClr val="000000"/>
                          </a:solidFill>
                          <a:latin typeface="Arial" pitchFamily="34" charset="0"/>
                          <a:cs typeface="Arial" pitchFamily="34" charset="0"/>
                        </a:rPr>
                        <a:t>35</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b="1" i="0" u="none" strike="noStrike" dirty="0" smtClean="0">
                          <a:solidFill>
                            <a:srgbClr val="000000"/>
                          </a:solidFill>
                          <a:latin typeface="Arial" pitchFamily="34" charset="0"/>
                          <a:cs typeface="Arial" pitchFamily="34" charset="0"/>
                        </a:rPr>
                        <a:t>34</a:t>
                      </a:r>
                    </a:p>
                  </a:txBody>
                  <a:tcPr anchor="ctr"/>
                </a:tc>
              </a:tr>
              <a:tr h="274320">
                <a:tc>
                  <a:txBody>
                    <a:bodyPr/>
                    <a:lstStyle/>
                    <a:p>
                      <a:pPr algn="l" fontAlgn="ctr"/>
                      <a:r>
                        <a:rPr lang="de-DE" sz="1600" b="1" i="0" u="none" strike="noStrike" dirty="0" smtClean="0">
                          <a:solidFill>
                            <a:srgbClr val="000000"/>
                          </a:solidFill>
                          <a:latin typeface="Arial" pitchFamily="34" charset="0"/>
                          <a:cs typeface="Arial" pitchFamily="34" charset="0"/>
                        </a:rPr>
                        <a:t>Eintragung Grundbesitz</a:t>
                      </a:r>
                      <a:endParaRPr lang="de-DE" sz="1600" b="1" i="0" u="none" strike="noStrike" dirty="0">
                        <a:solidFill>
                          <a:srgbClr val="000000"/>
                        </a:solidFill>
                        <a:latin typeface="Arial" pitchFamily="34" charset="0"/>
                        <a:cs typeface="Arial" pitchFamily="34" charset="0"/>
                      </a:endParaRPr>
                    </a:p>
                  </a:txBody>
                  <a:tcPr marL="9525" marR="9525" marT="9525" marB="0" anchor="ctr"/>
                </a:tc>
                <a:tc>
                  <a:txBody>
                    <a:bodyPr/>
                    <a:lstStyle/>
                    <a:p>
                      <a:pPr algn="ctr"/>
                      <a:r>
                        <a:rPr lang="de-DE" sz="1600" b="1" dirty="0" smtClean="0">
                          <a:latin typeface="Arial" pitchFamily="34" charset="0"/>
                          <a:cs typeface="Arial" pitchFamily="34" charset="0"/>
                        </a:rPr>
                        <a:t>55</a:t>
                      </a:r>
                      <a:endParaRPr lang="de-DE" sz="1600" b="1" dirty="0">
                        <a:latin typeface="Arial" pitchFamily="34" charset="0"/>
                        <a:cs typeface="Arial" pitchFamily="34" charset="0"/>
                      </a:endParaRPr>
                    </a:p>
                  </a:txBody>
                  <a:tcPr anchor="ctr"/>
                </a:tc>
                <a:tc>
                  <a:txBody>
                    <a:bodyPr/>
                    <a:lstStyle/>
                    <a:p>
                      <a:pPr algn="ctr"/>
                      <a:r>
                        <a:rPr lang="de-DE" sz="1600" b="1" dirty="0" smtClean="0">
                          <a:latin typeface="Arial" pitchFamily="34" charset="0"/>
                          <a:cs typeface="Arial" pitchFamily="34" charset="0"/>
                        </a:rPr>
                        <a:t>54</a:t>
                      </a:r>
                      <a:endParaRPr lang="de-DE" sz="1600" b="1" dirty="0">
                        <a:latin typeface="Arial" pitchFamily="34" charset="0"/>
                        <a:cs typeface="Arial" pitchFamily="34" charset="0"/>
                      </a:endParaRPr>
                    </a:p>
                  </a:txBody>
                  <a:tcPr anchor="ctr"/>
                </a:tc>
              </a:tr>
              <a:tr h="274320">
                <a:tc>
                  <a:txBody>
                    <a:bodyPr/>
                    <a:lstStyle/>
                    <a:p>
                      <a:pPr algn="l" fontAlgn="ctr"/>
                      <a:r>
                        <a:rPr lang="de-DE" sz="1600" b="1" i="0" u="none" strike="noStrike" dirty="0" smtClean="0">
                          <a:solidFill>
                            <a:srgbClr val="000000"/>
                          </a:solidFill>
                          <a:latin typeface="Arial" pitchFamily="34" charset="0"/>
                          <a:cs typeface="Arial" pitchFamily="34" charset="0"/>
                        </a:rPr>
                        <a:t>Krediterhalt</a:t>
                      </a:r>
                      <a:endParaRPr lang="de-DE" sz="1600" b="1" i="0" u="none" strike="noStrike" dirty="0">
                        <a:solidFill>
                          <a:srgbClr val="000000"/>
                        </a:solidFill>
                        <a:latin typeface="Arial" pitchFamily="34" charset="0"/>
                        <a:cs typeface="Arial" pitchFamily="34" charset="0"/>
                      </a:endParaRPr>
                    </a:p>
                  </a:txBody>
                  <a:tcPr marL="9525" marR="9525" marT="9525" marB="0" anchor="ctr"/>
                </a:tc>
                <a:tc>
                  <a:txBody>
                    <a:bodyPr/>
                    <a:lstStyle/>
                    <a:p>
                      <a:pPr algn="ctr"/>
                      <a:r>
                        <a:rPr lang="de-DE" sz="1600" b="1" dirty="0" smtClean="0">
                          <a:latin typeface="Arial" pitchFamily="34" charset="0"/>
                          <a:cs typeface="Arial" pitchFamily="34" charset="0"/>
                        </a:rPr>
                        <a:t>86</a:t>
                      </a:r>
                      <a:endParaRPr lang="de-DE" sz="1600" b="1" dirty="0">
                        <a:latin typeface="Arial" pitchFamily="34" charset="0"/>
                        <a:cs typeface="Arial" pitchFamily="34" charset="0"/>
                      </a:endParaRPr>
                    </a:p>
                  </a:txBody>
                  <a:tcPr anchor="ctr"/>
                </a:tc>
                <a:tc>
                  <a:txBody>
                    <a:bodyPr/>
                    <a:lstStyle/>
                    <a:p>
                      <a:pPr algn="ctr"/>
                      <a:r>
                        <a:rPr lang="de-DE" sz="1600" b="1" dirty="0" smtClean="0">
                          <a:latin typeface="Arial" pitchFamily="34" charset="0"/>
                          <a:cs typeface="Arial" pitchFamily="34" charset="0"/>
                        </a:rPr>
                        <a:t>89</a:t>
                      </a:r>
                      <a:endParaRPr lang="de-DE" sz="1600" b="1" dirty="0">
                        <a:latin typeface="Arial" pitchFamily="34" charset="0"/>
                        <a:cs typeface="Arial" pitchFamily="34" charset="0"/>
                      </a:endParaRPr>
                    </a:p>
                  </a:txBody>
                  <a:tcPr anchor="ctr"/>
                </a:tc>
              </a:tr>
              <a:tr h="274320">
                <a:tc>
                  <a:txBody>
                    <a:bodyPr/>
                    <a:lstStyle/>
                    <a:p>
                      <a:pPr algn="l" fontAlgn="ctr"/>
                      <a:r>
                        <a:rPr lang="de-DE" sz="1600" b="1" i="0" u="none" strike="noStrike" dirty="0" smtClean="0">
                          <a:solidFill>
                            <a:srgbClr val="000000"/>
                          </a:solidFill>
                          <a:latin typeface="Arial" pitchFamily="34" charset="0"/>
                          <a:cs typeface="Arial" pitchFamily="34" charset="0"/>
                        </a:rPr>
                        <a:t>Investorenschutz</a:t>
                      </a:r>
                      <a:endParaRPr lang="de-DE" sz="1600" b="1" i="0" u="none" strike="noStrike" dirty="0">
                        <a:solidFill>
                          <a:srgbClr val="000000"/>
                        </a:solidFill>
                        <a:latin typeface="Arial" pitchFamily="34" charset="0"/>
                        <a:cs typeface="Arial" pitchFamily="34" charset="0"/>
                      </a:endParaRPr>
                    </a:p>
                  </a:txBody>
                  <a:tcPr marL="9525" marR="9525" marT="9525" marB="0" anchor="ctr"/>
                </a:tc>
                <a:tc>
                  <a:txBody>
                    <a:bodyPr/>
                    <a:lstStyle/>
                    <a:p>
                      <a:pPr algn="ctr"/>
                      <a:r>
                        <a:rPr lang="de-DE" sz="1600" b="1" dirty="0" smtClean="0">
                          <a:latin typeface="Arial" pitchFamily="34" charset="0"/>
                          <a:cs typeface="Arial" pitchFamily="34" charset="0"/>
                        </a:rPr>
                        <a:t>12</a:t>
                      </a:r>
                      <a:endParaRPr lang="de-DE" sz="1600" b="1" dirty="0">
                        <a:latin typeface="Arial" pitchFamily="34" charset="0"/>
                        <a:cs typeface="Arial" pitchFamily="34" charset="0"/>
                      </a:endParaRPr>
                    </a:p>
                  </a:txBody>
                  <a:tcPr anchor="ctr"/>
                </a:tc>
                <a:tc>
                  <a:txBody>
                    <a:bodyPr/>
                    <a:lstStyle/>
                    <a:p>
                      <a:pPr algn="ctr"/>
                      <a:r>
                        <a:rPr lang="de-DE" sz="1600" b="1" dirty="0" smtClean="0">
                          <a:latin typeface="Arial" pitchFamily="34" charset="0"/>
                          <a:cs typeface="Arial" pitchFamily="34" charset="0"/>
                        </a:rPr>
                        <a:t>13</a:t>
                      </a:r>
                      <a:endParaRPr lang="de-DE" sz="1600" b="1" dirty="0">
                        <a:latin typeface="Arial" pitchFamily="34" charset="0"/>
                        <a:cs typeface="Arial" pitchFamily="34" charset="0"/>
                      </a:endParaRPr>
                    </a:p>
                  </a:txBody>
                  <a:tcPr anchor="ctr"/>
                </a:tc>
              </a:tr>
              <a:tr h="274320">
                <a:tc>
                  <a:txBody>
                    <a:bodyPr/>
                    <a:lstStyle/>
                    <a:p>
                      <a:pPr algn="l" fontAlgn="ctr"/>
                      <a:r>
                        <a:rPr lang="de-DE" sz="1600" b="1" i="0" u="none" strike="noStrike" dirty="0" smtClean="0">
                          <a:solidFill>
                            <a:srgbClr val="000000"/>
                          </a:solidFill>
                          <a:latin typeface="Arial" pitchFamily="34" charset="0"/>
                          <a:cs typeface="Arial" pitchFamily="34" charset="0"/>
                        </a:rPr>
                        <a:t>Besteuerung</a:t>
                      </a:r>
                      <a:endParaRPr lang="de-DE" sz="1600" b="1" i="0" u="none" strike="noStrike" dirty="0">
                        <a:solidFill>
                          <a:srgbClr val="000000"/>
                        </a:solidFill>
                        <a:latin typeface="Arial" pitchFamily="34" charset="0"/>
                        <a:cs typeface="Arial" pitchFamily="34" charset="0"/>
                      </a:endParaRPr>
                    </a:p>
                  </a:txBody>
                  <a:tcPr marL="9525" marR="9525" marT="9525" marB="0" anchor="ctr"/>
                </a:tc>
                <a:tc>
                  <a:txBody>
                    <a:bodyPr/>
                    <a:lstStyle/>
                    <a:p>
                      <a:pPr algn="ctr"/>
                      <a:r>
                        <a:rPr lang="de-DE" sz="1600" b="1" dirty="0" smtClean="0">
                          <a:latin typeface="Arial" pitchFamily="34" charset="0"/>
                          <a:cs typeface="Arial" pitchFamily="34" charset="0"/>
                        </a:rPr>
                        <a:t>50</a:t>
                      </a:r>
                      <a:endParaRPr lang="de-DE" sz="1600" b="1" dirty="0">
                        <a:latin typeface="Arial" pitchFamily="34" charset="0"/>
                        <a:cs typeface="Arial" pitchFamily="34" charset="0"/>
                      </a:endParaRPr>
                    </a:p>
                  </a:txBody>
                  <a:tcPr anchor="ctr"/>
                </a:tc>
                <a:tc>
                  <a:txBody>
                    <a:bodyPr/>
                    <a:lstStyle/>
                    <a:p>
                      <a:pPr algn="ctr"/>
                      <a:r>
                        <a:rPr lang="de-DE" sz="1600" b="1" dirty="0" smtClean="0">
                          <a:latin typeface="Arial" pitchFamily="34" charset="0"/>
                          <a:cs typeface="Arial" pitchFamily="34" charset="0"/>
                        </a:rPr>
                        <a:t>56</a:t>
                      </a:r>
                      <a:endParaRPr lang="de-DE" sz="1600" b="1" dirty="0">
                        <a:latin typeface="Arial" pitchFamily="34" charset="0"/>
                        <a:cs typeface="Arial" pitchFamily="34" charset="0"/>
                      </a:endParaRPr>
                    </a:p>
                  </a:txBody>
                  <a:tcPr anchor="ctr"/>
                </a:tc>
              </a:tr>
              <a:tr h="274320">
                <a:tc>
                  <a:txBody>
                    <a:bodyPr/>
                    <a:lstStyle/>
                    <a:p>
                      <a:pPr algn="l" fontAlgn="ctr"/>
                      <a:r>
                        <a:rPr lang="de-DE" sz="1600" b="1" i="0" u="none" strike="noStrike" dirty="0" smtClean="0">
                          <a:solidFill>
                            <a:srgbClr val="000000"/>
                          </a:solidFill>
                          <a:latin typeface="Arial" pitchFamily="34" charset="0"/>
                          <a:cs typeface="Arial" pitchFamily="34" charset="0"/>
                        </a:rPr>
                        <a:t>Grenzüberschreitender Handel</a:t>
                      </a:r>
                      <a:endParaRPr lang="de-DE" sz="1600" b="1" i="0" u="none" strike="noStrike" dirty="0">
                        <a:solidFill>
                          <a:srgbClr val="000000"/>
                        </a:solidFill>
                        <a:latin typeface="Arial" pitchFamily="34" charset="0"/>
                        <a:cs typeface="Arial" pitchFamily="34" charset="0"/>
                      </a:endParaRPr>
                    </a:p>
                  </a:txBody>
                  <a:tcPr marL="9525" marR="9525" marT="9525" marB="0" anchor="ctr"/>
                </a:tc>
                <a:tc>
                  <a:txBody>
                    <a:bodyPr/>
                    <a:lstStyle/>
                    <a:p>
                      <a:pPr algn="ctr"/>
                      <a:r>
                        <a:rPr lang="de-DE" sz="1600" b="1" dirty="0" smtClean="0">
                          <a:latin typeface="Arial" pitchFamily="34" charset="0"/>
                          <a:cs typeface="Arial" pitchFamily="34" charset="0"/>
                        </a:rPr>
                        <a:t>92</a:t>
                      </a:r>
                      <a:endParaRPr lang="de-DE" sz="1600" b="1" dirty="0">
                        <a:latin typeface="Arial" pitchFamily="34" charset="0"/>
                        <a:cs typeface="Arial" pitchFamily="34" charset="0"/>
                      </a:endParaRPr>
                    </a:p>
                  </a:txBody>
                  <a:tcPr anchor="ctr"/>
                </a:tc>
                <a:tc>
                  <a:txBody>
                    <a:bodyPr/>
                    <a:lstStyle/>
                    <a:p>
                      <a:pPr algn="ctr"/>
                      <a:r>
                        <a:rPr lang="de-DE" sz="1600" b="1" dirty="0" smtClean="0">
                          <a:latin typeface="Arial" pitchFamily="34" charset="0"/>
                          <a:cs typeface="Arial" pitchFamily="34" charset="0"/>
                        </a:rPr>
                        <a:t>90</a:t>
                      </a:r>
                      <a:endParaRPr lang="de-DE" sz="1600" b="1" dirty="0">
                        <a:latin typeface="Arial" pitchFamily="34" charset="0"/>
                        <a:cs typeface="Arial" pitchFamily="34" charset="0"/>
                      </a:endParaRPr>
                    </a:p>
                  </a:txBody>
                  <a:tcPr anchor="ctr"/>
                </a:tc>
              </a:tr>
              <a:tr h="274320">
                <a:tc>
                  <a:txBody>
                    <a:bodyPr/>
                    <a:lstStyle/>
                    <a:p>
                      <a:pPr algn="l" fontAlgn="ctr"/>
                      <a:r>
                        <a:rPr lang="de-DE" sz="1600" b="1" i="0" u="none" strike="noStrike" dirty="0" smtClean="0">
                          <a:solidFill>
                            <a:srgbClr val="000000"/>
                          </a:solidFill>
                          <a:latin typeface="Arial" pitchFamily="34" charset="0"/>
                          <a:cs typeface="Arial" pitchFamily="34" charset="0"/>
                        </a:rPr>
                        <a:t>Durchsetzung von Verträgen</a:t>
                      </a:r>
                      <a:endParaRPr lang="de-DE" sz="1600" b="1" i="0" u="none" strike="noStrike" dirty="0">
                        <a:solidFill>
                          <a:srgbClr val="000000"/>
                        </a:solidFill>
                        <a:latin typeface="Arial" pitchFamily="34" charset="0"/>
                        <a:cs typeface="Arial" pitchFamily="34" charset="0"/>
                      </a:endParaRP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b="1" i="0" u="none" strike="noStrike" dirty="0" smtClean="0">
                          <a:solidFill>
                            <a:srgbClr val="000000"/>
                          </a:solidFill>
                          <a:latin typeface="Arial" pitchFamily="34" charset="0"/>
                          <a:cs typeface="Arial" pitchFamily="34" charset="0"/>
                        </a:rPr>
                        <a:t>42</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b="1" i="0" u="none" strike="noStrike" dirty="0" smtClean="0">
                          <a:solidFill>
                            <a:srgbClr val="000000"/>
                          </a:solidFill>
                          <a:latin typeface="Arial" pitchFamily="34" charset="0"/>
                          <a:cs typeface="Arial" pitchFamily="34" charset="0"/>
                        </a:rPr>
                        <a:t>38</a:t>
                      </a:r>
                    </a:p>
                  </a:txBody>
                  <a:tcPr anchor="ctr"/>
                </a:tc>
              </a:tr>
              <a:tr h="274320">
                <a:tc>
                  <a:txBody>
                    <a:bodyPr/>
                    <a:lstStyle/>
                    <a:p>
                      <a:pPr algn="l" fontAlgn="ctr"/>
                      <a:r>
                        <a:rPr lang="de-DE" sz="1600" b="1" i="0" u="none" strike="noStrike" dirty="0" smtClean="0">
                          <a:solidFill>
                            <a:srgbClr val="000000"/>
                          </a:solidFill>
                          <a:latin typeface="Arial" pitchFamily="34" charset="0"/>
                          <a:cs typeface="Arial" pitchFamily="34" charset="0"/>
                        </a:rPr>
                        <a:t>Lösung von Insolvenzfällen</a:t>
                      </a:r>
                      <a:endParaRPr lang="de-DE" sz="1600" b="1" i="0" u="none" strike="noStrike" dirty="0">
                        <a:solidFill>
                          <a:srgbClr val="000000"/>
                        </a:solidFill>
                        <a:latin typeface="Arial" pitchFamily="34" charset="0"/>
                        <a:cs typeface="Arial" pitchFamily="34" charset="0"/>
                      </a:endParaRPr>
                    </a:p>
                  </a:txBody>
                  <a:tcPr marL="9525" marR="9525" marT="9525"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b="1" i="0" u="none" strike="noStrike" dirty="0" smtClean="0">
                          <a:solidFill>
                            <a:srgbClr val="000000"/>
                          </a:solidFill>
                          <a:latin typeface="Arial" pitchFamily="34" charset="0"/>
                          <a:cs typeface="Arial" pitchFamily="34" charset="0"/>
                        </a:rPr>
                        <a:t>118</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b="1" i="0" u="none" strike="noStrike" dirty="0" smtClean="0">
                          <a:solidFill>
                            <a:srgbClr val="000000"/>
                          </a:solidFill>
                          <a:latin typeface="Arial" pitchFamily="34" charset="0"/>
                          <a:cs typeface="Arial" pitchFamily="34" charset="0"/>
                        </a:rPr>
                        <a:t>109</a:t>
                      </a:r>
                    </a:p>
                  </a:txBody>
                  <a:tcPr anchor="ct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ußzeilenplatzhalter 3"/>
          <p:cNvSpPr>
            <a:spLocks noGrp="1"/>
          </p:cNvSpPr>
          <p:nvPr>
            <p:ph type="ftr" sz="quarter" idx="10"/>
          </p:nvPr>
        </p:nvSpPr>
        <p:spPr>
          <a:noFill/>
        </p:spPr>
        <p:txBody>
          <a:bodyPr/>
          <a:lstStyle/>
          <a:p>
            <a:pPr>
              <a:defRPr/>
            </a:pPr>
            <a:r>
              <a:rPr lang="de-DE" dirty="0"/>
              <a:t>Universität zu Köln</a:t>
            </a:r>
          </a:p>
        </p:txBody>
      </p:sp>
      <p:sp>
        <p:nvSpPr>
          <p:cNvPr id="19459" name="Datumsplatzhalter 4"/>
          <p:cNvSpPr>
            <a:spLocks noGrp="1"/>
          </p:cNvSpPr>
          <p:nvPr>
            <p:ph type="dt" sz="quarter" idx="11"/>
          </p:nvPr>
        </p:nvSpPr>
        <p:spPr>
          <a:noFill/>
        </p:spPr>
        <p:txBody>
          <a:bodyPr/>
          <a:lstStyle/>
          <a:p>
            <a:r>
              <a:rPr lang="de-DE" smtClean="0"/>
              <a:t>Muhammed Altuntas</a:t>
            </a:r>
          </a:p>
        </p:txBody>
      </p:sp>
      <p:sp>
        <p:nvSpPr>
          <p:cNvPr id="19460" name="Text Box 2"/>
          <p:cNvSpPr txBox="1">
            <a:spLocks noChangeArrowheads="1"/>
          </p:cNvSpPr>
          <p:nvPr/>
        </p:nvSpPr>
        <p:spPr bwMode="auto">
          <a:xfrm>
            <a:off x="827088" y="1412875"/>
            <a:ext cx="7935912" cy="4801314"/>
          </a:xfrm>
          <a:prstGeom prst="rect">
            <a:avLst/>
          </a:prstGeom>
          <a:noFill/>
          <a:ln w="9525">
            <a:noFill/>
            <a:miter lim="800000"/>
            <a:headEnd/>
            <a:tailEnd/>
          </a:ln>
        </p:spPr>
        <p:txBody>
          <a:bodyPr>
            <a:spAutoFit/>
          </a:bodyPr>
          <a:lstStyle/>
          <a:p>
            <a:pPr algn="l"/>
            <a:r>
              <a:rPr lang="de-DE" sz="1800" dirty="0" smtClean="0"/>
              <a:t>Wir untersuchen den Einfluss UN- und länderspezifischer Determinanten auf die Finanzierungsentscheidung von UN.</a:t>
            </a:r>
          </a:p>
          <a:p>
            <a:pPr algn="l"/>
            <a:endParaRPr lang="de-DE" sz="1800" dirty="0"/>
          </a:p>
          <a:p>
            <a:pPr algn="l"/>
            <a:r>
              <a:rPr lang="de-DE" sz="1800" dirty="0" smtClean="0"/>
              <a:t>Institutionelle Faktoren haben starken Einfluss auf die UN-Kapitalstruktur.</a:t>
            </a:r>
          </a:p>
          <a:p>
            <a:pPr algn="l"/>
            <a:endParaRPr lang="de-DE" sz="1800" dirty="0"/>
          </a:p>
          <a:p>
            <a:pPr algn="l"/>
            <a:r>
              <a:rPr lang="de-DE" sz="1800" dirty="0"/>
              <a:t>Wir vermuten, dass die Wirksamkeit der rechtlichen, finanziellen und politischen Institutionen eines Landes systematisch in Beziehung zu </a:t>
            </a:r>
            <a:r>
              <a:rPr lang="de-DE" sz="1800" dirty="0" smtClean="0"/>
              <a:t>unternehmerischen </a:t>
            </a:r>
            <a:r>
              <a:rPr lang="de-DE" sz="1800" dirty="0"/>
              <a:t>Kapitalstruktur </a:t>
            </a:r>
            <a:r>
              <a:rPr lang="de-DE" sz="1800" dirty="0" smtClean="0"/>
              <a:t>stehen (z.B. durch Einfluss </a:t>
            </a:r>
            <a:r>
              <a:rPr lang="de-DE" sz="1800" dirty="0"/>
              <a:t>von auferlegten </a:t>
            </a:r>
            <a:r>
              <a:rPr lang="de-DE" sz="1800" dirty="0" smtClean="0"/>
              <a:t>Insolvenzkosten und </a:t>
            </a:r>
            <a:r>
              <a:rPr lang="de-DE" sz="1800" dirty="0"/>
              <a:t>Kosten der </a:t>
            </a:r>
            <a:r>
              <a:rPr lang="de-DE" sz="1800" dirty="0" smtClean="0"/>
              <a:t>Informationsasymmetrie).</a:t>
            </a:r>
          </a:p>
          <a:p>
            <a:pPr algn="l"/>
            <a:endParaRPr lang="de-DE" sz="1800" dirty="0"/>
          </a:p>
          <a:p>
            <a:pPr algn="l"/>
            <a:r>
              <a:rPr lang="de-DE" sz="1800" dirty="0"/>
              <a:t>Unsere Intuition ist, dass die Kapitalstrukturbestimmung eines </a:t>
            </a:r>
            <a:r>
              <a:rPr lang="de-DE" sz="1800" dirty="0" smtClean="0"/>
              <a:t>UN nicht </a:t>
            </a:r>
            <a:r>
              <a:rPr lang="de-DE" sz="1800" dirty="0"/>
              <a:t>nur das Ergebnis seiner eigenen Eigenschaften ist, sondern auch das </a:t>
            </a:r>
            <a:r>
              <a:rPr lang="de-DE" sz="1800" b="1" dirty="0"/>
              <a:t>Ergebnis seiner Umwelt und Traditionen</a:t>
            </a:r>
            <a:r>
              <a:rPr lang="de-DE" sz="1800" dirty="0"/>
              <a:t>, in denen es </a:t>
            </a:r>
            <a:r>
              <a:rPr lang="de-DE" sz="1800" dirty="0" smtClean="0"/>
              <a:t>operativ tätig </a:t>
            </a:r>
            <a:r>
              <a:rPr lang="de-DE" sz="1800" dirty="0"/>
              <a:t>ist</a:t>
            </a:r>
            <a:r>
              <a:rPr lang="de-DE" sz="1800" dirty="0" smtClean="0"/>
              <a:t>.</a:t>
            </a:r>
          </a:p>
          <a:p>
            <a:pPr algn="l"/>
            <a:endParaRPr lang="de-DE" sz="1800" dirty="0"/>
          </a:p>
          <a:p>
            <a:pPr algn="l"/>
            <a:r>
              <a:rPr lang="de-DE" sz="1800" dirty="0"/>
              <a:t>Höhere Effektiv-Steuersätze, niedrigere </a:t>
            </a:r>
            <a:r>
              <a:rPr lang="de-DE" sz="1800" dirty="0" smtClean="0"/>
              <a:t>Insolvenz- und Fremdkapitalkosten</a:t>
            </a:r>
            <a:r>
              <a:rPr lang="de-DE" sz="1800" dirty="0"/>
              <a:t>, </a:t>
            </a:r>
            <a:r>
              <a:rPr lang="de-DE" sz="1800" dirty="0" smtClean="0"/>
              <a:t>und höhere </a:t>
            </a:r>
            <a:r>
              <a:rPr lang="de-DE" sz="1800" dirty="0"/>
              <a:t>Eigenkapitalkosten </a:t>
            </a:r>
            <a:r>
              <a:rPr lang="de-DE" sz="1800" dirty="0" smtClean="0"/>
              <a:t>sind </a:t>
            </a:r>
            <a:r>
              <a:rPr lang="de-DE" sz="1800" dirty="0"/>
              <a:t>mit einer höheren </a:t>
            </a:r>
            <a:r>
              <a:rPr lang="de-DE" sz="1800" dirty="0" smtClean="0"/>
              <a:t>Verschuldung verbunden.</a:t>
            </a:r>
            <a:endParaRPr lang="en-US" sz="2000" dirty="0"/>
          </a:p>
        </p:txBody>
      </p:sp>
      <p:sp>
        <p:nvSpPr>
          <p:cNvPr id="19461" name="Line 3"/>
          <p:cNvSpPr>
            <a:spLocks noChangeShapeType="1"/>
          </p:cNvSpPr>
          <p:nvPr/>
        </p:nvSpPr>
        <p:spPr bwMode="auto">
          <a:xfrm>
            <a:off x="971550" y="2492375"/>
            <a:ext cx="7345363" cy="0"/>
          </a:xfrm>
          <a:prstGeom prst="line">
            <a:avLst/>
          </a:prstGeom>
          <a:noFill/>
          <a:ln w="9525">
            <a:noFill/>
            <a:round/>
            <a:headEnd/>
            <a:tailEnd type="triangle" w="med" len="med"/>
          </a:ln>
        </p:spPr>
        <p:txBody>
          <a:bodyPr lIns="90000" tIns="46800" rIns="90000" bIns="46800"/>
          <a:lstStyle/>
          <a:p>
            <a:endParaRPr lang="en-US"/>
          </a:p>
        </p:txBody>
      </p:sp>
      <p:sp>
        <p:nvSpPr>
          <p:cNvPr id="19462" name="AutoShape 5"/>
          <p:cNvSpPr>
            <a:spLocks noChangeArrowheads="1"/>
          </p:cNvSpPr>
          <p:nvPr/>
        </p:nvSpPr>
        <p:spPr bwMode="auto">
          <a:xfrm>
            <a:off x="539750" y="1484784"/>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
        <p:nvSpPr>
          <p:cNvPr id="19463" name="AutoShape 6"/>
          <p:cNvSpPr>
            <a:spLocks noChangeArrowheads="1"/>
          </p:cNvSpPr>
          <p:nvPr/>
        </p:nvSpPr>
        <p:spPr bwMode="auto">
          <a:xfrm>
            <a:off x="539750" y="2336304"/>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
        <p:nvSpPr>
          <p:cNvPr id="19464" name="Text Box 11"/>
          <p:cNvSpPr txBox="1">
            <a:spLocks noGrp="1" noChangeArrowheads="1"/>
          </p:cNvSpPr>
          <p:nvPr>
            <p:ph type="title"/>
          </p:nvPr>
        </p:nvSpPr>
        <p:spPr bwMode="auto">
          <a:xfrm>
            <a:off x="879475" y="115888"/>
            <a:ext cx="8229600" cy="1143000"/>
          </a:xfrm>
          <a:noFill/>
          <a:ln>
            <a:miter lim="800000"/>
            <a:headEnd/>
            <a:tailEnd/>
          </a:ln>
        </p:spPr>
        <p:txBody>
          <a:bodyPr vert="horz" wrap="square" lIns="91440" tIns="45720" rIns="91440" bIns="45720" numCol="1" anchor="ctr" anchorCtr="0" compatLnSpc="1">
            <a:prstTxWarp prst="textNoShape">
              <a:avLst/>
            </a:prstTxWarp>
          </a:bodyPr>
          <a:lstStyle/>
          <a:p>
            <a:pPr algn="l" eaLnBrk="1" hangingPunct="1">
              <a:spcBef>
                <a:spcPct val="50000"/>
              </a:spcBef>
            </a:pPr>
            <a:r>
              <a:rPr lang="de-DE" sz="2800" b="1" dirty="0"/>
              <a:t>5</a:t>
            </a:r>
            <a:r>
              <a:rPr lang="en-US" sz="2800" b="1" dirty="0" smtClean="0"/>
              <a:t>. 	</a:t>
            </a:r>
            <a:r>
              <a:rPr lang="en-US" sz="2800" b="1" dirty="0" err="1" smtClean="0"/>
              <a:t>Zusammenfassung</a:t>
            </a:r>
            <a:r>
              <a:rPr lang="en-US" sz="2800" b="1" dirty="0" smtClean="0"/>
              <a:t> </a:t>
            </a:r>
          </a:p>
        </p:txBody>
      </p:sp>
      <p:sp>
        <p:nvSpPr>
          <p:cNvPr id="9" name="AutoShape 6"/>
          <p:cNvSpPr>
            <a:spLocks noChangeArrowheads="1"/>
          </p:cNvSpPr>
          <p:nvPr/>
        </p:nvSpPr>
        <p:spPr bwMode="auto">
          <a:xfrm>
            <a:off x="539750" y="2852936"/>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
        <p:nvSpPr>
          <p:cNvPr id="10" name="AutoShape 6"/>
          <p:cNvSpPr>
            <a:spLocks noChangeArrowheads="1"/>
          </p:cNvSpPr>
          <p:nvPr/>
        </p:nvSpPr>
        <p:spPr bwMode="auto">
          <a:xfrm>
            <a:off x="539552" y="4221088"/>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
        <p:nvSpPr>
          <p:cNvPr id="11" name="AutoShape 6"/>
          <p:cNvSpPr>
            <a:spLocks noChangeArrowheads="1"/>
          </p:cNvSpPr>
          <p:nvPr/>
        </p:nvSpPr>
        <p:spPr bwMode="auto">
          <a:xfrm>
            <a:off x="539552" y="5301208"/>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ußzeilenplatzhalter 3"/>
          <p:cNvSpPr>
            <a:spLocks noGrp="1"/>
          </p:cNvSpPr>
          <p:nvPr>
            <p:ph type="ftr" sz="quarter" idx="10"/>
          </p:nvPr>
        </p:nvSpPr>
        <p:spPr>
          <a:noFill/>
        </p:spPr>
        <p:txBody>
          <a:bodyPr/>
          <a:lstStyle/>
          <a:p>
            <a:pPr>
              <a:defRPr/>
            </a:pPr>
            <a:r>
              <a:rPr lang="de-DE" dirty="0"/>
              <a:t>Universität zu Köln</a:t>
            </a:r>
          </a:p>
        </p:txBody>
      </p:sp>
      <p:sp>
        <p:nvSpPr>
          <p:cNvPr id="19459" name="Datumsplatzhalter 4"/>
          <p:cNvSpPr>
            <a:spLocks noGrp="1"/>
          </p:cNvSpPr>
          <p:nvPr>
            <p:ph type="dt" sz="quarter" idx="11"/>
          </p:nvPr>
        </p:nvSpPr>
        <p:spPr>
          <a:noFill/>
        </p:spPr>
        <p:txBody>
          <a:bodyPr/>
          <a:lstStyle/>
          <a:p>
            <a:r>
              <a:rPr lang="de-DE" smtClean="0"/>
              <a:t>Muhammed Altuntas</a:t>
            </a:r>
          </a:p>
        </p:txBody>
      </p:sp>
      <p:sp>
        <p:nvSpPr>
          <p:cNvPr id="19460" name="Text Box 2"/>
          <p:cNvSpPr txBox="1">
            <a:spLocks noChangeArrowheads="1"/>
          </p:cNvSpPr>
          <p:nvPr/>
        </p:nvSpPr>
        <p:spPr bwMode="auto">
          <a:xfrm>
            <a:off x="827088" y="1412875"/>
            <a:ext cx="7935912" cy="4955203"/>
          </a:xfrm>
          <a:prstGeom prst="rect">
            <a:avLst/>
          </a:prstGeom>
          <a:noFill/>
          <a:ln w="9525">
            <a:noFill/>
            <a:miter lim="800000"/>
            <a:headEnd/>
            <a:tailEnd/>
          </a:ln>
        </p:spPr>
        <p:txBody>
          <a:bodyPr>
            <a:spAutoFit/>
          </a:bodyPr>
          <a:lstStyle/>
          <a:p>
            <a:pPr algn="l"/>
            <a:r>
              <a:rPr lang="de-DE" sz="1800" u="sng" dirty="0" smtClean="0"/>
              <a:t>Maßnahmen</a:t>
            </a:r>
            <a:r>
              <a:rPr lang="de-DE" sz="1800" dirty="0" smtClean="0"/>
              <a:t>:</a:t>
            </a:r>
          </a:p>
          <a:p>
            <a:pPr algn="l"/>
            <a:endParaRPr lang="de-DE" sz="1800" dirty="0" smtClean="0"/>
          </a:p>
          <a:p>
            <a:pPr marL="342900" indent="-342900" algn="l">
              <a:spcAft>
                <a:spcPts val="600"/>
              </a:spcAft>
              <a:buAutoNum type="arabicPeriod"/>
            </a:pPr>
            <a:r>
              <a:rPr lang="de-DE" sz="1600" dirty="0" smtClean="0"/>
              <a:t>Kommunikation und Vereinfachung des Regelwerks (Firmengründungen)</a:t>
            </a:r>
          </a:p>
          <a:p>
            <a:pPr marL="342900" indent="-342900" algn="l">
              <a:spcAft>
                <a:spcPts val="600"/>
              </a:spcAft>
              <a:buAutoNum type="arabicPeriod"/>
            </a:pPr>
            <a:r>
              <a:rPr lang="de-DE" sz="1600" dirty="0" smtClean="0"/>
              <a:t>Wirtschaftliche </a:t>
            </a:r>
            <a:r>
              <a:rPr lang="de-DE" sz="1600" b="1" dirty="0" smtClean="0"/>
              <a:t>Freiheit</a:t>
            </a:r>
            <a:r>
              <a:rPr lang="de-DE" sz="1600" dirty="0" smtClean="0"/>
              <a:t> unterstützen</a:t>
            </a:r>
          </a:p>
          <a:p>
            <a:pPr marL="342900" indent="-342900" algn="l">
              <a:spcAft>
                <a:spcPts val="600"/>
              </a:spcAft>
              <a:buAutoNum type="arabicPeriod"/>
            </a:pPr>
            <a:r>
              <a:rPr lang="de-DE" sz="1600" dirty="0" smtClean="0"/>
              <a:t>Abbau administrativer Hürden bei Unternehmensgründung durch </a:t>
            </a:r>
            <a:r>
              <a:rPr lang="de-DE" sz="1600" b="1" dirty="0" smtClean="0"/>
              <a:t>standardisierten Statuten </a:t>
            </a:r>
            <a:r>
              <a:rPr lang="de-DE" sz="1600" dirty="0" smtClean="0"/>
              <a:t>und </a:t>
            </a:r>
            <a:r>
              <a:rPr lang="de-DE" sz="1600" b="1" dirty="0" smtClean="0"/>
              <a:t>E-</a:t>
            </a:r>
            <a:r>
              <a:rPr lang="de-DE" sz="1600" b="1" dirty="0" err="1" smtClean="0"/>
              <a:t>Government</a:t>
            </a:r>
            <a:r>
              <a:rPr lang="de-DE" sz="1600" b="1" dirty="0" smtClean="0"/>
              <a:t> Lösungen</a:t>
            </a:r>
          </a:p>
          <a:p>
            <a:pPr marL="342900" indent="-342900" algn="l">
              <a:spcAft>
                <a:spcPts val="600"/>
              </a:spcAft>
              <a:buAutoNum type="arabicPeriod"/>
            </a:pPr>
            <a:r>
              <a:rPr lang="de-DE" sz="1600" dirty="0" smtClean="0"/>
              <a:t>Harmonisierung und Verbesserung des Datenaustausches im internationalen Warenverkehr</a:t>
            </a:r>
          </a:p>
          <a:p>
            <a:pPr marL="342900" indent="-342900" algn="l">
              <a:spcAft>
                <a:spcPts val="600"/>
              </a:spcAft>
              <a:buAutoNum type="arabicPeriod"/>
            </a:pPr>
            <a:r>
              <a:rPr lang="de-DE" sz="1600" dirty="0" smtClean="0"/>
              <a:t>Handlungsbedarf im Bereich </a:t>
            </a:r>
            <a:r>
              <a:rPr lang="de-DE" sz="1600" b="1" dirty="0" smtClean="0"/>
              <a:t>Statistiken und umweltrelevanter Genehmigungen</a:t>
            </a:r>
            <a:r>
              <a:rPr lang="de-DE" sz="1600" dirty="0" smtClean="0"/>
              <a:t> (Ziel: komplette elektronische Abwicklung der Genehmigungsprozesse)</a:t>
            </a:r>
          </a:p>
          <a:p>
            <a:pPr marL="342900" indent="-342900" algn="l">
              <a:spcAft>
                <a:spcPts val="600"/>
              </a:spcAft>
              <a:buAutoNum type="arabicPeriod"/>
            </a:pPr>
            <a:r>
              <a:rPr lang="de-DE" sz="1600" dirty="0" smtClean="0"/>
              <a:t>Automatisierte Bereitstellung </a:t>
            </a:r>
            <a:r>
              <a:rPr lang="de-DE" sz="1600" b="1" dirty="0" smtClean="0"/>
              <a:t>UN-spezifischer Anforderungen</a:t>
            </a:r>
          </a:p>
          <a:p>
            <a:pPr marL="342900" indent="-342900" algn="l">
              <a:spcAft>
                <a:spcPts val="600"/>
              </a:spcAft>
              <a:buAutoNum type="arabicPeriod"/>
            </a:pPr>
            <a:r>
              <a:rPr lang="de-DE" sz="1600" dirty="0" smtClean="0"/>
              <a:t>Verbesserung</a:t>
            </a:r>
            <a:r>
              <a:rPr lang="de-DE" sz="1600" b="1" dirty="0" smtClean="0"/>
              <a:t> </a:t>
            </a:r>
            <a:r>
              <a:rPr lang="de-DE" sz="1600" dirty="0" smtClean="0"/>
              <a:t>und</a:t>
            </a:r>
            <a:r>
              <a:rPr lang="de-DE" sz="1600" b="1" dirty="0" smtClean="0"/>
              <a:t> Koordination und Weiterbildung </a:t>
            </a:r>
            <a:r>
              <a:rPr lang="de-DE" sz="1600" dirty="0" smtClean="0"/>
              <a:t>(insb. Regulierungsfolgeabschätzungen) </a:t>
            </a:r>
            <a:r>
              <a:rPr lang="de-DE" sz="1600" b="1" dirty="0" smtClean="0"/>
              <a:t>in der Verwaltung</a:t>
            </a:r>
          </a:p>
          <a:p>
            <a:pPr marL="342900" indent="-342900" algn="l">
              <a:spcAft>
                <a:spcPts val="600"/>
              </a:spcAft>
              <a:buAutoNum type="arabicPeriod"/>
            </a:pPr>
            <a:r>
              <a:rPr lang="de-DE" sz="1600" dirty="0" smtClean="0"/>
              <a:t>UN-Transparenz unterstützen </a:t>
            </a:r>
            <a:r>
              <a:rPr lang="de-DE" sz="1600" b="1" dirty="0" smtClean="0"/>
              <a:t>(direkter Zugang UN-interner Daten ermöglichen, erweiterte Offenlegungspflichten)</a:t>
            </a:r>
          </a:p>
          <a:p>
            <a:pPr marL="342900" indent="-342900" algn="l">
              <a:spcAft>
                <a:spcPts val="600"/>
              </a:spcAft>
              <a:buAutoNum type="arabicPeriod"/>
            </a:pPr>
            <a:r>
              <a:rPr lang="de-DE" sz="1600" dirty="0" smtClean="0"/>
              <a:t>Insolvenzrecht</a:t>
            </a:r>
            <a:r>
              <a:rPr lang="de-DE" sz="1600" b="1" dirty="0" smtClean="0"/>
              <a:t> erweitern</a:t>
            </a:r>
          </a:p>
        </p:txBody>
      </p:sp>
      <p:sp>
        <p:nvSpPr>
          <p:cNvPr id="19461" name="Line 3"/>
          <p:cNvSpPr>
            <a:spLocks noChangeShapeType="1"/>
          </p:cNvSpPr>
          <p:nvPr/>
        </p:nvSpPr>
        <p:spPr bwMode="auto">
          <a:xfrm>
            <a:off x="971550" y="2492375"/>
            <a:ext cx="7345363" cy="0"/>
          </a:xfrm>
          <a:prstGeom prst="line">
            <a:avLst/>
          </a:prstGeom>
          <a:noFill/>
          <a:ln w="9525">
            <a:noFill/>
            <a:round/>
            <a:headEnd/>
            <a:tailEnd type="triangle" w="med" len="med"/>
          </a:ln>
        </p:spPr>
        <p:txBody>
          <a:bodyPr lIns="90000" tIns="46800" rIns="90000" bIns="46800"/>
          <a:lstStyle/>
          <a:p>
            <a:endParaRPr lang="en-US"/>
          </a:p>
        </p:txBody>
      </p:sp>
      <p:sp>
        <p:nvSpPr>
          <p:cNvPr id="19462" name="AutoShape 5"/>
          <p:cNvSpPr>
            <a:spLocks noChangeArrowheads="1"/>
          </p:cNvSpPr>
          <p:nvPr/>
        </p:nvSpPr>
        <p:spPr bwMode="auto">
          <a:xfrm>
            <a:off x="539750" y="1484784"/>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
        <p:nvSpPr>
          <p:cNvPr id="19464" name="Text Box 11"/>
          <p:cNvSpPr txBox="1">
            <a:spLocks noGrp="1" noChangeArrowheads="1"/>
          </p:cNvSpPr>
          <p:nvPr>
            <p:ph type="title"/>
          </p:nvPr>
        </p:nvSpPr>
        <p:spPr bwMode="auto">
          <a:xfrm>
            <a:off x="879475" y="115888"/>
            <a:ext cx="8229600" cy="1143000"/>
          </a:xfrm>
          <a:noFill/>
          <a:ln>
            <a:miter lim="800000"/>
            <a:headEnd/>
            <a:tailEnd/>
          </a:ln>
        </p:spPr>
        <p:txBody>
          <a:bodyPr vert="horz" wrap="square" lIns="91440" tIns="45720" rIns="91440" bIns="45720" numCol="1" anchor="ctr" anchorCtr="0" compatLnSpc="1">
            <a:prstTxWarp prst="textNoShape">
              <a:avLst/>
            </a:prstTxWarp>
          </a:bodyPr>
          <a:lstStyle/>
          <a:p>
            <a:pPr algn="l" eaLnBrk="1" hangingPunct="1">
              <a:spcBef>
                <a:spcPct val="50000"/>
              </a:spcBef>
            </a:pPr>
            <a:r>
              <a:rPr lang="en-US" sz="2800" b="1" dirty="0" err="1" smtClean="0"/>
              <a:t>Zusammenfassung</a:t>
            </a:r>
            <a:r>
              <a:rPr lang="en-US" sz="2800" b="1" dirty="0" smtClean="0"/>
              <a:t> (II)</a:t>
            </a:r>
          </a:p>
        </p:txBody>
      </p:sp>
    </p:spTree>
    <p:extLst>
      <p:ext uri="{BB962C8B-B14F-4D97-AF65-F5344CB8AC3E}">
        <p14:creationId xmlns:p14="http://schemas.microsoft.com/office/powerpoint/2010/main" val="31148517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ußzeilenplatzhalter 3"/>
          <p:cNvSpPr>
            <a:spLocks noGrp="1"/>
          </p:cNvSpPr>
          <p:nvPr>
            <p:ph type="ftr" sz="quarter" idx="10"/>
          </p:nvPr>
        </p:nvSpPr>
        <p:spPr>
          <a:noFill/>
        </p:spPr>
        <p:txBody>
          <a:bodyPr/>
          <a:lstStyle/>
          <a:p>
            <a:pPr>
              <a:defRPr/>
            </a:pPr>
            <a:r>
              <a:rPr lang="de-DE" dirty="0"/>
              <a:t>Universität zu Köln</a:t>
            </a:r>
          </a:p>
        </p:txBody>
      </p:sp>
      <p:sp>
        <p:nvSpPr>
          <p:cNvPr id="6147" name="Datumsplatzhalter 4"/>
          <p:cNvSpPr>
            <a:spLocks noGrp="1"/>
          </p:cNvSpPr>
          <p:nvPr>
            <p:ph type="dt" sz="quarter" idx="11"/>
          </p:nvPr>
        </p:nvSpPr>
        <p:spPr>
          <a:noFill/>
        </p:spPr>
        <p:txBody>
          <a:bodyPr/>
          <a:lstStyle/>
          <a:p>
            <a:r>
              <a:rPr lang="de-DE" dirty="0" smtClean="0"/>
              <a:t>Muhammed Altuntas</a:t>
            </a:r>
          </a:p>
        </p:txBody>
      </p:sp>
      <p:sp>
        <p:nvSpPr>
          <p:cNvPr id="6148" name="Text Box 3"/>
          <p:cNvSpPr txBox="1">
            <a:spLocks noGrp="1" noChangeArrowheads="1"/>
          </p:cNvSpPr>
          <p:nvPr>
            <p:ph type="title"/>
          </p:nvPr>
        </p:nvSpPr>
        <p:spPr bwMode="auto">
          <a:xfrm>
            <a:off x="879475" y="115888"/>
            <a:ext cx="8229600" cy="1143000"/>
          </a:xfrm>
          <a:noFill/>
          <a:ln>
            <a:miter lim="800000"/>
            <a:headEnd/>
            <a:tailEnd/>
          </a:ln>
        </p:spPr>
        <p:txBody>
          <a:bodyPr vert="horz" wrap="square" lIns="91440" tIns="45720" rIns="91440" bIns="45720" numCol="1" anchor="ctr" anchorCtr="0" compatLnSpc="1">
            <a:prstTxWarp prst="textNoShape">
              <a:avLst/>
            </a:prstTxWarp>
          </a:bodyPr>
          <a:lstStyle/>
          <a:p>
            <a:pPr algn="l" eaLnBrk="1" hangingPunct="1">
              <a:spcBef>
                <a:spcPct val="50000"/>
              </a:spcBef>
            </a:pPr>
            <a:r>
              <a:rPr lang="de-DE" sz="2800" b="1" dirty="0" smtClean="0"/>
              <a:t>Agenda</a:t>
            </a:r>
          </a:p>
        </p:txBody>
      </p:sp>
      <p:sp>
        <p:nvSpPr>
          <p:cNvPr id="6149" name="Text Box 9"/>
          <p:cNvSpPr txBox="1">
            <a:spLocks noChangeArrowheads="1"/>
          </p:cNvSpPr>
          <p:nvPr/>
        </p:nvSpPr>
        <p:spPr bwMode="auto">
          <a:xfrm>
            <a:off x="971600" y="1891680"/>
            <a:ext cx="6861175" cy="457200"/>
          </a:xfrm>
          <a:prstGeom prst="rect">
            <a:avLst/>
          </a:prstGeom>
          <a:noFill/>
          <a:ln w="9525">
            <a:solidFill>
              <a:schemeClr val="tx1"/>
            </a:solidFill>
            <a:miter lim="800000"/>
            <a:headEnd/>
            <a:tailEnd/>
          </a:ln>
        </p:spPr>
        <p:txBody>
          <a:bodyPr wrap="none"/>
          <a:lstStyle/>
          <a:p>
            <a:pPr algn="l">
              <a:lnSpc>
                <a:spcPct val="70000"/>
              </a:lnSpc>
            </a:pPr>
            <a:endParaRPr lang="de-DE" sz="500" dirty="0" smtClean="0"/>
          </a:p>
          <a:p>
            <a:pPr algn="l">
              <a:lnSpc>
                <a:spcPct val="70000"/>
              </a:lnSpc>
            </a:pPr>
            <a:r>
              <a:rPr lang="de-DE" sz="2700" b="1" dirty="0" smtClean="0"/>
              <a:t>1.	Fakten zur Türkei</a:t>
            </a:r>
            <a:endParaRPr lang="de-DE" sz="2700" b="1" dirty="0"/>
          </a:p>
        </p:txBody>
      </p:sp>
      <p:sp>
        <p:nvSpPr>
          <p:cNvPr id="6150" name="Text Box 10"/>
          <p:cNvSpPr txBox="1">
            <a:spLocks noChangeArrowheads="1"/>
          </p:cNvSpPr>
          <p:nvPr/>
        </p:nvSpPr>
        <p:spPr bwMode="auto">
          <a:xfrm>
            <a:off x="971600" y="3284984"/>
            <a:ext cx="6861175" cy="457200"/>
          </a:xfrm>
          <a:prstGeom prst="rect">
            <a:avLst/>
          </a:prstGeom>
          <a:noFill/>
          <a:ln w="9525">
            <a:solidFill>
              <a:schemeClr val="tx1"/>
            </a:solidFill>
            <a:miter lim="800000"/>
            <a:headEnd/>
            <a:tailEnd/>
          </a:ln>
        </p:spPr>
        <p:txBody>
          <a:bodyPr wrap="none"/>
          <a:lstStyle/>
          <a:p>
            <a:pPr algn="l">
              <a:lnSpc>
                <a:spcPct val="70000"/>
              </a:lnSpc>
            </a:pPr>
            <a:endParaRPr lang="de-DE" sz="500" dirty="0" smtClean="0"/>
          </a:p>
          <a:p>
            <a:pPr algn="l">
              <a:lnSpc>
                <a:spcPct val="70000"/>
              </a:lnSpc>
            </a:pPr>
            <a:r>
              <a:rPr lang="de-DE" sz="2700" b="1" dirty="0"/>
              <a:t>3</a:t>
            </a:r>
            <a:r>
              <a:rPr lang="de-DE" sz="2700" b="1" dirty="0" smtClean="0"/>
              <a:t>.	Forschungsansatz</a:t>
            </a:r>
            <a:endParaRPr lang="de-DE" sz="2700" b="1" dirty="0"/>
          </a:p>
        </p:txBody>
      </p:sp>
      <p:sp>
        <p:nvSpPr>
          <p:cNvPr id="6151" name="Text Box 11"/>
          <p:cNvSpPr txBox="1">
            <a:spLocks noChangeArrowheads="1"/>
          </p:cNvSpPr>
          <p:nvPr/>
        </p:nvSpPr>
        <p:spPr bwMode="auto">
          <a:xfrm>
            <a:off x="971600" y="3979912"/>
            <a:ext cx="6861175" cy="457200"/>
          </a:xfrm>
          <a:prstGeom prst="rect">
            <a:avLst/>
          </a:prstGeom>
          <a:noFill/>
          <a:ln w="9525">
            <a:solidFill>
              <a:schemeClr val="tx1"/>
            </a:solidFill>
            <a:miter lim="800000"/>
            <a:headEnd/>
            <a:tailEnd/>
          </a:ln>
        </p:spPr>
        <p:txBody>
          <a:bodyPr wrap="none"/>
          <a:lstStyle/>
          <a:p>
            <a:pPr algn="l">
              <a:lnSpc>
                <a:spcPct val="70000"/>
              </a:lnSpc>
            </a:pPr>
            <a:endParaRPr lang="de-DE" sz="500" dirty="0" smtClean="0"/>
          </a:p>
          <a:p>
            <a:pPr algn="l">
              <a:lnSpc>
                <a:spcPct val="70000"/>
              </a:lnSpc>
            </a:pPr>
            <a:r>
              <a:rPr lang="de-DE" sz="2700" b="1" dirty="0"/>
              <a:t>4</a:t>
            </a:r>
            <a:r>
              <a:rPr lang="de-DE" sz="2700" b="1" dirty="0" smtClean="0"/>
              <a:t>.	Ergebnisse</a:t>
            </a:r>
            <a:endParaRPr lang="de-DE" sz="2700" b="1" i="1" dirty="0"/>
          </a:p>
        </p:txBody>
      </p:sp>
      <p:sp>
        <p:nvSpPr>
          <p:cNvPr id="6152" name="Text Box 12"/>
          <p:cNvSpPr txBox="1">
            <a:spLocks noChangeArrowheads="1"/>
          </p:cNvSpPr>
          <p:nvPr/>
        </p:nvSpPr>
        <p:spPr bwMode="auto">
          <a:xfrm>
            <a:off x="971600" y="4699992"/>
            <a:ext cx="6861175" cy="457200"/>
          </a:xfrm>
          <a:prstGeom prst="rect">
            <a:avLst/>
          </a:prstGeom>
          <a:noFill/>
          <a:ln w="9525">
            <a:solidFill>
              <a:schemeClr val="tx1"/>
            </a:solidFill>
            <a:miter lim="800000"/>
            <a:headEnd/>
            <a:tailEnd/>
          </a:ln>
        </p:spPr>
        <p:txBody>
          <a:bodyPr wrap="none"/>
          <a:lstStyle/>
          <a:p>
            <a:pPr algn="l">
              <a:lnSpc>
                <a:spcPct val="70000"/>
              </a:lnSpc>
            </a:pPr>
            <a:endParaRPr lang="de-DE" sz="500" dirty="0" smtClean="0"/>
          </a:p>
          <a:p>
            <a:pPr algn="l">
              <a:lnSpc>
                <a:spcPct val="70000"/>
              </a:lnSpc>
            </a:pPr>
            <a:r>
              <a:rPr lang="de-DE" sz="2700" b="1" dirty="0"/>
              <a:t>5</a:t>
            </a:r>
            <a:r>
              <a:rPr lang="de-DE" sz="2700" b="1" dirty="0" smtClean="0"/>
              <a:t>.	Zusammenfassung</a:t>
            </a:r>
            <a:endParaRPr lang="de-DE" sz="2700" b="1" dirty="0"/>
          </a:p>
        </p:txBody>
      </p:sp>
      <p:sp>
        <p:nvSpPr>
          <p:cNvPr id="9" name="Text Box 9"/>
          <p:cNvSpPr txBox="1">
            <a:spLocks noChangeArrowheads="1"/>
          </p:cNvSpPr>
          <p:nvPr/>
        </p:nvSpPr>
        <p:spPr bwMode="auto">
          <a:xfrm>
            <a:off x="971600" y="2611760"/>
            <a:ext cx="6861175" cy="457200"/>
          </a:xfrm>
          <a:prstGeom prst="rect">
            <a:avLst/>
          </a:prstGeom>
          <a:noFill/>
          <a:ln w="9525">
            <a:solidFill>
              <a:schemeClr val="tx1"/>
            </a:solidFill>
            <a:miter lim="800000"/>
            <a:headEnd/>
            <a:tailEnd/>
          </a:ln>
        </p:spPr>
        <p:txBody>
          <a:bodyPr wrap="none"/>
          <a:lstStyle/>
          <a:p>
            <a:pPr algn="l">
              <a:lnSpc>
                <a:spcPct val="70000"/>
              </a:lnSpc>
            </a:pPr>
            <a:endParaRPr lang="de-DE" sz="500" dirty="0" smtClean="0"/>
          </a:p>
          <a:p>
            <a:pPr algn="l">
              <a:lnSpc>
                <a:spcPct val="70000"/>
              </a:lnSpc>
            </a:pPr>
            <a:r>
              <a:rPr lang="de-DE" sz="2700" b="1" dirty="0"/>
              <a:t>2</a:t>
            </a:r>
            <a:r>
              <a:rPr lang="de-DE" sz="2700" b="1" dirty="0" smtClean="0"/>
              <a:t>.	Einführung</a:t>
            </a:r>
            <a:endParaRPr lang="de-DE" sz="27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ußzeilenplatzhalter 3"/>
          <p:cNvSpPr>
            <a:spLocks noGrp="1"/>
          </p:cNvSpPr>
          <p:nvPr>
            <p:ph type="ftr" sz="quarter" idx="10"/>
          </p:nvPr>
        </p:nvSpPr>
        <p:spPr>
          <a:noFill/>
        </p:spPr>
        <p:txBody>
          <a:bodyPr/>
          <a:lstStyle/>
          <a:p>
            <a:pPr>
              <a:defRPr/>
            </a:pPr>
            <a:r>
              <a:rPr lang="de-DE" dirty="0"/>
              <a:t>Universität zu Köln</a:t>
            </a:r>
          </a:p>
        </p:txBody>
      </p:sp>
      <p:sp>
        <p:nvSpPr>
          <p:cNvPr id="9219" name="Datumsplatzhalter 4"/>
          <p:cNvSpPr>
            <a:spLocks noGrp="1"/>
          </p:cNvSpPr>
          <p:nvPr>
            <p:ph type="dt" sz="quarter" idx="11"/>
          </p:nvPr>
        </p:nvSpPr>
        <p:spPr>
          <a:noFill/>
        </p:spPr>
        <p:txBody>
          <a:bodyPr/>
          <a:lstStyle/>
          <a:p>
            <a:r>
              <a:rPr lang="de-DE" smtClean="0"/>
              <a:t>Muhammed Altuntas</a:t>
            </a:r>
          </a:p>
        </p:txBody>
      </p:sp>
      <p:sp>
        <p:nvSpPr>
          <p:cNvPr id="9220" name="Text Box 2"/>
          <p:cNvSpPr txBox="1">
            <a:spLocks noChangeArrowheads="1"/>
          </p:cNvSpPr>
          <p:nvPr/>
        </p:nvSpPr>
        <p:spPr bwMode="auto">
          <a:xfrm>
            <a:off x="827088" y="1412875"/>
            <a:ext cx="7935912" cy="2893100"/>
          </a:xfrm>
          <a:prstGeom prst="rect">
            <a:avLst/>
          </a:prstGeom>
          <a:noFill/>
          <a:ln w="9525">
            <a:noFill/>
            <a:miter lim="800000"/>
            <a:headEnd/>
            <a:tailEnd/>
          </a:ln>
        </p:spPr>
        <p:txBody>
          <a:bodyPr>
            <a:spAutoFit/>
          </a:bodyPr>
          <a:lstStyle/>
          <a:p>
            <a:pPr algn="l"/>
            <a:r>
              <a:rPr lang="de-DE" sz="1800" b="1" dirty="0"/>
              <a:t>Seit 2002</a:t>
            </a:r>
          </a:p>
          <a:p>
            <a:pPr algn="l"/>
            <a:r>
              <a:rPr lang="de-DE" sz="1600" dirty="0"/>
              <a:t> </a:t>
            </a:r>
            <a:r>
              <a:rPr lang="de-DE" sz="1600" dirty="0" smtClean="0"/>
              <a:t>- hat </a:t>
            </a:r>
            <a:r>
              <a:rPr lang="de-DE" sz="1600" dirty="0"/>
              <a:t>sich das </a:t>
            </a:r>
            <a:r>
              <a:rPr lang="de-DE" sz="1600" b="1" dirty="0"/>
              <a:t>BIP der Türkei </a:t>
            </a:r>
            <a:r>
              <a:rPr lang="de-DE" sz="1600" dirty="0"/>
              <a:t>mehr als </a:t>
            </a:r>
            <a:r>
              <a:rPr lang="de-DE" sz="1600" dirty="0" smtClean="0"/>
              <a:t>verdreifacht</a:t>
            </a:r>
            <a:endParaRPr lang="de-DE" sz="1600" dirty="0"/>
          </a:p>
          <a:p>
            <a:pPr algn="l"/>
            <a:r>
              <a:rPr lang="de-DE" sz="1600" dirty="0"/>
              <a:t> </a:t>
            </a:r>
            <a:r>
              <a:rPr lang="de-DE" sz="1600" dirty="0" smtClean="0"/>
              <a:t>- wurde </a:t>
            </a:r>
            <a:r>
              <a:rPr lang="de-DE" sz="1600" dirty="0"/>
              <a:t>das </a:t>
            </a:r>
            <a:r>
              <a:rPr lang="de-DE" sz="1600" b="1" dirty="0"/>
              <a:t>Pro-Kopf-BIP</a:t>
            </a:r>
            <a:r>
              <a:rPr lang="de-DE" sz="1600" dirty="0"/>
              <a:t> von 3.500 </a:t>
            </a:r>
            <a:r>
              <a:rPr lang="de-DE" sz="1600" dirty="0" smtClean="0"/>
              <a:t>auf 10.444 </a:t>
            </a:r>
            <a:r>
              <a:rPr lang="de-DE" sz="1600" dirty="0"/>
              <a:t>USD fast verdreifacht</a:t>
            </a:r>
          </a:p>
          <a:p>
            <a:pPr algn="l"/>
            <a:r>
              <a:rPr lang="de-DE" sz="1600" dirty="0"/>
              <a:t> </a:t>
            </a:r>
            <a:r>
              <a:rPr lang="de-DE" sz="1600" dirty="0" smtClean="0"/>
              <a:t>- sank </a:t>
            </a:r>
            <a:r>
              <a:rPr lang="de-DE" sz="1600" b="1" dirty="0" smtClean="0"/>
              <a:t>Haushaltsdefizit</a:t>
            </a:r>
            <a:r>
              <a:rPr lang="de-DE" sz="1600" dirty="0" smtClean="0"/>
              <a:t> von 10 auf </a:t>
            </a:r>
            <a:r>
              <a:rPr lang="de-DE" sz="1600" dirty="0"/>
              <a:t>unter </a:t>
            </a:r>
            <a:r>
              <a:rPr lang="de-DE" sz="1600" dirty="0" smtClean="0"/>
              <a:t>3% des </a:t>
            </a:r>
            <a:r>
              <a:rPr lang="de-DE" sz="1600" dirty="0"/>
              <a:t>BIPs</a:t>
            </a:r>
          </a:p>
          <a:p>
            <a:pPr algn="l"/>
            <a:r>
              <a:rPr lang="de-DE" sz="1600" dirty="0"/>
              <a:t> </a:t>
            </a:r>
            <a:r>
              <a:rPr lang="de-DE" sz="1600" dirty="0" smtClean="0"/>
              <a:t>- hat </a:t>
            </a:r>
            <a:r>
              <a:rPr lang="de-DE" sz="1600" dirty="0"/>
              <a:t>sich die </a:t>
            </a:r>
            <a:r>
              <a:rPr lang="de-DE" sz="1600" b="1" dirty="0"/>
              <a:t>Staatsverschuldung</a:t>
            </a:r>
            <a:r>
              <a:rPr lang="de-DE" sz="1600" dirty="0"/>
              <a:t> von 74 </a:t>
            </a:r>
            <a:r>
              <a:rPr lang="de-DE" sz="1600" dirty="0" smtClean="0"/>
              <a:t>auf 40% des </a:t>
            </a:r>
            <a:r>
              <a:rPr lang="de-DE" sz="1600" dirty="0"/>
              <a:t>BIPs </a:t>
            </a:r>
            <a:r>
              <a:rPr lang="de-DE" sz="1600" dirty="0" smtClean="0"/>
              <a:t>fast halbiert</a:t>
            </a:r>
            <a:endParaRPr lang="de-DE" sz="1600" dirty="0"/>
          </a:p>
          <a:p>
            <a:pPr algn="l"/>
            <a:r>
              <a:rPr lang="de-DE" sz="1600" dirty="0"/>
              <a:t> </a:t>
            </a:r>
            <a:r>
              <a:rPr lang="de-DE" sz="1600" dirty="0" smtClean="0"/>
              <a:t>- erreichte </a:t>
            </a:r>
            <a:r>
              <a:rPr lang="de-DE" sz="1600" dirty="0"/>
              <a:t>das </a:t>
            </a:r>
            <a:r>
              <a:rPr lang="de-DE" sz="1600" b="1" dirty="0"/>
              <a:t>Exportvolumen</a:t>
            </a:r>
            <a:r>
              <a:rPr lang="de-DE" sz="1600" dirty="0"/>
              <a:t> mit 135 Mrd. </a:t>
            </a:r>
            <a:r>
              <a:rPr lang="de-DE" sz="1600" dirty="0" smtClean="0"/>
              <a:t>USD das </a:t>
            </a:r>
            <a:r>
              <a:rPr lang="de-DE" sz="1600" dirty="0"/>
              <a:t>3,75-fache von 2002</a:t>
            </a:r>
          </a:p>
          <a:p>
            <a:pPr algn="l"/>
            <a:r>
              <a:rPr lang="de-DE" sz="1600" dirty="0"/>
              <a:t> </a:t>
            </a:r>
            <a:r>
              <a:rPr lang="de-DE" sz="1600" dirty="0" smtClean="0"/>
              <a:t>- stiegen </a:t>
            </a:r>
            <a:r>
              <a:rPr lang="de-DE" sz="1600" dirty="0"/>
              <a:t>die </a:t>
            </a:r>
            <a:r>
              <a:rPr lang="de-DE" sz="1600" b="1" dirty="0"/>
              <a:t>Tourismuseinnahmen</a:t>
            </a:r>
            <a:r>
              <a:rPr lang="de-DE" sz="1600" dirty="0"/>
              <a:t> um </a:t>
            </a:r>
            <a:r>
              <a:rPr lang="de-DE" sz="1600" dirty="0" smtClean="0"/>
              <a:t>das 2,7-fache </a:t>
            </a:r>
            <a:r>
              <a:rPr lang="de-DE" sz="1600" dirty="0"/>
              <a:t>von 8,5 Mrd. auf 23 Mrd. USD</a:t>
            </a:r>
          </a:p>
          <a:p>
            <a:pPr algn="l"/>
            <a:endParaRPr lang="de-DE" sz="1800" b="1" dirty="0" smtClean="0"/>
          </a:p>
          <a:p>
            <a:pPr algn="l"/>
            <a:r>
              <a:rPr lang="de-DE" sz="1800" b="1" dirty="0" smtClean="0"/>
              <a:t>Der </a:t>
            </a:r>
            <a:r>
              <a:rPr lang="de-DE" sz="1800" b="1" dirty="0"/>
              <a:t>Ausblick ist positiv</a:t>
            </a:r>
          </a:p>
          <a:p>
            <a:pPr algn="l"/>
            <a:r>
              <a:rPr lang="de-DE" sz="1600" dirty="0"/>
              <a:t>Die OECD prognostiziert, dass die Türkei bis </a:t>
            </a:r>
            <a:r>
              <a:rPr lang="de-DE" sz="1600" dirty="0" smtClean="0"/>
              <a:t>2017 die </a:t>
            </a:r>
            <a:r>
              <a:rPr lang="de-DE" sz="1600" dirty="0"/>
              <a:t>am </a:t>
            </a:r>
            <a:r>
              <a:rPr lang="de-DE" sz="1600" b="1" dirty="0"/>
              <a:t>schnellsten wachsende Volkswirtschaft</a:t>
            </a:r>
            <a:r>
              <a:rPr lang="de-DE" sz="1600" dirty="0"/>
              <a:t> </a:t>
            </a:r>
            <a:r>
              <a:rPr lang="de-DE" sz="1600" dirty="0" smtClean="0"/>
              <a:t>unter den </a:t>
            </a:r>
            <a:r>
              <a:rPr lang="de-DE" sz="1600" dirty="0"/>
              <a:t>OECD Mitgliedsstaaten sein wird.</a:t>
            </a:r>
          </a:p>
        </p:txBody>
      </p:sp>
      <p:sp>
        <p:nvSpPr>
          <p:cNvPr id="9221" name="Line 3"/>
          <p:cNvSpPr>
            <a:spLocks noChangeShapeType="1"/>
          </p:cNvSpPr>
          <p:nvPr/>
        </p:nvSpPr>
        <p:spPr bwMode="auto">
          <a:xfrm>
            <a:off x="971550" y="2492375"/>
            <a:ext cx="7345363" cy="0"/>
          </a:xfrm>
          <a:prstGeom prst="line">
            <a:avLst/>
          </a:prstGeom>
          <a:noFill/>
          <a:ln w="9525">
            <a:noFill/>
            <a:round/>
            <a:headEnd/>
            <a:tailEnd type="triangle" w="med" len="med"/>
          </a:ln>
        </p:spPr>
        <p:txBody>
          <a:bodyPr lIns="90000" tIns="46800" rIns="90000" bIns="46800"/>
          <a:lstStyle/>
          <a:p>
            <a:endParaRPr lang="en-US"/>
          </a:p>
        </p:txBody>
      </p:sp>
      <p:sp>
        <p:nvSpPr>
          <p:cNvPr id="9222" name="AutoShape 5"/>
          <p:cNvSpPr>
            <a:spLocks noChangeArrowheads="1"/>
          </p:cNvSpPr>
          <p:nvPr/>
        </p:nvSpPr>
        <p:spPr bwMode="auto">
          <a:xfrm>
            <a:off x="539750" y="1484313"/>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
        <p:nvSpPr>
          <p:cNvPr id="9224" name="Text Box 11"/>
          <p:cNvSpPr txBox="1">
            <a:spLocks noGrp="1" noChangeArrowheads="1"/>
          </p:cNvSpPr>
          <p:nvPr>
            <p:ph type="title"/>
          </p:nvPr>
        </p:nvSpPr>
        <p:spPr bwMode="auto">
          <a:xfrm>
            <a:off x="879475" y="115888"/>
            <a:ext cx="8229600" cy="1143000"/>
          </a:xfrm>
          <a:noFill/>
          <a:ln>
            <a:miter lim="800000"/>
            <a:headEnd/>
            <a:tailEnd/>
          </a:ln>
        </p:spPr>
        <p:txBody>
          <a:bodyPr vert="horz" wrap="square" lIns="91440" tIns="45720" rIns="91440" bIns="45720" numCol="1" anchor="ctr" anchorCtr="0" compatLnSpc="1">
            <a:prstTxWarp prst="textNoShape">
              <a:avLst/>
            </a:prstTxWarp>
          </a:bodyPr>
          <a:lstStyle/>
          <a:p>
            <a:pPr algn="l" eaLnBrk="1" hangingPunct="1">
              <a:spcBef>
                <a:spcPct val="50000"/>
              </a:spcBef>
            </a:pPr>
            <a:r>
              <a:rPr lang="de-DE" sz="2800" b="1" dirty="0"/>
              <a:t>1. 	</a:t>
            </a:r>
            <a:r>
              <a:rPr lang="de-DE" sz="2800" b="1" dirty="0" smtClean="0"/>
              <a:t>Fakten zur Türkei </a:t>
            </a:r>
            <a:endParaRPr lang="en-US" sz="2800" b="1" i="1" dirty="0" smtClean="0"/>
          </a:p>
        </p:txBody>
      </p:sp>
      <p:sp>
        <p:nvSpPr>
          <p:cNvPr id="9225" name="AutoShape 12"/>
          <p:cNvSpPr>
            <a:spLocks noChangeArrowheads="1"/>
          </p:cNvSpPr>
          <p:nvPr/>
        </p:nvSpPr>
        <p:spPr bwMode="auto">
          <a:xfrm>
            <a:off x="539750" y="3501008"/>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Tree>
    <p:extLst>
      <p:ext uri="{BB962C8B-B14F-4D97-AF65-F5344CB8AC3E}">
        <p14:creationId xmlns:p14="http://schemas.microsoft.com/office/powerpoint/2010/main" val="4582821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ußzeilenplatzhalter 3"/>
          <p:cNvSpPr>
            <a:spLocks noGrp="1"/>
          </p:cNvSpPr>
          <p:nvPr>
            <p:ph type="ftr" sz="quarter" idx="10"/>
          </p:nvPr>
        </p:nvSpPr>
        <p:spPr>
          <a:noFill/>
        </p:spPr>
        <p:txBody>
          <a:bodyPr/>
          <a:lstStyle/>
          <a:p>
            <a:pPr>
              <a:defRPr/>
            </a:pPr>
            <a:r>
              <a:rPr lang="de-DE" dirty="0"/>
              <a:t>Universität zu Köln</a:t>
            </a:r>
          </a:p>
        </p:txBody>
      </p:sp>
      <p:sp>
        <p:nvSpPr>
          <p:cNvPr id="9219" name="Datumsplatzhalter 4"/>
          <p:cNvSpPr>
            <a:spLocks noGrp="1"/>
          </p:cNvSpPr>
          <p:nvPr>
            <p:ph type="dt" sz="quarter" idx="11"/>
          </p:nvPr>
        </p:nvSpPr>
        <p:spPr>
          <a:noFill/>
        </p:spPr>
        <p:txBody>
          <a:bodyPr/>
          <a:lstStyle/>
          <a:p>
            <a:r>
              <a:rPr lang="de-DE" smtClean="0"/>
              <a:t>Muhammed Altuntas</a:t>
            </a:r>
          </a:p>
        </p:txBody>
      </p:sp>
      <p:sp>
        <p:nvSpPr>
          <p:cNvPr id="9220" name="Text Box 2"/>
          <p:cNvSpPr txBox="1">
            <a:spLocks noChangeArrowheads="1"/>
          </p:cNvSpPr>
          <p:nvPr/>
        </p:nvSpPr>
        <p:spPr bwMode="auto">
          <a:xfrm>
            <a:off x="827088" y="1412875"/>
            <a:ext cx="7935912" cy="3385542"/>
          </a:xfrm>
          <a:prstGeom prst="rect">
            <a:avLst/>
          </a:prstGeom>
          <a:noFill/>
          <a:ln w="9525">
            <a:noFill/>
            <a:miter lim="800000"/>
            <a:headEnd/>
            <a:tailEnd/>
          </a:ln>
        </p:spPr>
        <p:txBody>
          <a:bodyPr>
            <a:spAutoFit/>
          </a:bodyPr>
          <a:lstStyle/>
          <a:p>
            <a:pPr algn="l"/>
            <a:r>
              <a:rPr lang="de-DE" sz="1800" b="1" dirty="0" smtClean="0"/>
              <a:t>Stärken</a:t>
            </a:r>
            <a:endParaRPr lang="de-DE" sz="1800" b="1" dirty="0"/>
          </a:p>
          <a:p>
            <a:pPr algn="l"/>
            <a:r>
              <a:rPr lang="de-DE" sz="1600" dirty="0"/>
              <a:t> </a:t>
            </a:r>
            <a:r>
              <a:rPr lang="de-DE" sz="1600" dirty="0" smtClean="0"/>
              <a:t>- Dynamisches </a:t>
            </a:r>
            <a:r>
              <a:rPr lang="de-DE" sz="1600" dirty="0"/>
              <a:t>Wirtschaftswachstum</a:t>
            </a:r>
          </a:p>
          <a:p>
            <a:pPr algn="l"/>
            <a:r>
              <a:rPr lang="de-DE" sz="1600" dirty="0"/>
              <a:t> </a:t>
            </a:r>
            <a:r>
              <a:rPr lang="de-DE" sz="1600" dirty="0" smtClean="0"/>
              <a:t>- Geringe </a:t>
            </a:r>
            <a:r>
              <a:rPr lang="de-DE" sz="1600" dirty="0"/>
              <a:t>Staatsverschuldung</a:t>
            </a:r>
          </a:p>
          <a:p>
            <a:pPr algn="l"/>
            <a:r>
              <a:rPr lang="de-DE" sz="1600" dirty="0"/>
              <a:t> </a:t>
            </a:r>
            <a:r>
              <a:rPr lang="de-DE" sz="1600" dirty="0" smtClean="0"/>
              <a:t>- Politische </a:t>
            </a:r>
            <a:r>
              <a:rPr lang="de-DE" sz="1600" dirty="0"/>
              <a:t>und wirtschaftliche Annäherung an die EU</a:t>
            </a:r>
          </a:p>
          <a:p>
            <a:pPr algn="l"/>
            <a:r>
              <a:rPr lang="de-DE" sz="1600" dirty="0"/>
              <a:t> </a:t>
            </a:r>
            <a:r>
              <a:rPr lang="de-DE" sz="1600" dirty="0" smtClean="0"/>
              <a:t>- Entwickelte </a:t>
            </a:r>
            <a:r>
              <a:rPr lang="de-DE" sz="1600" dirty="0"/>
              <a:t>industrielle Produktion</a:t>
            </a:r>
          </a:p>
          <a:p>
            <a:pPr algn="l"/>
            <a:r>
              <a:rPr lang="de-DE" sz="1600" dirty="0"/>
              <a:t> </a:t>
            </a:r>
            <a:r>
              <a:rPr lang="de-DE" sz="1600" dirty="0" smtClean="0"/>
              <a:t>- Gute </a:t>
            </a:r>
            <a:r>
              <a:rPr lang="de-DE" sz="1600" dirty="0"/>
              <a:t>Infrastruktur</a:t>
            </a:r>
          </a:p>
          <a:p>
            <a:pPr algn="l"/>
            <a:r>
              <a:rPr lang="de-DE" sz="1600" dirty="0"/>
              <a:t> </a:t>
            </a:r>
            <a:r>
              <a:rPr lang="de-DE" sz="1600" dirty="0" smtClean="0"/>
              <a:t>- Junge</a:t>
            </a:r>
            <a:r>
              <a:rPr lang="de-DE" sz="1600" dirty="0"/>
              <a:t>, gut gebildete Bevölkerung</a:t>
            </a:r>
          </a:p>
          <a:p>
            <a:pPr algn="l"/>
            <a:r>
              <a:rPr lang="de-DE" sz="1600" dirty="0"/>
              <a:t> </a:t>
            </a:r>
            <a:r>
              <a:rPr lang="de-DE" sz="1600" dirty="0" smtClean="0"/>
              <a:t>- Großer</a:t>
            </a:r>
            <a:r>
              <a:rPr lang="de-DE" sz="1600" dirty="0"/>
              <a:t>, wachsender </a:t>
            </a:r>
            <a:r>
              <a:rPr lang="de-DE" sz="1600" dirty="0" smtClean="0"/>
              <a:t>Binnenmarkt</a:t>
            </a:r>
          </a:p>
          <a:p>
            <a:pPr algn="l"/>
            <a:endParaRPr lang="de-DE" sz="1800" b="1" dirty="0" smtClean="0"/>
          </a:p>
          <a:p>
            <a:pPr algn="l"/>
            <a:r>
              <a:rPr lang="de-DE" sz="1800" b="1" dirty="0" smtClean="0"/>
              <a:t>Schwächen</a:t>
            </a:r>
            <a:endParaRPr lang="de-DE" sz="1800" b="1" dirty="0"/>
          </a:p>
          <a:p>
            <a:pPr algn="l"/>
            <a:r>
              <a:rPr lang="de-DE" sz="1600" dirty="0" smtClean="0"/>
              <a:t>- Geringe </a:t>
            </a:r>
            <a:r>
              <a:rPr lang="de-DE" sz="1600" dirty="0"/>
              <a:t>Eigenversorgung mit Energie</a:t>
            </a:r>
          </a:p>
          <a:p>
            <a:pPr algn="l"/>
            <a:r>
              <a:rPr lang="de-DE" sz="1600" dirty="0" smtClean="0"/>
              <a:t>- Bürokratie</a:t>
            </a:r>
            <a:endParaRPr lang="de-DE" sz="1600" dirty="0"/>
          </a:p>
          <a:p>
            <a:pPr algn="l"/>
            <a:r>
              <a:rPr lang="de-DE" sz="1600" dirty="0" smtClean="0"/>
              <a:t>- Hohes Außenhandelsdefizit</a:t>
            </a:r>
          </a:p>
        </p:txBody>
      </p:sp>
      <p:sp>
        <p:nvSpPr>
          <p:cNvPr id="9221" name="Line 3"/>
          <p:cNvSpPr>
            <a:spLocks noChangeShapeType="1"/>
          </p:cNvSpPr>
          <p:nvPr/>
        </p:nvSpPr>
        <p:spPr bwMode="auto">
          <a:xfrm>
            <a:off x="971550" y="2492375"/>
            <a:ext cx="7345363" cy="0"/>
          </a:xfrm>
          <a:prstGeom prst="line">
            <a:avLst/>
          </a:prstGeom>
          <a:noFill/>
          <a:ln w="9525">
            <a:noFill/>
            <a:round/>
            <a:headEnd/>
            <a:tailEnd type="triangle" w="med" len="med"/>
          </a:ln>
        </p:spPr>
        <p:txBody>
          <a:bodyPr lIns="90000" tIns="46800" rIns="90000" bIns="46800"/>
          <a:lstStyle/>
          <a:p>
            <a:endParaRPr lang="en-US"/>
          </a:p>
        </p:txBody>
      </p:sp>
      <p:sp>
        <p:nvSpPr>
          <p:cNvPr id="9222" name="AutoShape 5"/>
          <p:cNvSpPr>
            <a:spLocks noChangeArrowheads="1"/>
          </p:cNvSpPr>
          <p:nvPr/>
        </p:nvSpPr>
        <p:spPr bwMode="auto">
          <a:xfrm>
            <a:off x="539750" y="1484313"/>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
        <p:nvSpPr>
          <p:cNvPr id="9224" name="Text Box 11"/>
          <p:cNvSpPr txBox="1">
            <a:spLocks noGrp="1" noChangeArrowheads="1"/>
          </p:cNvSpPr>
          <p:nvPr>
            <p:ph type="title"/>
          </p:nvPr>
        </p:nvSpPr>
        <p:spPr bwMode="auto">
          <a:xfrm>
            <a:off x="879475" y="115888"/>
            <a:ext cx="8229600" cy="1143000"/>
          </a:xfrm>
          <a:noFill/>
          <a:ln>
            <a:miter lim="800000"/>
            <a:headEnd/>
            <a:tailEnd/>
          </a:ln>
        </p:spPr>
        <p:txBody>
          <a:bodyPr vert="horz" wrap="square" lIns="91440" tIns="45720" rIns="91440" bIns="45720" numCol="1" anchor="ctr" anchorCtr="0" compatLnSpc="1">
            <a:prstTxWarp prst="textNoShape">
              <a:avLst/>
            </a:prstTxWarp>
          </a:bodyPr>
          <a:lstStyle/>
          <a:p>
            <a:pPr algn="l" eaLnBrk="1" hangingPunct="1">
              <a:spcBef>
                <a:spcPct val="50000"/>
              </a:spcBef>
            </a:pPr>
            <a:r>
              <a:rPr lang="de-DE" sz="2800" b="1" dirty="0" smtClean="0"/>
              <a:t>SWOT-Analyse Türkei</a:t>
            </a:r>
            <a:endParaRPr lang="en-US" sz="2800" b="1" i="1" dirty="0" smtClean="0"/>
          </a:p>
        </p:txBody>
      </p:sp>
      <p:sp>
        <p:nvSpPr>
          <p:cNvPr id="9225" name="AutoShape 12"/>
          <p:cNvSpPr>
            <a:spLocks noChangeArrowheads="1"/>
          </p:cNvSpPr>
          <p:nvPr/>
        </p:nvSpPr>
        <p:spPr bwMode="auto">
          <a:xfrm>
            <a:off x="539750" y="3717032"/>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Tree>
    <p:extLst>
      <p:ext uri="{BB962C8B-B14F-4D97-AF65-F5344CB8AC3E}">
        <p14:creationId xmlns:p14="http://schemas.microsoft.com/office/powerpoint/2010/main" val="37347846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ußzeilenplatzhalter 3"/>
          <p:cNvSpPr>
            <a:spLocks noGrp="1"/>
          </p:cNvSpPr>
          <p:nvPr>
            <p:ph type="ftr" sz="quarter" idx="10"/>
          </p:nvPr>
        </p:nvSpPr>
        <p:spPr>
          <a:noFill/>
        </p:spPr>
        <p:txBody>
          <a:bodyPr/>
          <a:lstStyle/>
          <a:p>
            <a:pPr>
              <a:defRPr/>
            </a:pPr>
            <a:r>
              <a:rPr lang="de-DE" dirty="0"/>
              <a:t>Universität zu Köln</a:t>
            </a:r>
          </a:p>
        </p:txBody>
      </p:sp>
      <p:sp>
        <p:nvSpPr>
          <p:cNvPr id="9219" name="Datumsplatzhalter 4"/>
          <p:cNvSpPr>
            <a:spLocks noGrp="1"/>
          </p:cNvSpPr>
          <p:nvPr>
            <p:ph type="dt" sz="quarter" idx="11"/>
          </p:nvPr>
        </p:nvSpPr>
        <p:spPr>
          <a:noFill/>
        </p:spPr>
        <p:txBody>
          <a:bodyPr/>
          <a:lstStyle/>
          <a:p>
            <a:r>
              <a:rPr lang="de-DE" smtClean="0"/>
              <a:t>Muhammed Altuntas</a:t>
            </a:r>
          </a:p>
        </p:txBody>
      </p:sp>
      <p:sp>
        <p:nvSpPr>
          <p:cNvPr id="9220" name="Text Box 2"/>
          <p:cNvSpPr txBox="1">
            <a:spLocks noChangeArrowheads="1"/>
          </p:cNvSpPr>
          <p:nvPr/>
        </p:nvSpPr>
        <p:spPr bwMode="auto">
          <a:xfrm>
            <a:off x="827088" y="1412875"/>
            <a:ext cx="7935912" cy="4647426"/>
          </a:xfrm>
          <a:prstGeom prst="rect">
            <a:avLst/>
          </a:prstGeom>
          <a:noFill/>
          <a:ln w="9525">
            <a:noFill/>
            <a:miter lim="800000"/>
            <a:headEnd/>
            <a:tailEnd/>
          </a:ln>
        </p:spPr>
        <p:txBody>
          <a:bodyPr>
            <a:spAutoFit/>
          </a:bodyPr>
          <a:lstStyle/>
          <a:p>
            <a:pPr algn="l"/>
            <a:r>
              <a:rPr lang="de-DE" sz="1800" b="1" dirty="0" smtClean="0"/>
              <a:t>Chancen</a:t>
            </a:r>
            <a:endParaRPr lang="de-DE" sz="1800" b="1" dirty="0"/>
          </a:p>
          <a:p>
            <a:pPr algn="l"/>
            <a:r>
              <a:rPr lang="de-DE" sz="1600" dirty="0" smtClean="0"/>
              <a:t>- Beitrittsverhandlungen </a:t>
            </a:r>
            <a:r>
              <a:rPr lang="de-DE" sz="1600" dirty="0"/>
              <a:t>mit der EU</a:t>
            </a:r>
          </a:p>
          <a:p>
            <a:pPr algn="l"/>
            <a:r>
              <a:rPr lang="de-DE" sz="1600" dirty="0" smtClean="0"/>
              <a:t>- Zunehmende </a:t>
            </a:r>
            <a:r>
              <a:rPr lang="de-DE" sz="1600" dirty="0"/>
              <a:t>Zahl ausländischer Direktinvestitionen</a:t>
            </a:r>
          </a:p>
          <a:p>
            <a:pPr algn="l"/>
            <a:r>
              <a:rPr lang="de-DE" sz="1600" dirty="0" smtClean="0"/>
              <a:t>- Weiter </a:t>
            </a:r>
            <a:r>
              <a:rPr lang="de-DE" sz="1600" dirty="0"/>
              <a:t>erstarkende Binnennachfrage</a:t>
            </a:r>
          </a:p>
          <a:p>
            <a:pPr algn="l"/>
            <a:r>
              <a:rPr lang="de-DE" sz="1600" dirty="0" smtClean="0"/>
              <a:t>- Guter </a:t>
            </a:r>
            <a:r>
              <a:rPr lang="de-DE" sz="1600" dirty="0"/>
              <a:t>Marktzugang zu Europa und </a:t>
            </a:r>
            <a:r>
              <a:rPr lang="de-DE" sz="1600" dirty="0" smtClean="0"/>
              <a:t>Asien dank </a:t>
            </a:r>
            <a:r>
              <a:rPr lang="de-DE" sz="1600" dirty="0"/>
              <a:t>geografischer Lage</a:t>
            </a:r>
          </a:p>
          <a:p>
            <a:pPr algn="l"/>
            <a:r>
              <a:rPr lang="de-DE" sz="1600" dirty="0" smtClean="0"/>
              <a:t>- Demnächst </a:t>
            </a:r>
            <a:r>
              <a:rPr lang="de-DE" sz="1600" dirty="0"/>
              <a:t>feste Anbindung an das </a:t>
            </a:r>
            <a:r>
              <a:rPr lang="de-DE" sz="1600" dirty="0" smtClean="0"/>
              <a:t>europäische Stromverbundnetz </a:t>
            </a:r>
            <a:r>
              <a:rPr lang="de-DE" sz="1600" dirty="0"/>
              <a:t>ENTSO-E</a:t>
            </a:r>
            <a:endParaRPr lang="de-DE" sz="1800" b="1" dirty="0" smtClean="0"/>
          </a:p>
          <a:p>
            <a:pPr algn="l"/>
            <a:endParaRPr lang="de-DE" sz="1800" b="1" dirty="0" smtClean="0"/>
          </a:p>
          <a:p>
            <a:pPr algn="l"/>
            <a:r>
              <a:rPr lang="de-DE" sz="1800" b="1" dirty="0" smtClean="0"/>
              <a:t>Risiken</a:t>
            </a:r>
            <a:endParaRPr lang="de-DE" sz="1800" b="1" dirty="0"/>
          </a:p>
          <a:p>
            <a:pPr algn="l"/>
            <a:r>
              <a:rPr lang="de-DE" sz="1600" dirty="0" smtClean="0"/>
              <a:t>- Möglicher Anstieg der Inflationsrate</a:t>
            </a:r>
            <a:endParaRPr lang="de-DE" sz="1600" dirty="0"/>
          </a:p>
          <a:p>
            <a:pPr algn="l"/>
            <a:r>
              <a:rPr lang="de-DE" sz="1600" dirty="0" smtClean="0"/>
              <a:t>- Mögliche Energieengpässe</a:t>
            </a:r>
          </a:p>
          <a:p>
            <a:pPr algn="l"/>
            <a:endParaRPr lang="de-DE" sz="1600" dirty="0"/>
          </a:p>
          <a:p>
            <a:pPr algn="l"/>
            <a:r>
              <a:rPr lang="de-DE" sz="1800" b="1" dirty="0" smtClean="0"/>
              <a:t>Fazit</a:t>
            </a:r>
          </a:p>
          <a:p>
            <a:pPr algn="l"/>
            <a:r>
              <a:rPr lang="de-DE" sz="1600" dirty="0" smtClean="0"/>
              <a:t>- Zentrale Lage, </a:t>
            </a:r>
            <a:r>
              <a:rPr lang="de-DE" sz="1600" dirty="0"/>
              <a:t>e</a:t>
            </a:r>
            <a:r>
              <a:rPr lang="de-DE" sz="1600" dirty="0" smtClean="0"/>
              <a:t>rfolgreiche Wirtschaft, dynamisch </a:t>
            </a:r>
            <a:r>
              <a:rPr lang="de-DE" sz="1600" dirty="0"/>
              <a:t>wachsende Bevölkerung</a:t>
            </a:r>
          </a:p>
          <a:p>
            <a:pPr algn="l"/>
            <a:r>
              <a:rPr lang="de-DE" sz="1600" dirty="0" smtClean="0"/>
              <a:t>- Qualifizierte </a:t>
            </a:r>
            <a:r>
              <a:rPr lang="de-DE" sz="1600" dirty="0"/>
              <a:t>und wettbewerbsfähige </a:t>
            </a:r>
            <a:r>
              <a:rPr lang="de-DE" sz="1600" dirty="0" smtClean="0"/>
              <a:t>Arbeitskräfte, großer Binnenmarkt</a:t>
            </a:r>
            <a:endParaRPr lang="de-DE" sz="1600" dirty="0"/>
          </a:p>
          <a:p>
            <a:pPr algn="l"/>
            <a:r>
              <a:rPr lang="de-DE" sz="1600" i="1" u="sng" dirty="0" smtClean="0"/>
              <a:t>Dennoch: </a:t>
            </a:r>
          </a:p>
          <a:p>
            <a:pPr algn="l"/>
            <a:r>
              <a:rPr lang="de-DE" sz="1600" dirty="0" smtClean="0"/>
              <a:t>- Liberales </a:t>
            </a:r>
            <a:r>
              <a:rPr lang="de-DE" sz="1600" dirty="0"/>
              <a:t>und reformfreundliches </a:t>
            </a:r>
            <a:r>
              <a:rPr lang="de-DE" sz="1600" dirty="0" smtClean="0"/>
              <a:t>Investitionsklima stärker antreiben</a:t>
            </a:r>
            <a:endParaRPr lang="de-DE" sz="1600" dirty="0"/>
          </a:p>
          <a:p>
            <a:pPr algn="l"/>
            <a:r>
              <a:rPr lang="de-DE" sz="1600" dirty="0" smtClean="0"/>
              <a:t>- Ausbau </a:t>
            </a:r>
            <a:r>
              <a:rPr lang="de-DE" sz="1600" dirty="0"/>
              <a:t>der </a:t>
            </a:r>
            <a:r>
              <a:rPr lang="de-DE" sz="1600" dirty="0" smtClean="0"/>
              <a:t>Infrastruktur notwendig</a:t>
            </a:r>
            <a:endParaRPr lang="de-DE" sz="1600" dirty="0"/>
          </a:p>
          <a:p>
            <a:pPr algn="l"/>
            <a:r>
              <a:rPr lang="de-DE" sz="1600" dirty="0" smtClean="0"/>
              <a:t>- Investitionsanreize müssen weiterhin verbessert werden</a:t>
            </a:r>
            <a:endParaRPr lang="de-DE" sz="1800" b="1" dirty="0"/>
          </a:p>
        </p:txBody>
      </p:sp>
      <p:sp>
        <p:nvSpPr>
          <p:cNvPr id="9221" name="Line 3"/>
          <p:cNvSpPr>
            <a:spLocks noChangeShapeType="1"/>
          </p:cNvSpPr>
          <p:nvPr/>
        </p:nvSpPr>
        <p:spPr bwMode="auto">
          <a:xfrm>
            <a:off x="971550" y="2492375"/>
            <a:ext cx="7345363" cy="0"/>
          </a:xfrm>
          <a:prstGeom prst="line">
            <a:avLst/>
          </a:prstGeom>
          <a:noFill/>
          <a:ln w="9525">
            <a:noFill/>
            <a:round/>
            <a:headEnd/>
            <a:tailEnd type="triangle" w="med" len="med"/>
          </a:ln>
        </p:spPr>
        <p:txBody>
          <a:bodyPr lIns="90000" tIns="46800" rIns="90000" bIns="46800"/>
          <a:lstStyle/>
          <a:p>
            <a:endParaRPr lang="en-US"/>
          </a:p>
        </p:txBody>
      </p:sp>
      <p:sp>
        <p:nvSpPr>
          <p:cNvPr id="9222" name="AutoShape 5"/>
          <p:cNvSpPr>
            <a:spLocks noChangeArrowheads="1"/>
          </p:cNvSpPr>
          <p:nvPr/>
        </p:nvSpPr>
        <p:spPr bwMode="auto">
          <a:xfrm>
            <a:off x="539750" y="1484313"/>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
        <p:nvSpPr>
          <p:cNvPr id="9224" name="Text Box 11"/>
          <p:cNvSpPr txBox="1">
            <a:spLocks noGrp="1" noChangeArrowheads="1"/>
          </p:cNvSpPr>
          <p:nvPr>
            <p:ph type="title"/>
          </p:nvPr>
        </p:nvSpPr>
        <p:spPr bwMode="auto">
          <a:xfrm>
            <a:off x="879475" y="115888"/>
            <a:ext cx="8229600" cy="1143000"/>
          </a:xfrm>
          <a:noFill/>
          <a:ln>
            <a:miter lim="800000"/>
            <a:headEnd/>
            <a:tailEnd/>
          </a:ln>
        </p:spPr>
        <p:txBody>
          <a:bodyPr vert="horz" wrap="square" lIns="91440" tIns="45720" rIns="91440" bIns="45720" numCol="1" anchor="ctr" anchorCtr="0" compatLnSpc="1">
            <a:prstTxWarp prst="textNoShape">
              <a:avLst/>
            </a:prstTxWarp>
          </a:bodyPr>
          <a:lstStyle/>
          <a:p>
            <a:pPr algn="l" eaLnBrk="1" hangingPunct="1">
              <a:spcBef>
                <a:spcPct val="50000"/>
              </a:spcBef>
            </a:pPr>
            <a:r>
              <a:rPr lang="de-DE" sz="2800" b="1" dirty="0" smtClean="0"/>
              <a:t>SWOT-Analyse Türkei (II)</a:t>
            </a:r>
            <a:endParaRPr lang="en-US" sz="2800" b="1" i="1" dirty="0" smtClean="0"/>
          </a:p>
        </p:txBody>
      </p:sp>
      <p:sp>
        <p:nvSpPr>
          <p:cNvPr id="9225" name="AutoShape 12"/>
          <p:cNvSpPr>
            <a:spLocks noChangeArrowheads="1"/>
          </p:cNvSpPr>
          <p:nvPr/>
        </p:nvSpPr>
        <p:spPr bwMode="auto">
          <a:xfrm>
            <a:off x="539750" y="3272408"/>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
        <p:nvSpPr>
          <p:cNvPr id="9" name="AutoShape 12"/>
          <p:cNvSpPr>
            <a:spLocks noChangeArrowheads="1"/>
          </p:cNvSpPr>
          <p:nvPr/>
        </p:nvSpPr>
        <p:spPr bwMode="auto">
          <a:xfrm>
            <a:off x="539750" y="4221088"/>
            <a:ext cx="228600" cy="228600"/>
          </a:xfrm>
          <a:prstGeom prst="rightArrow">
            <a:avLst>
              <a:gd name="adj1" fmla="val 50000"/>
              <a:gd name="adj2" fmla="val 25000"/>
            </a:avLst>
          </a:prstGeom>
          <a:solidFill>
            <a:srgbClr val="FFFFFF"/>
          </a:solidFill>
          <a:ln w="9525">
            <a:solidFill>
              <a:schemeClr val="tx1"/>
            </a:solidFill>
            <a:miter lim="800000"/>
            <a:headEnd/>
            <a:tailEnd/>
          </a:ln>
        </p:spPr>
        <p:txBody>
          <a:bodyPr wrap="none" lIns="90000" tIns="46800" rIns="90000" bIns="46800" anchor="ctr"/>
          <a:lstStyle/>
          <a:p>
            <a:endParaRPr lang="en-US"/>
          </a:p>
        </p:txBody>
      </p:sp>
    </p:spTree>
    <p:extLst>
      <p:ext uri="{BB962C8B-B14F-4D97-AF65-F5344CB8AC3E}">
        <p14:creationId xmlns:p14="http://schemas.microsoft.com/office/powerpoint/2010/main" val="22941477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ußzeilenplatzhalter 3"/>
          <p:cNvSpPr>
            <a:spLocks noGrp="1"/>
          </p:cNvSpPr>
          <p:nvPr>
            <p:ph type="ftr" sz="quarter" idx="10"/>
          </p:nvPr>
        </p:nvSpPr>
        <p:spPr>
          <a:xfrm>
            <a:off x="4989513" y="6453932"/>
            <a:ext cx="2895600" cy="268287"/>
          </a:xfrm>
          <a:noFill/>
        </p:spPr>
        <p:txBody>
          <a:bodyPr/>
          <a:lstStyle/>
          <a:p>
            <a:pPr>
              <a:defRPr/>
            </a:pPr>
            <a:r>
              <a:rPr lang="de-DE" dirty="0"/>
              <a:t>Universität zu Köln</a:t>
            </a:r>
          </a:p>
        </p:txBody>
      </p:sp>
      <p:sp>
        <p:nvSpPr>
          <p:cNvPr id="7171" name="Datumsplatzhalter 4"/>
          <p:cNvSpPr>
            <a:spLocks noGrp="1"/>
          </p:cNvSpPr>
          <p:nvPr>
            <p:ph type="dt" sz="quarter" idx="11"/>
          </p:nvPr>
        </p:nvSpPr>
        <p:spPr>
          <a:xfrm>
            <a:off x="566738" y="6453932"/>
            <a:ext cx="2133600" cy="268287"/>
          </a:xfrm>
          <a:noFill/>
        </p:spPr>
        <p:txBody>
          <a:bodyPr/>
          <a:lstStyle/>
          <a:p>
            <a:r>
              <a:rPr lang="de-DE" dirty="0" smtClean="0"/>
              <a:t>Muhammed Altuntas</a:t>
            </a:r>
          </a:p>
        </p:txBody>
      </p:sp>
      <p:sp>
        <p:nvSpPr>
          <p:cNvPr id="7173" name="Text Box 5"/>
          <p:cNvSpPr txBox="1">
            <a:spLocks noGrp="1" noChangeArrowheads="1"/>
          </p:cNvSpPr>
          <p:nvPr>
            <p:ph type="title"/>
          </p:nvPr>
        </p:nvSpPr>
        <p:spPr bwMode="auto">
          <a:xfrm>
            <a:off x="879475" y="116632"/>
            <a:ext cx="8229600" cy="1143000"/>
          </a:xfrm>
          <a:noFill/>
          <a:ln>
            <a:miter lim="800000"/>
            <a:headEnd/>
            <a:tailEnd/>
          </a:ln>
        </p:spPr>
        <p:txBody>
          <a:bodyPr vert="horz" wrap="square" lIns="91440" tIns="45720" rIns="91440" bIns="45720" numCol="1" anchor="ctr" anchorCtr="0" compatLnSpc="1">
            <a:prstTxWarp prst="textNoShape">
              <a:avLst/>
            </a:prstTxWarp>
          </a:bodyPr>
          <a:lstStyle/>
          <a:p>
            <a:pPr algn="l" eaLnBrk="1" hangingPunct="1">
              <a:spcBef>
                <a:spcPct val="50000"/>
              </a:spcBef>
            </a:pPr>
            <a:r>
              <a:rPr lang="de-DE" sz="2800" b="1" dirty="0"/>
              <a:t>2</a:t>
            </a:r>
            <a:r>
              <a:rPr lang="de-DE" sz="2800" b="1" dirty="0" smtClean="0"/>
              <a:t>. 	Einführung </a:t>
            </a:r>
          </a:p>
        </p:txBody>
      </p:sp>
      <p:graphicFrame>
        <p:nvGraphicFramePr>
          <p:cNvPr id="6" name="Tabelle 5"/>
          <p:cNvGraphicFramePr>
            <a:graphicFrameLocks noGrp="1"/>
          </p:cNvGraphicFramePr>
          <p:nvPr>
            <p:extLst>
              <p:ext uri="{D42A27DB-BD31-4B8C-83A1-F6EECF244321}">
                <p14:modId xmlns:p14="http://schemas.microsoft.com/office/powerpoint/2010/main" val="3218776783"/>
              </p:ext>
            </p:extLst>
          </p:nvPr>
        </p:nvGraphicFramePr>
        <p:xfrm>
          <a:off x="179512" y="1412776"/>
          <a:ext cx="8778875" cy="4319600"/>
        </p:xfrm>
        <a:graphic>
          <a:graphicData uri="http://schemas.openxmlformats.org/drawingml/2006/table">
            <a:tbl>
              <a:tblPr firstRow="1" firstCol="1" bandRow="1"/>
              <a:tblGrid>
                <a:gridCol w="1371699"/>
                <a:gridCol w="7407176"/>
              </a:tblGrid>
              <a:tr h="152399">
                <a:tc>
                  <a:txBody>
                    <a:bodyPr/>
                    <a:lstStyle/>
                    <a:p>
                      <a:pPr marL="0" marR="0" algn="ctr">
                        <a:spcBef>
                          <a:spcPts val="0"/>
                        </a:spcBef>
                        <a:spcAft>
                          <a:spcPts val="0"/>
                        </a:spcAft>
                      </a:pPr>
                      <a:r>
                        <a:rPr lang="en-US" sz="1000" i="1" dirty="0">
                          <a:solidFill>
                            <a:srgbClr val="000000"/>
                          </a:solidFill>
                          <a:effectLst/>
                          <a:latin typeface="Times New Roman" pitchFamily="18" charset="0"/>
                          <a:ea typeface="Times New Roman"/>
                          <a:cs typeface="Times New Roman" pitchFamily="18" charset="0"/>
                        </a:rPr>
                        <a:t>Variable name</a:t>
                      </a:r>
                      <a:endParaRPr lang="en-US" sz="1000" dirty="0">
                        <a:effectLst/>
                        <a:latin typeface="Times New Roman" pitchFamily="18" charset="0"/>
                        <a:ea typeface="Times New Roman"/>
                        <a:cs typeface="Times New Roman" pitchFamily="18" charset="0"/>
                      </a:endParaRPr>
                    </a:p>
                  </a:txBody>
                  <a:tcPr marL="28419" marR="28419"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i="1" dirty="0">
                          <a:solidFill>
                            <a:srgbClr val="000000"/>
                          </a:solidFill>
                          <a:effectLst/>
                          <a:latin typeface="Times New Roman" pitchFamily="18" charset="0"/>
                          <a:ea typeface="Times New Roman"/>
                          <a:cs typeface="Times New Roman" pitchFamily="18" charset="0"/>
                        </a:rPr>
                        <a:t>Variable description, and source</a:t>
                      </a:r>
                      <a:endParaRPr lang="en-US" sz="1000" dirty="0">
                        <a:effectLst/>
                        <a:latin typeface="Times New Roman" pitchFamily="18" charset="0"/>
                        <a:ea typeface="Times New Roman"/>
                        <a:cs typeface="Times New Roman" pitchFamily="18" charset="0"/>
                      </a:endParaRPr>
                    </a:p>
                  </a:txBody>
                  <a:tcPr marL="28419" marR="28419"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2399">
                <a:tc gridSpan="2">
                  <a:txBody>
                    <a:bodyPr/>
                    <a:lstStyle/>
                    <a:p>
                      <a:pPr marL="0" marR="0">
                        <a:spcBef>
                          <a:spcPts val="0"/>
                        </a:spcBef>
                        <a:spcAft>
                          <a:spcPts val="0"/>
                        </a:spcAft>
                      </a:pPr>
                      <a:r>
                        <a:rPr lang="en-US" sz="1000" b="1" dirty="0">
                          <a:effectLst/>
                          <a:latin typeface="Times New Roman" pitchFamily="18" charset="0"/>
                          <a:ea typeface="Times New Roman"/>
                          <a:cs typeface="Times New Roman" pitchFamily="18" charset="0"/>
                        </a:rPr>
                        <a:t>Firm-level determinants</a:t>
                      </a:r>
                      <a:endParaRPr lang="en-US" sz="1000" dirty="0">
                        <a:effectLst/>
                        <a:latin typeface="Times New Roman" pitchFamily="18" charset="0"/>
                        <a:ea typeface="Times New Roman"/>
                        <a:cs typeface="Times New Roman" pitchFamily="18" charset="0"/>
                      </a:endParaRPr>
                    </a:p>
                  </a:txBody>
                  <a:tcPr marL="28419" marR="28419"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r>
              <a:tr h="152399">
                <a:tc>
                  <a:txBody>
                    <a:bodyPr/>
                    <a:lstStyle/>
                    <a:p>
                      <a:pPr marL="0" marR="0">
                        <a:spcBef>
                          <a:spcPts val="0"/>
                        </a:spcBef>
                        <a:spcAft>
                          <a:spcPts val="0"/>
                        </a:spcAft>
                      </a:pPr>
                      <a:r>
                        <a:rPr lang="en-US" sz="1000">
                          <a:solidFill>
                            <a:srgbClr val="000000"/>
                          </a:solidFill>
                          <a:effectLst/>
                          <a:latin typeface="Times New Roman" pitchFamily="18" charset="0"/>
                          <a:ea typeface="Times New Roman"/>
                          <a:cs typeface="Times New Roman" pitchFamily="18" charset="0"/>
                        </a:rPr>
                        <a:t>Leverage</a:t>
                      </a:r>
                      <a:endParaRPr lang="en-US" sz="1000">
                        <a:effectLst/>
                        <a:latin typeface="Times New Roman" pitchFamily="18" charset="0"/>
                        <a:ea typeface="Times New Roman"/>
                        <a:cs typeface="Times New Roman" pitchFamily="18" charset="0"/>
                      </a:endParaRPr>
                    </a:p>
                  </a:txBody>
                  <a:tcPr marL="28419" marR="28419" marT="0" marB="0">
                    <a:lnL>
                      <a:noFill/>
                    </a:lnL>
                    <a:lnR>
                      <a:noFill/>
                    </a:lnR>
                    <a:lnT>
                      <a:noFill/>
                    </a:lnT>
                    <a:lnB>
                      <a:noFill/>
                    </a:lnB>
                  </a:tcPr>
                </a:tc>
                <a:tc>
                  <a:txBody>
                    <a:bodyPr/>
                    <a:lstStyle/>
                    <a:p>
                      <a:pPr marL="0" marR="0">
                        <a:spcBef>
                          <a:spcPts val="0"/>
                        </a:spcBef>
                        <a:spcAft>
                          <a:spcPts val="0"/>
                        </a:spcAft>
                      </a:pPr>
                      <a:r>
                        <a:rPr lang="en-US" sz="1000">
                          <a:solidFill>
                            <a:srgbClr val="000000"/>
                          </a:solidFill>
                          <a:effectLst/>
                          <a:latin typeface="Times New Roman" pitchFamily="18" charset="0"/>
                          <a:ea typeface="Times New Roman"/>
                          <a:cs typeface="Times New Roman" pitchFamily="18" charset="0"/>
                        </a:rPr>
                        <a:t>Book leverage; ratio of total assets minus capital surplus to capital surplus. Source: A.M. Best’s Statement File Global.</a:t>
                      </a:r>
                      <a:endParaRPr lang="en-US" sz="1000">
                        <a:effectLst/>
                        <a:latin typeface="Times New Roman" pitchFamily="18" charset="0"/>
                        <a:ea typeface="Times New Roman"/>
                        <a:cs typeface="Times New Roman" pitchFamily="18" charset="0"/>
                      </a:endParaRPr>
                    </a:p>
                  </a:txBody>
                  <a:tcPr marL="28419" marR="28419" marT="0" marB="0">
                    <a:lnL>
                      <a:noFill/>
                    </a:lnL>
                    <a:lnR>
                      <a:noFill/>
                    </a:lnR>
                    <a:lnT>
                      <a:noFill/>
                    </a:lnT>
                    <a:lnB>
                      <a:noFill/>
                    </a:lnB>
                  </a:tcPr>
                </a:tc>
              </a:tr>
              <a:tr h="165500">
                <a:tc>
                  <a:txBody>
                    <a:bodyPr/>
                    <a:lstStyle/>
                    <a:p>
                      <a:pPr marL="0" marR="0">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Reinsurance</a:t>
                      </a:r>
                      <a:endParaRPr lang="en-US" sz="1000" dirty="0">
                        <a:effectLst/>
                        <a:latin typeface="Times New Roman" pitchFamily="18" charset="0"/>
                        <a:ea typeface="Times New Roman"/>
                        <a:cs typeface="Times New Roman" pitchFamily="18" charset="0"/>
                      </a:endParaRPr>
                    </a:p>
                  </a:txBody>
                  <a:tcPr marL="28419" marR="28419" marT="0" marB="0">
                    <a:lnL>
                      <a:noFill/>
                    </a:lnL>
                    <a:lnR>
                      <a:noFill/>
                    </a:lnR>
                    <a:lnT>
                      <a:noFill/>
                    </a:lnT>
                    <a:lnB>
                      <a:noFill/>
                    </a:lnB>
                  </a:tcPr>
                </a:tc>
                <a:tc>
                  <a:txBody>
                    <a:bodyPr/>
                    <a:lstStyle/>
                    <a:p>
                      <a:pPr marL="0" marR="0">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Ratio of reinsurance ceded to reinsurance premiums assumed plus direct premiums. Source: A.M. Best’s Statement File Global.</a:t>
                      </a:r>
                      <a:endParaRPr lang="en-US" sz="1000" dirty="0">
                        <a:effectLst/>
                        <a:latin typeface="Times New Roman" pitchFamily="18" charset="0"/>
                        <a:ea typeface="Times New Roman"/>
                        <a:cs typeface="Times New Roman" pitchFamily="18" charset="0"/>
                      </a:endParaRPr>
                    </a:p>
                  </a:txBody>
                  <a:tcPr marL="28419" marR="28419" marT="0" marB="0">
                    <a:lnL>
                      <a:noFill/>
                    </a:lnL>
                    <a:lnR>
                      <a:noFill/>
                    </a:lnR>
                    <a:lnT>
                      <a:noFill/>
                    </a:lnT>
                    <a:lnB>
                      <a:noFill/>
                    </a:lnB>
                  </a:tcPr>
                </a:tc>
              </a:tr>
              <a:tr h="165500">
                <a:tc>
                  <a:txBody>
                    <a:bodyPr/>
                    <a:lstStyle/>
                    <a:p>
                      <a:pPr marL="0" marR="0">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Std. dev. of loss ratio</a:t>
                      </a:r>
                      <a:endParaRPr lang="en-US" sz="1000" dirty="0">
                        <a:effectLst/>
                        <a:latin typeface="Times New Roman" pitchFamily="18" charset="0"/>
                        <a:ea typeface="Times New Roman"/>
                        <a:cs typeface="Times New Roman" pitchFamily="18" charset="0"/>
                      </a:endParaRPr>
                    </a:p>
                  </a:txBody>
                  <a:tcPr marL="28419" marR="28419" marT="0" marB="0">
                    <a:lnL>
                      <a:noFill/>
                    </a:lnL>
                    <a:lnR>
                      <a:noFill/>
                    </a:lnR>
                    <a:lnT>
                      <a:noFill/>
                    </a:lnT>
                    <a:lnB>
                      <a:noFill/>
                    </a:lnB>
                  </a:tcPr>
                </a:tc>
                <a:tc>
                  <a:txBody>
                    <a:bodyPr/>
                    <a:lstStyle/>
                    <a:p>
                      <a:pPr marL="0" marR="0">
                        <a:spcBef>
                          <a:spcPts val="0"/>
                        </a:spcBef>
                        <a:spcAft>
                          <a:spcPts val="0"/>
                        </a:spcAft>
                      </a:pPr>
                      <a:r>
                        <a:rPr lang="en-US" sz="1000">
                          <a:solidFill>
                            <a:srgbClr val="000000"/>
                          </a:solidFill>
                          <a:effectLst/>
                          <a:latin typeface="Times New Roman" pitchFamily="18" charset="0"/>
                          <a:ea typeface="Times New Roman"/>
                          <a:cs typeface="Times New Roman" pitchFamily="18" charset="0"/>
                        </a:rPr>
                        <a:t>Standard deviation of the net claims incurred divided by premiums earned for the years 2000-2008. Source: A.M. Best’s Statement File Global.</a:t>
                      </a:r>
                      <a:endParaRPr lang="en-US" sz="1000">
                        <a:effectLst/>
                        <a:latin typeface="Times New Roman" pitchFamily="18" charset="0"/>
                        <a:ea typeface="Times New Roman"/>
                        <a:cs typeface="Times New Roman" pitchFamily="18" charset="0"/>
                      </a:endParaRPr>
                    </a:p>
                  </a:txBody>
                  <a:tcPr marL="28419" marR="28419" marT="0" marB="0">
                    <a:lnL>
                      <a:noFill/>
                    </a:lnL>
                    <a:lnR>
                      <a:noFill/>
                    </a:lnR>
                    <a:lnT>
                      <a:noFill/>
                    </a:lnT>
                    <a:lnB>
                      <a:noFill/>
                    </a:lnB>
                  </a:tcPr>
                </a:tc>
              </a:tr>
              <a:tr h="152399">
                <a:tc>
                  <a:txBody>
                    <a:bodyPr/>
                    <a:lstStyle/>
                    <a:p>
                      <a:pPr marL="0" marR="0">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Longtail business</a:t>
                      </a:r>
                      <a:endParaRPr lang="en-US" sz="1000" dirty="0">
                        <a:effectLst/>
                        <a:latin typeface="Times New Roman" pitchFamily="18" charset="0"/>
                        <a:ea typeface="Times New Roman"/>
                        <a:cs typeface="Times New Roman" pitchFamily="18" charset="0"/>
                      </a:endParaRPr>
                    </a:p>
                  </a:txBody>
                  <a:tcPr marL="28419" marR="28419" marT="0" marB="0">
                    <a:lnL>
                      <a:noFill/>
                    </a:lnL>
                    <a:lnR>
                      <a:noFill/>
                    </a:lnR>
                    <a:lnT>
                      <a:noFill/>
                    </a:lnT>
                    <a:lnB>
                      <a:noFill/>
                    </a:lnB>
                  </a:tcPr>
                </a:tc>
                <a:tc>
                  <a:txBody>
                    <a:bodyPr/>
                    <a:lstStyle/>
                    <a:p>
                      <a:pPr marL="0" marR="0">
                        <a:spcBef>
                          <a:spcPts val="0"/>
                        </a:spcBef>
                        <a:spcAft>
                          <a:spcPts val="0"/>
                        </a:spcAft>
                      </a:pPr>
                      <a:r>
                        <a:rPr lang="en-US" sz="1000">
                          <a:solidFill>
                            <a:srgbClr val="000000"/>
                          </a:solidFill>
                          <a:effectLst/>
                          <a:latin typeface="Times New Roman" pitchFamily="18" charset="0"/>
                          <a:ea typeface="Times New Roman"/>
                          <a:cs typeface="Times New Roman" pitchFamily="18" charset="0"/>
                        </a:rPr>
                        <a:t>Ratio of total gross provisions to sum of gross premiums. Source: A.M. Best’s Statement File Global.</a:t>
                      </a:r>
                      <a:endParaRPr lang="en-US" sz="1000">
                        <a:effectLst/>
                        <a:latin typeface="Times New Roman" pitchFamily="18" charset="0"/>
                        <a:ea typeface="Times New Roman"/>
                        <a:cs typeface="Times New Roman" pitchFamily="18" charset="0"/>
                      </a:endParaRPr>
                    </a:p>
                  </a:txBody>
                  <a:tcPr marL="28419" marR="28419" marT="0" marB="0">
                    <a:lnL>
                      <a:noFill/>
                    </a:lnL>
                    <a:lnR>
                      <a:noFill/>
                    </a:lnR>
                    <a:lnT>
                      <a:noFill/>
                    </a:lnT>
                    <a:lnB>
                      <a:noFill/>
                    </a:lnB>
                  </a:tcPr>
                </a:tc>
              </a:tr>
              <a:tr h="152399">
                <a:tc>
                  <a:txBody>
                    <a:bodyPr/>
                    <a:lstStyle/>
                    <a:p>
                      <a:pPr marL="0" marR="0">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Product mix</a:t>
                      </a:r>
                      <a:endParaRPr lang="en-US" sz="1000" dirty="0">
                        <a:effectLst/>
                        <a:latin typeface="Times New Roman" pitchFamily="18" charset="0"/>
                        <a:ea typeface="Times New Roman"/>
                        <a:cs typeface="Times New Roman" pitchFamily="18" charset="0"/>
                      </a:endParaRPr>
                    </a:p>
                  </a:txBody>
                  <a:tcPr marL="28419" marR="28419" marT="0" marB="0">
                    <a:lnL>
                      <a:noFill/>
                    </a:lnL>
                    <a:lnR>
                      <a:noFill/>
                    </a:lnR>
                    <a:lnT>
                      <a:noFill/>
                    </a:lnT>
                    <a:lnB>
                      <a:noFill/>
                    </a:lnB>
                  </a:tcPr>
                </a:tc>
                <a:tc>
                  <a:txBody>
                    <a:bodyPr/>
                    <a:lstStyle/>
                    <a:p>
                      <a:pPr marL="0" marR="0">
                        <a:spcBef>
                          <a:spcPts val="0"/>
                        </a:spcBef>
                        <a:spcAft>
                          <a:spcPts val="0"/>
                        </a:spcAft>
                      </a:pPr>
                      <a:r>
                        <a:rPr lang="en-US" sz="1000">
                          <a:solidFill>
                            <a:srgbClr val="000000"/>
                          </a:solidFill>
                          <a:effectLst/>
                          <a:latin typeface="Times New Roman" pitchFamily="18" charset="0"/>
                          <a:ea typeface="Times New Roman"/>
                          <a:cs typeface="Times New Roman" pitchFamily="18" charset="0"/>
                        </a:rPr>
                        <a:t>Risk versus saving products. Source: A.M. Best’s Statement File Global.</a:t>
                      </a:r>
                      <a:endParaRPr lang="en-US" sz="1000">
                        <a:effectLst/>
                        <a:latin typeface="Times New Roman" pitchFamily="18" charset="0"/>
                        <a:ea typeface="Times New Roman"/>
                        <a:cs typeface="Times New Roman" pitchFamily="18" charset="0"/>
                      </a:endParaRPr>
                    </a:p>
                  </a:txBody>
                  <a:tcPr marL="28419" marR="28419" marT="0" marB="0">
                    <a:lnL>
                      <a:noFill/>
                    </a:lnL>
                    <a:lnR>
                      <a:noFill/>
                    </a:lnR>
                    <a:lnT>
                      <a:noFill/>
                    </a:lnT>
                    <a:lnB>
                      <a:noFill/>
                    </a:lnB>
                  </a:tcPr>
                </a:tc>
              </a:tr>
              <a:tr h="152399">
                <a:tc>
                  <a:txBody>
                    <a:bodyPr/>
                    <a:lstStyle/>
                    <a:p>
                      <a:pPr marL="0" marR="0">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Premium growth</a:t>
                      </a:r>
                      <a:endParaRPr lang="en-US" sz="1000" dirty="0">
                        <a:effectLst/>
                        <a:latin typeface="Times New Roman" pitchFamily="18" charset="0"/>
                        <a:ea typeface="Times New Roman"/>
                        <a:cs typeface="Times New Roman" pitchFamily="18" charset="0"/>
                      </a:endParaRPr>
                    </a:p>
                  </a:txBody>
                  <a:tcPr marL="28419" marR="28419" marT="0" marB="0">
                    <a:lnL>
                      <a:noFill/>
                    </a:lnL>
                    <a:lnR>
                      <a:noFill/>
                    </a:lnR>
                    <a:lnT>
                      <a:noFill/>
                    </a:lnT>
                    <a:lnB>
                      <a:noFill/>
                    </a:lnB>
                  </a:tcPr>
                </a:tc>
                <a:tc>
                  <a:txBody>
                    <a:bodyPr/>
                    <a:lstStyle/>
                    <a:p>
                      <a:pPr marL="0" marR="0">
                        <a:spcBef>
                          <a:spcPts val="0"/>
                        </a:spcBef>
                        <a:spcAft>
                          <a:spcPts val="0"/>
                        </a:spcAft>
                      </a:pPr>
                      <a:r>
                        <a:rPr lang="en-US" sz="1000">
                          <a:effectLst/>
                          <a:latin typeface="Times New Roman" pitchFamily="18" charset="0"/>
                          <a:ea typeface="Times New Roman"/>
                          <a:cs typeface="Times New Roman" pitchFamily="18" charset="0"/>
                        </a:rPr>
                        <a:t>Growth in net earned premiums. </a:t>
                      </a:r>
                      <a:r>
                        <a:rPr lang="en-US" sz="1000">
                          <a:solidFill>
                            <a:srgbClr val="000000"/>
                          </a:solidFill>
                          <a:effectLst/>
                          <a:latin typeface="Times New Roman" pitchFamily="18" charset="0"/>
                          <a:ea typeface="Times New Roman"/>
                          <a:cs typeface="Times New Roman" pitchFamily="18" charset="0"/>
                        </a:rPr>
                        <a:t>Source: A.M. Best’s Statement File Global.</a:t>
                      </a:r>
                      <a:endParaRPr lang="en-US" sz="1000">
                        <a:effectLst/>
                        <a:latin typeface="Times New Roman" pitchFamily="18" charset="0"/>
                        <a:ea typeface="Times New Roman"/>
                        <a:cs typeface="Times New Roman" pitchFamily="18" charset="0"/>
                      </a:endParaRPr>
                    </a:p>
                  </a:txBody>
                  <a:tcPr marL="28419" marR="28419" marT="0" marB="0">
                    <a:lnL>
                      <a:noFill/>
                    </a:lnL>
                    <a:lnR>
                      <a:noFill/>
                    </a:lnR>
                    <a:lnT>
                      <a:noFill/>
                    </a:lnT>
                    <a:lnB>
                      <a:noFill/>
                    </a:lnB>
                  </a:tcPr>
                </a:tc>
              </a:tr>
              <a:tr h="152399">
                <a:tc>
                  <a:txBody>
                    <a:bodyPr/>
                    <a:lstStyle/>
                    <a:p>
                      <a:pPr marL="0" marR="0">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Size</a:t>
                      </a:r>
                      <a:endParaRPr lang="en-US" sz="1000" dirty="0">
                        <a:effectLst/>
                        <a:latin typeface="Times New Roman" pitchFamily="18" charset="0"/>
                        <a:ea typeface="Times New Roman"/>
                        <a:cs typeface="Times New Roman" pitchFamily="18" charset="0"/>
                      </a:endParaRPr>
                    </a:p>
                  </a:txBody>
                  <a:tcPr marL="28419" marR="28419" marT="0" marB="0">
                    <a:lnL>
                      <a:noFill/>
                    </a:lnL>
                    <a:lnR>
                      <a:noFill/>
                    </a:lnR>
                    <a:lnT>
                      <a:noFill/>
                    </a:lnT>
                    <a:lnB>
                      <a:noFill/>
                    </a:lnB>
                  </a:tcPr>
                </a:tc>
                <a:tc>
                  <a:txBody>
                    <a:bodyPr/>
                    <a:lstStyle/>
                    <a:p>
                      <a:pPr marL="0" marR="0">
                        <a:spcBef>
                          <a:spcPts val="0"/>
                        </a:spcBef>
                        <a:spcAft>
                          <a:spcPts val="0"/>
                        </a:spcAft>
                      </a:pPr>
                      <a:r>
                        <a:rPr lang="en-US" sz="1000">
                          <a:solidFill>
                            <a:srgbClr val="000000"/>
                          </a:solidFill>
                          <a:effectLst/>
                          <a:latin typeface="Times New Roman" pitchFamily="18" charset="0"/>
                          <a:ea typeface="Times New Roman"/>
                          <a:cs typeface="Times New Roman" pitchFamily="18" charset="0"/>
                        </a:rPr>
                        <a:t>Natural logarithm of the insurer’s total assets. Source: A.M. Best’s Statement File Global.</a:t>
                      </a:r>
                      <a:endParaRPr lang="en-US" sz="1000">
                        <a:effectLst/>
                        <a:latin typeface="Times New Roman" pitchFamily="18" charset="0"/>
                        <a:ea typeface="Times New Roman"/>
                        <a:cs typeface="Times New Roman" pitchFamily="18" charset="0"/>
                      </a:endParaRPr>
                    </a:p>
                  </a:txBody>
                  <a:tcPr marL="28419" marR="28419" marT="0" marB="0">
                    <a:lnL>
                      <a:noFill/>
                    </a:lnL>
                    <a:lnR>
                      <a:noFill/>
                    </a:lnR>
                    <a:lnT>
                      <a:noFill/>
                    </a:lnT>
                    <a:lnB>
                      <a:noFill/>
                    </a:lnB>
                  </a:tcPr>
                </a:tc>
              </a:tr>
              <a:tr h="152399">
                <a:tc>
                  <a:txBody>
                    <a:bodyPr/>
                    <a:lstStyle/>
                    <a:p>
                      <a:pPr marL="0" marR="0">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Mutual</a:t>
                      </a:r>
                      <a:endParaRPr lang="en-US" sz="1000" dirty="0">
                        <a:effectLst/>
                        <a:latin typeface="Times New Roman" pitchFamily="18" charset="0"/>
                        <a:ea typeface="Times New Roman"/>
                        <a:cs typeface="Times New Roman" pitchFamily="18" charset="0"/>
                      </a:endParaRPr>
                    </a:p>
                  </a:txBody>
                  <a:tcPr marL="28419" marR="28419" marT="0" marB="0">
                    <a:lnL>
                      <a:noFill/>
                    </a:lnL>
                    <a:lnR>
                      <a:noFill/>
                    </a:lnR>
                    <a:lnT>
                      <a:noFill/>
                    </a:lnT>
                    <a:lnB>
                      <a:noFill/>
                    </a:lnB>
                  </a:tcPr>
                </a:tc>
                <a:tc>
                  <a:txBody>
                    <a:bodyPr/>
                    <a:lstStyle/>
                    <a:p>
                      <a:pPr marL="0" marR="0">
                        <a:spcBef>
                          <a:spcPts val="0"/>
                        </a:spcBef>
                        <a:spcAft>
                          <a:spcPts val="0"/>
                        </a:spcAft>
                      </a:pPr>
                      <a:r>
                        <a:rPr lang="en-US" sz="1000" dirty="0">
                          <a:effectLst/>
                          <a:latin typeface="Times New Roman" pitchFamily="18" charset="0"/>
                          <a:ea typeface="Times New Roman"/>
                          <a:cs typeface="Times New Roman" pitchFamily="18" charset="0"/>
                        </a:rPr>
                        <a:t>Dummy variable equal to one if the insurer is a mutual, and zero otherwise. </a:t>
                      </a:r>
                      <a:r>
                        <a:rPr lang="en-US" sz="1000" dirty="0">
                          <a:solidFill>
                            <a:srgbClr val="000000"/>
                          </a:solidFill>
                          <a:effectLst/>
                          <a:latin typeface="Times New Roman" pitchFamily="18" charset="0"/>
                          <a:ea typeface="Times New Roman"/>
                          <a:cs typeface="Times New Roman" pitchFamily="18" charset="0"/>
                        </a:rPr>
                        <a:t>Source: A.M. Best’s Statement File Global.</a:t>
                      </a:r>
                      <a:endParaRPr lang="en-US" sz="1000" dirty="0">
                        <a:effectLst/>
                        <a:latin typeface="Times New Roman" pitchFamily="18" charset="0"/>
                        <a:ea typeface="Times New Roman"/>
                        <a:cs typeface="Times New Roman" pitchFamily="18" charset="0"/>
                      </a:endParaRPr>
                    </a:p>
                  </a:txBody>
                  <a:tcPr marL="28419" marR="28419" marT="0" marB="0">
                    <a:lnL>
                      <a:noFill/>
                    </a:lnL>
                    <a:lnR>
                      <a:noFill/>
                    </a:lnR>
                    <a:lnT>
                      <a:noFill/>
                    </a:lnT>
                    <a:lnB>
                      <a:noFill/>
                    </a:lnB>
                  </a:tcPr>
                </a:tc>
              </a:tr>
              <a:tr h="165500">
                <a:tc>
                  <a:txBody>
                    <a:bodyPr/>
                    <a:lstStyle/>
                    <a:p>
                      <a:pPr marL="0" marR="0">
                        <a:spcBef>
                          <a:spcPts val="0"/>
                        </a:spcBef>
                        <a:spcAft>
                          <a:spcPts val="0"/>
                        </a:spcAft>
                      </a:pPr>
                      <a:r>
                        <a:rPr lang="en-US" sz="1000" dirty="0">
                          <a:solidFill>
                            <a:srgbClr val="000000"/>
                          </a:solidFill>
                          <a:effectLst/>
                          <a:latin typeface="Times New Roman" pitchFamily="18" charset="0"/>
                          <a:ea typeface="Times New Roman"/>
                          <a:cs typeface="Times New Roman" pitchFamily="18" charset="0"/>
                        </a:rPr>
                        <a:t>Group</a:t>
                      </a:r>
                      <a:endParaRPr lang="en-US" sz="1000" dirty="0">
                        <a:effectLst/>
                        <a:latin typeface="Times New Roman" pitchFamily="18" charset="0"/>
                        <a:ea typeface="Times New Roman"/>
                        <a:cs typeface="Times New Roman" pitchFamily="18" charset="0"/>
                      </a:endParaRPr>
                    </a:p>
                  </a:txBody>
                  <a:tcPr marL="28419" marR="28419" marT="0" marB="0">
                    <a:lnL>
                      <a:noFill/>
                    </a:lnL>
                    <a:lnR>
                      <a:noFill/>
                    </a:lnR>
                    <a:lnT>
                      <a:noFill/>
                    </a:lnT>
                    <a:lnB>
                      <a:noFill/>
                    </a:lnB>
                  </a:tcPr>
                </a:tc>
                <a:tc>
                  <a:txBody>
                    <a:bodyPr/>
                    <a:lstStyle/>
                    <a:p>
                      <a:pPr marL="0" marR="0">
                        <a:spcBef>
                          <a:spcPts val="0"/>
                        </a:spcBef>
                        <a:spcAft>
                          <a:spcPts val="0"/>
                        </a:spcAft>
                      </a:pPr>
                      <a:r>
                        <a:rPr lang="en-US" sz="1000" dirty="0">
                          <a:effectLst/>
                          <a:latin typeface="Times New Roman" pitchFamily="18" charset="0"/>
                          <a:ea typeface="Times New Roman"/>
                          <a:cs typeface="Times New Roman" pitchFamily="18" charset="0"/>
                        </a:rPr>
                        <a:t>Dummy variable equal to one if the insurer is a member of a group, and zero otherwise. </a:t>
                      </a:r>
                      <a:r>
                        <a:rPr lang="en-US" sz="1000" dirty="0">
                          <a:solidFill>
                            <a:srgbClr val="000000"/>
                          </a:solidFill>
                          <a:effectLst/>
                          <a:latin typeface="Times New Roman" pitchFamily="18" charset="0"/>
                          <a:ea typeface="Times New Roman"/>
                          <a:cs typeface="Times New Roman" pitchFamily="18" charset="0"/>
                        </a:rPr>
                        <a:t>Source: A.M. Best’s Statement File Global.</a:t>
                      </a:r>
                      <a:endParaRPr lang="en-US" sz="1000" dirty="0">
                        <a:effectLst/>
                        <a:latin typeface="Times New Roman" pitchFamily="18" charset="0"/>
                        <a:ea typeface="Times New Roman"/>
                        <a:cs typeface="Times New Roman" pitchFamily="18" charset="0"/>
                      </a:endParaRPr>
                    </a:p>
                  </a:txBody>
                  <a:tcPr marL="28419" marR="28419" marT="0" marB="0">
                    <a:lnL>
                      <a:noFill/>
                    </a:lnL>
                    <a:lnR>
                      <a:noFill/>
                    </a:lnR>
                    <a:lnT>
                      <a:noFill/>
                    </a:lnT>
                    <a:lnB>
                      <a:noFill/>
                    </a:lnB>
                  </a:tcPr>
                </a:tc>
              </a:tr>
              <a:tr h="152399">
                <a:tc gridSpan="2">
                  <a:txBody>
                    <a:bodyPr/>
                    <a:lstStyle/>
                    <a:p>
                      <a:pPr marL="0" marR="0">
                        <a:spcBef>
                          <a:spcPts val="0"/>
                        </a:spcBef>
                        <a:spcAft>
                          <a:spcPts val="0"/>
                        </a:spcAft>
                      </a:pPr>
                      <a:r>
                        <a:rPr lang="en-US" sz="1000" b="1">
                          <a:effectLst/>
                          <a:latin typeface="Times New Roman" pitchFamily="18" charset="0"/>
                          <a:ea typeface="Times New Roman"/>
                          <a:cs typeface="Times New Roman" pitchFamily="18" charset="0"/>
                        </a:rPr>
                        <a:t>Country-level determinants</a:t>
                      </a:r>
                      <a:endParaRPr lang="en-US" sz="1000">
                        <a:effectLst/>
                        <a:latin typeface="Times New Roman" pitchFamily="18" charset="0"/>
                        <a:ea typeface="Times New Roman"/>
                        <a:cs typeface="Times New Roman" pitchFamily="18" charset="0"/>
                      </a:endParaRPr>
                    </a:p>
                  </a:txBody>
                  <a:tcPr marL="28419" marR="28419" marT="0" marB="0" anchor="ctr">
                    <a:lnL>
                      <a:noFill/>
                    </a:lnL>
                    <a:lnR>
                      <a:noFill/>
                    </a:lnR>
                    <a:lnT>
                      <a:noFill/>
                    </a:lnT>
                    <a:lnB>
                      <a:noFill/>
                    </a:lnB>
                  </a:tcPr>
                </a:tc>
                <a:tc hMerge="1">
                  <a:txBody>
                    <a:bodyPr/>
                    <a:lstStyle/>
                    <a:p>
                      <a:endParaRPr lang="en-US"/>
                    </a:p>
                  </a:txBody>
                  <a:tcPr/>
                </a:tc>
              </a:tr>
              <a:tr h="152399">
                <a:tc gridSpan="2">
                  <a:txBody>
                    <a:bodyPr/>
                    <a:lstStyle/>
                    <a:p>
                      <a:pPr marL="0" marR="0">
                        <a:spcBef>
                          <a:spcPts val="0"/>
                        </a:spcBef>
                        <a:spcAft>
                          <a:spcPts val="0"/>
                        </a:spcAft>
                      </a:pPr>
                      <a:r>
                        <a:rPr lang="en-US" sz="1000" b="1" i="1">
                          <a:solidFill>
                            <a:srgbClr val="000000"/>
                          </a:solidFill>
                          <a:effectLst/>
                          <a:latin typeface="Times New Roman" pitchFamily="18" charset="0"/>
                          <a:ea typeface="Times New Roman"/>
                          <a:cs typeface="Times New Roman" pitchFamily="18" charset="0"/>
                        </a:rPr>
                        <a:t>Access to financial markets</a:t>
                      </a:r>
                      <a:endParaRPr lang="en-US" sz="1000">
                        <a:effectLst/>
                        <a:latin typeface="Times New Roman" pitchFamily="18" charset="0"/>
                        <a:ea typeface="Times New Roman"/>
                        <a:cs typeface="Times New Roman" pitchFamily="18" charset="0"/>
                      </a:endParaRPr>
                    </a:p>
                  </a:txBody>
                  <a:tcPr marL="28419" marR="28419" marT="0" marB="0" anchor="ctr">
                    <a:lnL>
                      <a:noFill/>
                    </a:lnL>
                    <a:lnR>
                      <a:noFill/>
                    </a:lnR>
                    <a:lnT>
                      <a:noFill/>
                    </a:lnT>
                    <a:lnB>
                      <a:noFill/>
                    </a:lnB>
                  </a:tcPr>
                </a:tc>
                <a:tc hMerge="1">
                  <a:txBody>
                    <a:bodyPr/>
                    <a:lstStyle/>
                    <a:p>
                      <a:endParaRPr lang="en-US"/>
                    </a:p>
                  </a:txBody>
                  <a:tcPr/>
                </a:tc>
              </a:tr>
              <a:tr h="152399">
                <a:tc>
                  <a:txBody>
                    <a:bodyPr/>
                    <a:lstStyle/>
                    <a:p>
                      <a:pPr marL="0" marR="0">
                        <a:spcBef>
                          <a:spcPts val="0"/>
                        </a:spcBef>
                        <a:spcAft>
                          <a:spcPts val="0"/>
                        </a:spcAft>
                      </a:pPr>
                      <a:r>
                        <a:rPr lang="en-US" sz="1000" dirty="0">
                          <a:effectLst/>
                          <a:latin typeface="Times New Roman" pitchFamily="18" charset="0"/>
                          <a:ea typeface="Times New Roman"/>
                          <a:cs typeface="Times New Roman" pitchFamily="18" charset="0"/>
                        </a:rPr>
                        <a:t>Market capitalization</a:t>
                      </a:r>
                    </a:p>
                  </a:txBody>
                  <a:tcPr marL="28419" marR="28419" marT="0" marB="0">
                    <a:lnL>
                      <a:noFill/>
                    </a:lnL>
                    <a:lnR>
                      <a:noFill/>
                    </a:lnR>
                    <a:lnT>
                      <a:noFill/>
                    </a:lnT>
                    <a:lnB>
                      <a:noFill/>
                    </a:lnB>
                  </a:tcPr>
                </a:tc>
                <a:tc>
                  <a:txBody>
                    <a:bodyPr/>
                    <a:lstStyle/>
                    <a:p>
                      <a:pPr marL="0" marR="0">
                        <a:spcBef>
                          <a:spcPts val="0"/>
                        </a:spcBef>
                        <a:spcAft>
                          <a:spcPts val="0"/>
                        </a:spcAft>
                      </a:pPr>
                      <a:r>
                        <a:rPr lang="en-US" sz="1000">
                          <a:effectLst/>
                          <a:latin typeface="Times New Roman" pitchFamily="18" charset="0"/>
                          <a:ea typeface="Times New Roman"/>
                          <a:cs typeface="Times New Roman" pitchFamily="18" charset="0"/>
                        </a:rPr>
                        <a:t>Market capitalization of listed companies (% of GDP). Source: </a:t>
                      </a:r>
                      <a:r>
                        <a:rPr lang="en-US" sz="1000">
                          <a:solidFill>
                            <a:srgbClr val="000000"/>
                          </a:solidFill>
                          <a:effectLst/>
                          <a:latin typeface="Times New Roman" pitchFamily="18" charset="0"/>
                          <a:ea typeface="Times New Roman"/>
                          <a:cs typeface="Times New Roman" pitchFamily="18" charset="0"/>
                        </a:rPr>
                        <a:t>World Development Indicators.</a:t>
                      </a:r>
                      <a:endParaRPr lang="en-US" sz="1000">
                        <a:effectLst/>
                        <a:latin typeface="Times New Roman" pitchFamily="18" charset="0"/>
                        <a:ea typeface="Times New Roman"/>
                        <a:cs typeface="Times New Roman" pitchFamily="18" charset="0"/>
                      </a:endParaRPr>
                    </a:p>
                  </a:txBody>
                  <a:tcPr marL="28419" marR="28419" marT="0" marB="0">
                    <a:lnL>
                      <a:noFill/>
                    </a:lnL>
                    <a:lnR>
                      <a:noFill/>
                    </a:lnR>
                    <a:lnT>
                      <a:noFill/>
                    </a:lnT>
                    <a:lnB>
                      <a:noFill/>
                    </a:lnB>
                  </a:tcPr>
                </a:tc>
              </a:tr>
              <a:tr h="304799">
                <a:tc>
                  <a:txBody>
                    <a:bodyPr/>
                    <a:lstStyle/>
                    <a:p>
                      <a:pPr marL="0" marR="0">
                        <a:spcBef>
                          <a:spcPts val="0"/>
                        </a:spcBef>
                        <a:spcAft>
                          <a:spcPts val="0"/>
                        </a:spcAft>
                      </a:pPr>
                      <a:r>
                        <a:rPr lang="en-US" sz="1000">
                          <a:effectLst/>
                          <a:latin typeface="Times New Roman" pitchFamily="18" charset="0"/>
                          <a:ea typeface="Times New Roman"/>
                          <a:cs typeface="Times New Roman" pitchFamily="18" charset="0"/>
                        </a:rPr>
                        <a:t>Financial efficiency </a:t>
                      </a:r>
                    </a:p>
                  </a:txBody>
                  <a:tcPr marL="28419" marR="28419" marT="0" marB="0">
                    <a:lnL>
                      <a:noFill/>
                    </a:lnL>
                    <a:lnR>
                      <a:noFill/>
                    </a:lnR>
                    <a:lnT>
                      <a:noFill/>
                    </a:lnT>
                    <a:lnB>
                      <a:noFill/>
                    </a:lnB>
                  </a:tcPr>
                </a:tc>
                <a:tc>
                  <a:txBody>
                    <a:bodyPr/>
                    <a:lstStyle/>
                    <a:p>
                      <a:pPr marL="0" marR="0">
                        <a:spcBef>
                          <a:spcPts val="0"/>
                        </a:spcBef>
                        <a:spcAft>
                          <a:spcPts val="0"/>
                        </a:spcAft>
                      </a:pPr>
                      <a:r>
                        <a:rPr lang="en-US" sz="1000">
                          <a:effectLst/>
                          <a:latin typeface="Times New Roman" pitchFamily="18" charset="0"/>
                          <a:ea typeface="Times New Roman"/>
                          <a:cs typeface="Times New Roman" pitchFamily="18" charset="0"/>
                        </a:rPr>
                        <a:t>Financial system’s efficiency. Measured by the logarithm of the total value-traded ratio divided by overhead costs. The total value-traded ratio captures the efficiency of stock markets and the overhead costs capture the efficiency of the banking sector. Source: Levine (2002).</a:t>
                      </a:r>
                    </a:p>
                  </a:txBody>
                  <a:tcPr marL="28419" marR="28419" marT="0" marB="0">
                    <a:lnL>
                      <a:noFill/>
                    </a:lnL>
                    <a:lnR>
                      <a:noFill/>
                    </a:lnR>
                    <a:lnT>
                      <a:noFill/>
                    </a:lnT>
                    <a:lnB>
                      <a:noFill/>
                    </a:lnB>
                  </a:tcPr>
                </a:tc>
              </a:tr>
              <a:tr h="152399">
                <a:tc>
                  <a:txBody>
                    <a:bodyPr/>
                    <a:lstStyle/>
                    <a:p>
                      <a:pPr marL="0" marR="0">
                        <a:spcBef>
                          <a:spcPts val="0"/>
                        </a:spcBef>
                        <a:spcAft>
                          <a:spcPts val="0"/>
                        </a:spcAft>
                      </a:pPr>
                      <a:r>
                        <a:rPr lang="en-US" sz="1000">
                          <a:effectLst/>
                          <a:latin typeface="Times New Roman" pitchFamily="18" charset="0"/>
                          <a:ea typeface="Times New Roman"/>
                          <a:cs typeface="Times New Roman" pitchFamily="18" charset="0"/>
                        </a:rPr>
                        <a:t>Credit to private sector</a:t>
                      </a:r>
                    </a:p>
                  </a:txBody>
                  <a:tcPr marL="28419" marR="28419" marT="0" marB="0">
                    <a:lnL>
                      <a:noFill/>
                    </a:lnL>
                    <a:lnR>
                      <a:noFill/>
                    </a:lnR>
                    <a:lnT>
                      <a:noFill/>
                    </a:lnT>
                    <a:lnB>
                      <a:noFill/>
                    </a:lnB>
                  </a:tcPr>
                </a:tc>
                <a:tc>
                  <a:txBody>
                    <a:bodyPr/>
                    <a:lstStyle/>
                    <a:p>
                      <a:pPr marL="0" marR="0">
                        <a:spcBef>
                          <a:spcPts val="0"/>
                        </a:spcBef>
                        <a:spcAft>
                          <a:spcPts val="0"/>
                        </a:spcAft>
                      </a:pPr>
                      <a:r>
                        <a:rPr lang="en-US" sz="1000">
                          <a:effectLst/>
                          <a:latin typeface="Times New Roman" pitchFamily="18" charset="0"/>
                          <a:ea typeface="Times New Roman"/>
                          <a:cs typeface="Times New Roman" pitchFamily="18" charset="0"/>
                        </a:rPr>
                        <a:t>Amount of credit banks provide to private sector as a percent of GDP. Source: </a:t>
                      </a:r>
                      <a:r>
                        <a:rPr lang="en-US" sz="1000">
                          <a:solidFill>
                            <a:srgbClr val="000000"/>
                          </a:solidFill>
                          <a:effectLst/>
                          <a:latin typeface="Times New Roman" pitchFamily="18" charset="0"/>
                          <a:ea typeface="Times New Roman"/>
                          <a:cs typeface="Times New Roman" pitchFamily="18" charset="0"/>
                        </a:rPr>
                        <a:t>World Development Indicators.</a:t>
                      </a:r>
                      <a:endParaRPr lang="en-US" sz="1000">
                        <a:effectLst/>
                        <a:latin typeface="Times New Roman" pitchFamily="18" charset="0"/>
                        <a:ea typeface="Times New Roman"/>
                        <a:cs typeface="Times New Roman" pitchFamily="18" charset="0"/>
                      </a:endParaRPr>
                    </a:p>
                  </a:txBody>
                  <a:tcPr marL="28419" marR="28419" marT="0" marB="0">
                    <a:lnL>
                      <a:noFill/>
                    </a:lnL>
                    <a:lnR>
                      <a:noFill/>
                    </a:lnR>
                    <a:lnT>
                      <a:noFill/>
                    </a:lnT>
                    <a:lnB>
                      <a:noFill/>
                    </a:lnB>
                  </a:tcPr>
                </a:tc>
              </a:tr>
              <a:tr h="304799">
                <a:tc>
                  <a:txBody>
                    <a:bodyPr/>
                    <a:lstStyle/>
                    <a:p>
                      <a:pPr marL="0" marR="0">
                        <a:spcBef>
                          <a:spcPts val="0"/>
                        </a:spcBef>
                        <a:spcAft>
                          <a:spcPts val="0"/>
                        </a:spcAft>
                      </a:pPr>
                      <a:r>
                        <a:rPr lang="en-US" sz="1000">
                          <a:effectLst/>
                          <a:latin typeface="Times New Roman" pitchFamily="18" charset="0"/>
                          <a:ea typeface="Times New Roman"/>
                          <a:cs typeface="Times New Roman" pitchFamily="18" charset="0"/>
                        </a:rPr>
                        <a:t>Country credit rating</a:t>
                      </a:r>
                    </a:p>
                  </a:txBody>
                  <a:tcPr marL="28419" marR="28419" marT="0" marB="0">
                    <a:lnL>
                      <a:noFill/>
                    </a:lnL>
                    <a:lnR>
                      <a:noFill/>
                    </a:lnR>
                    <a:lnT>
                      <a:noFill/>
                    </a:lnT>
                    <a:lnB>
                      <a:noFill/>
                    </a:lnB>
                  </a:tcPr>
                </a:tc>
                <a:tc>
                  <a:txBody>
                    <a:bodyPr/>
                    <a:lstStyle/>
                    <a:p>
                      <a:pPr marL="0" marR="0">
                        <a:spcBef>
                          <a:spcPts val="0"/>
                        </a:spcBef>
                        <a:spcAft>
                          <a:spcPts val="0"/>
                        </a:spcAft>
                      </a:pPr>
                      <a:r>
                        <a:rPr lang="en-US" sz="1000">
                          <a:effectLst/>
                          <a:latin typeface="Times New Roman" pitchFamily="18" charset="0"/>
                          <a:ea typeface="Times New Roman"/>
                          <a:cs typeface="Times New Roman" pitchFamily="18" charset="0"/>
                        </a:rPr>
                        <a:t>Average of two ratings published semi-annually. The ratings are based on surveys of bankers and are on a scale from 0 to 100, with higher values indicating a better rating. Source: </a:t>
                      </a:r>
                      <a:r>
                        <a:rPr lang="en-US" sz="1000">
                          <a:solidFill>
                            <a:srgbClr val="000000"/>
                          </a:solidFill>
                          <a:effectLst/>
                          <a:latin typeface="Times New Roman" pitchFamily="18" charset="0"/>
                          <a:ea typeface="Times New Roman"/>
                          <a:cs typeface="Times New Roman" pitchFamily="18" charset="0"/>
                        </a:rPr>
                        <a:t>Institutional Investor.</a:t>
                      </a:r>
                      <a:endParaRPr lang="en-US" sz="1000">
                        <a:effectLst/>
                        <a:latin typeface="Times New Roman" pitchFamily="18" charset="0"/>
                        <a:ea typeface="Times New Roman"/>
                        <a:cs typeface="Times New Roman" pitchFamily="18" charset="0"/>
                      </a:endParaRPr>
                    </a:p>
                  </a:txBody>
                  <a:tcPr marL="28419" marR="28419" marT="0" marB="0">
                    <a:lnL>
                      <a:noFill/>
                    </a:lnL>
                    <a:lnR>
                      <a:noFill/>
                    </a:lnR>
                    <a:lnT>
                      <a:noFill/>
                    </a:lnT>
                    <a:lnB>
                      <a:noFill/>
                    </a:lnB>
                  </a:tcPr>
                </a:tc>
              </a:tr>
              <a:tr h="165500">
                <a:tc>
                  <a:txBody>
                    <a:bodyPr/>
                    <a:lstStyle/>
                    <a:p>
                      <a:pPr marL="0" marR="0">
                        <a:spcBef>
                          <a:spcPts val="0"/>
                        </a:spcBef>
                        <a:spcAft>
                          <a:spcPts val="0"/>
                        </a:spcAft>
                      </a:pPr>
                      <a:r>
                        <a:rPr lang="en-US" sz="1000">
                          <a:effectLst/>
                          <a:latin typeface="Times New Roman" pitchFamily="18" charset="0"/>
                          <a:ea typeface="Times New Roman"/>
                          <a:cs typeface="Times New Roman" pitchFamily="18" charset="0"/>
                        </a:rPr>
                        <a:t>Shareholder rights</a:t>
                      </a:r>
                    </a:p>
                  </a:txBody>
                  <a:tcPr marL="28419" marR="28419" marT="0" marB="0">
                    <a:lnL>
                      <a:noFill/>
                    </a:lnL>
                    <a:lnR>
                      <a:noFill/>
                    </a:lnR>
                    <a:lnT>
                      <a:noFill/>
                    </a:lnT>
                    <a:lnB>
                      <a:noFill/>
                    </a:lnB>
                  </a:tcPr>
                </a:tc>
                <a:tc>
                  <a:txBody>
                    <a:bodyPr/>
                    <a:lstStyle/>
                    <a:p>
                      <a:pPr marL="0" marR="0">
                        <a:spcBef>
                          <a:spcPts val="0"/>
                        </a:spcBef>
                        <a:spcAft>
                          <a:spcPts val="0"/>
                        </a:spcAft>
                      </a:pPr>
                      <a:r>
                        <a:rPr lang="en-US" sz="1000">
                          <a:effectLst/>
                          <a:latin typeface="Times New Roman" pitchFamily="18" charset="0"/>
                          <a:ea typeface="Times New Roman"/>
                          <a:cs typeface="Times New Roman" pitchFamily="18" charset="0"/>
                        </a:rPr>
                        <a:t>Anti-director rights index ranges from 0 (weak shareholder rights) to 5 (strong shareholder rights). Source: </a:t>
                      </a:r>
                      <a:r>
                        <a:rPr lang="en-US" sz="1000">
                          <a:solidFill>
                            <a:srgbClr val="000000"/>
                          </a:solidFill>
                          <a:effectLst/>
                          <a:latin typeface="Times New Roman" pitchFamily="18" charset="0"/>
                          <a:ea typeface="Times New Roman"/>
                          <a:cs typeface="Times New Roman" pitchFamily="18" charset="0"/>
                        </a:rPr>
                        <a:t>La Porta et al. (1998).</a:t>
                      </a:r>
                      <a:endParaRPr lang="en-US" sz="1000">
                        <a:effectLst/>
                        <a:latin typeface="Times New Roman" pitchFamily="18" charset="0"/>
                        <a:ea typeface="Times New Roman"/>
                        <a:cs typeface="Times New Roman" pitchFamily="18" charset="0"/>
                      </a:endParaRPr>
                    </a:p>
                  </a:txBody>
                  <a:tcPr marL="28419" marR="28419" marT="0" marB="0">
                    <a:lnL>
                      <a:noFill/>
                    </a:lnL>
                    <a:lnR>
                      <a:noFill/>
                    </a:lnR>
                    <a:lnT>
                      <a:noFill/>
                    </a:lnT>
                    <a:lnB>
                      <a:noFill/>
                    </a:lnB>
                  </a:tcPr>
                </a:tc>
              </a:tr>
              <a:tr h="152399">
                <a:tc>
                  <a:txBody>
                    <a:bodyPr/>
                    <a:lstStyle/>
                    <a:p>
                      <a:pPr marL="0" marR="0">
                        <a:spcBef>
                          <a:spcPts val="0"/>
                        </a:spcBef>
                        <a:spcAft>
                          <a:spcPts val="0"/>
                        </a:spcAft>
                      </a:pPr>
                      <a:r>
                        <a:rPr lang="en-US" sz="1000">
                          <a:effectLst/>
                          <a:latin typeface="Times New Roman" pitchFamily="18" charset="0"/>
                          <a:ea typeface="Times New Roman"/>
                          <a:cs typeface="Times New Roman" pitchFamily="18" charset="0"/>
                        </a:rPr>
                        <a:t>Creditor rights</a:t>
                      </a:r>
                    </a:p>
                  </a:txBody>
                  <a:tcPr marL="28419" marR="28419" marT="0" marB="0">
                    <a:lnL>
                      <a:noFill/>
                    </a:lnL>
                    <a:lnR>
                      <a:noFill/>
                    </a:lnR>
                    <a:lnT>
                      <a:noFill/>
                    </a:lnT>
                    <a:lnB>
                      <a:noFill/>
                    </a:lnB>
                  </a:tcPr>
                </a:tc>
                <a:tc>
                  <a:txBody>
                    <a:bodyPr/>
                    <a:lstStyle/>
                    <a:p>
                      <a:pPr marL="0" marR="0">
                        <a:spcBef>
                          <a:spcPts val="0"/>
                        </a:spcBef>
                        <a:spcAft>
                          <a:spcPts val="0"/>
                        </a:spcAft>
                      </a:pPr>
                      <a:r>
                        <a:rPr lang="en-US" sz="1000">
                          <a:effectLst/>
                          <a:latin typeface="Times New Roman" pitchFamily="18" charset="0"/>
                          <a:ea typeface="Times New Roman"/>
                          <a:cs typeface="Times New Roman" pitchFamily="18" charset="0"/>
                        </a:rPr>
                        <a:t>Creditor rights index ranges from 0 (weak creditor rights) to 4 (strong creditor rights). Source: </a:t>
                      </a:r>
                      <a:r>
                        <a:rPr lang="en-US" sz="1000">
                          <a:solidFill>
                            <a:srgbClr val="000000"/>
                          </a:solidFill>
                          <a:effectLst/>
                          <a:latin typeface="Times New Roman" pitchFamily="18" charset="0"/>
                          <a:ea typeface="Times New Roman"/>
                          <a:cs typeface="Times New Roman" pitchFamily="18" charset="0"/>
                        </a:rPr>
                        <a:t>La Porta et al. (1998).</a:t>
                      </a:r>
                      <a:endParaRPr lang="en-US" sz="1000">
                        <a:effectLst/>
                        <a:latin typeface="Times New Roman" pitchFamily="18" charset="0"/>
                        <a:ea typeface="Times New Roman"/>
                        <a:cs typeface="Times New Roman" pitchFamily="18" charset="0"/>
                      </a:endParaRPr>
                    </a:p>
                  </a:txBody>
                  <a:tcPr marL="28419" marR="28419" marT="0" marB="0">
                    <a:lnL>
                      <a:noFill/>
                    </a:lnL>
                    <a:lnR>
                      <a:noFill/>
                    </a:lnR>
                    <a:lnT>
                      <a:noFill/>
                    </a:lnT>
                    <a:lnB>
                      <a:noFill/>
                    </a:lnB>
                  </a:tcPr>
                </a:tc>
              </a:tr>
              <a:tr h="457198">
                <a:tc>
                  <a:txBody>
                    <a:bodyPr/>
                    <a:lstStyle/>
                    <a:p>
                      <a:pPr marL="0" marR="0">
                        <a:spcBef>
                          <a:spcPts val="0"/>
                        </a:spcBef>
                        <a:spcAft>
                          <a:spcPts val="0"/>
                        </a:spcAft>
                      </a:pPr>
                      <a:r>
                        <a:rPr lang="en-US" sz="1000" dirty="0">
                          <a:effectLst/>
                          <a:latin typeface="Times New Roman" pitchFamily="18" charset="0"/>
                          <a:ea typeface="Times New Roman"/>
                          <a:cs typeface="Times New Roman" pitchFamily="18" charset="0"/>
                        </a:rPr>
                        <a:t>Corporate </a:t>
                      </a:r>
                      <a:r>
                        <a:rPr lang="en-US" sz="1000" dirty="0" smtClean="0">
                          <a:effectLst/>
                          <a:latin typeface="Times New Roman" pitchFamily="18" charset="0"/>
                          <a:ea typeface="Times New Roman"/>
                          <a:cs typeface="Times New Roman" pitchFamily="18" charset="0"/>
                        </a:rPr>
                        <a:t>transparency</a:t>
                      </a:r>
                      <a:endParaRPr lang="en-US" sz="1000" dirty="0">
                        <a:effectLst/>
                        <a:latin typeface="Times New Roman" pitchFamily="18" charset="0"/>
                        <a:ea typeface="Times New Roman"/>
                        <a:cs typeface="Times New Roman" pitchFamily="18" charset="0"/>
                      </a:endParaRPr>
                    </a:p>
                  </a:txBody>
                  <a:tcPr marL="28419" marR="28419" marT="0" marB="0">
                    <a:lnL>
                      <a:noFill/>
                    </a:lnL>
                    <a:lnR>
                      <a:noFill/>
                    </a:lnR>
                    <a:lnT>
                      <a:noFill/>
                    </a:lnT>
                    <a:lnB>
                      <a:noFill/>
                    </a:lnB>
                  </a:tcPr>
                </a:tc>
                <a:tc>
                  <a:txBody>
                    <a:bodyPr/>
                    <a:lstStyle/>
                    <a:p>
                      <a:pPr marL="0" marR="0">
                        <a:spcBef>
                          <a:spcPts val="0"/>
                        </a:spcBef>
                        <a:spcAft>
                          <a:spcPts val="0"/>
                        </a:spcAft>
                      </a:pPr>
                      <a:r>
                        <a:rPr lang="en-US" sz="1000" dirty="0">
                          <a:effectLst/>
                          <a:latin typeface="Times New Roman" pitchFamily="18" charset="0"/>
                          <a:ea typeface="Times New Roman"/>
                          <a:cs typeface="Times New Roman" pitchFamily="18" charset="0"/>
                        </a:rPr>
                        <a:t>The index is created by examining and rating companies’ 1990 annual reports on their inclusion or omission of 90 items. These items fall into seven categories (general information, income statements, balance sheets, funds flow statement, accounting standards, stock data, and special items). Source: </a:t>
                      </a:r>
                      <a:r>
                        <a:rPr lang="en-US" sz="1000" dirty="0">
                          <a:solidFill>
                            <a:srgbClr val="000000"/>
                          </a:solidFill>
                          <a:effectLst/>
                          <a:latin typeface="Times New Roman" pitchFamily="18" charset="0"/>
                          <a:ea typeface="Times New Roman"/>
                          <a:cs typeface="Times New Roman" pitchFamily="18" charset="0"/>
                        </a:rPr>
                        <a:t>La </a:t>
                      </a:r>
                      <a:r>
                        <a:rPr lang="en-US" sz="1000" dirty="0" err="1">
                          <a:solidFill>
                            <a:srgbClr val="000000"/>
                          </a:solidFill>
                          <a:effectLst/>
                          <a:latin typeface="Times New Roman" pitchFamily="18" charset="0"/>
                          <a:ea typeface="Times New Roman"/>
                          <a:cs typeface="Times New Roman" pitchFamily="18" charset="0"/>
                        </a:rPr>
                        <a:t>Porta</a:t>
                      </a:r>
                      <a:r>
                        <a:rPr lang="en-US" sz="1000" dirty="0">
                          <a:solidFill>
                            <a:srgbClr val="000000"/>
                          </a:solidFill>
                          <a:effectLst/>
                          <a:latin typeface="Times New Roman" pitchFamily="18" charset="0"/>
                          <a:ea typeface="Times New Roman"/>
                          <a:cs typeface="Times New Roman" pitchFamily="18" charset="0"/>
                        </a:rPr>
                        <a:t> et al. (1998).</a:t>
                      </a:r>
                      <a:endParaRPr lang="en-US" sz="1000" dirty="0">
                        <a:effectLst/>
                        <a:latin typeface="Times New Roman" pitchFamily="18" charset="0"/>
                        <a:ea typeface="Times New Roman"/>
                        <a:cs typeface="Times New Roman" pitchFamily="18" charset="0"/>
                      </a:endParaRPr>
                    </a:p>
                  </a:txBody>
                  <a:tcPr marL="28419" marR="28419" marT="0" marB="0">
                    <a:lnL>
                      <a:noFill/>
                    </a:lnL>
                    <a:lnR>
                      <a:noFill/>
                    </a:lnR>
                    <a:lnT>
                      <a:noFill/>
                    </a:lnT>
                    <a:lnB>
                      <a:noFill/>
                    </a:lnB>
                  </a:tcPr>
                </a:tc>
              </a:tr>
              <a:tr h="304799">
                <a:tc>
                  <a:txBody>
                    <a:bodyPr/>
                    <a:lstStyle/>
                    <a:p>
                      <a:pPr marL="0" marR="0">
                        <a:spcBef>
                          <a:spcPts val="0"/>
                        </a:spcBef>
                        <a:spcAft>
                          <a:spcPts val="0"/>
                        </a:spcAft>
                      </a:pPr>
                      <a:r>
                        <a:rPr lang="en-US" sz="1000">
                          <a:effectLst/>
                          <a:latin typeface="Times New Roman" pitchFamily="18" charset="0"/>
                          <a:ea typeface="Times New Roman"/>
                          <a:cs typeface="Times New Roman" pitchFamily="18" charset="0"/>
                        </a:rPr>
                        <a:t>Equity disclosure</a:t>
                      </a:r>
                    </a:p>
                  </a:txBody>
                  <a:tcPr marL="28419" marR="28419" marT="0" marB="0">
                    <a:lnL>
                      <a:noFill/>
                    </a:lnL>
                    <a:lnR>
                      <a:noFill/>
                    </a:lnR>
                    <a:lnT>
                      <a:noFill/>
                    </a:lnT>
                    <a:lnB>
                      <a:noFill/>
                    </a:lnB>
                  </a:tcPr>
                </a:tc>
                <a:tc>
                  <a:txBody>
                    <a:bodyPr/>
                    <a:lstStyle/>
                    <a:p>
                      <a:pPr marL="0" marR="0">
                        <a:spcBef>
                          <a:spcPts val="0"/>
                        </a:spcBef>
                        <a:spcAft>
                          <a:spcPts val="0"/>
                        </a:spcAft>
                      </a:pPr>
                      <a:r>
                        <a:rPr lang="en-US" sz="1000">
                          <a:effectLst/>
                          <a:latin typeface="Times New Roman" pitchFamily="18" charset="0"/>
                          <a:ea typeface="Times New Roman"/>
                          <a:cs typeface="Times New Roman" pitchFamily="18" charset="0"/>
                        </a:rPr>
                        <a:t>The index equals the arithmetic mean of prospectus, compensation, shareholders, inside ownership, and transactions. Source: </a:t>
                      </a:r>
                      <a:r>
                        <a:rPr lang="en-US" sz="1000">
                          <a:solidFill>
                            <a:srgbClr val="000000"/>
                          </a:solidFill>
                          <a:effectLst/>
                          <a:latin typeface="Times New Roman" pitchFamily="18" charset="0"/>
                          <a:ea typeface="Times New Roman"/>
                          <a:cs typeface="Times New Roman" pitchFamily="18" charset="0"/>
                        </a:rPr>
                        <a:t>La Porta et al. (2006).</a:t>
                      </a:r>
                      <a:endParaRPr lang="en-US" sz="1000">
                        <a:effectLst/>
                        <a:latin typeface="Times New Roman" pitchFamily="18" charset="0"/>
                        <a:ea typeface="Times New Roman"/>
                        <a:cs typeface="Times New Roman" pitchFamily="18" charset="0"/>
                      </a:endParaRPr>
                    </a:p>
                  </a:txBody>
                  <a:tcPr marL="28419" marR="28419" marT="0" marB="0">
                    <a:lnL>
                      <a:noFill/>
                    </a:lnL>
                    <a:lnR>
                      <a:noFill/>
                    </a:lnR>
                    <a:lnT>
                      <a:noFill/>
                    </a:lnT>
                    <a:lnB>
                      <a:noFill/>
                    </a:lnB>
                  </a:tcPr>
                </a:tc>
              </a:tr>
              <a:tr h="3047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effectLst/>
                          <a:latin typeface="Times New Roman" pitchFamily="18" charset="0"/>
                          <a:ea typeface="Times New Roman"/>
                          <a:cs typeface="Times New Roman" pitchFamily="18" charset="0"/>
                        </a:rPr>
                        <a:t>Equity liability</a:t>
                      </a:r>
                    </a:p>
                    <a:p>
                      <a:pPr marL="0" marR="0">
                        <a:spcBef>
                          <a:spcPts val="0"/>
                        </a:spcBef>
                        <a:spcAft>
                          <a:spcPts val="0"/>
                        </a:spcAft>
                      </a:pPr>
                      <a:endParaRPr lang="en-US" sz="1000" dirty="0">
                        <a:effectLst/>
                        <a:latin typeface="Times New Roman" pitchFamily="18" charset="0"/>
                        <a:ea typeface="Times New Roman"/>
                        <a:cs typeface="Times New Roman" pitchFamily="18" charset="0"/>
                      </a:endParaRPr>
                    </a:p>
                  </a:txBody>
                  <a:tcPr marL="28419" marR="28419"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effectLst/>
                          <a:latin typeface="Times New Roman" pitchFamily="18" charset="0"/>
                          <a:ea typeface="Times New Roman"/>
                          <a:cs typeface="Times New Roman" pitchFamily="18" charset="0"/>
                        </a:rPr>
                        <a:t>The index equals the arithmetic mean of (1) liability standard for the issuer and its directors, (2) liability standard for distributors, and (3) liability standard for accountants. Higher scores indicate stronger liability standards. Source: </a:t>
                      </a:r>
                      <a:r>
                        <a:rPr lang="en-US" sz="1000" dirty="0" smtClean="0">
                          <a:solidFill>
                            <a:srgbClr val="000000"/>
                          </a:solidFill>
                          <a:effectLst/>
                          <a:latin typeface="Times New Roman" pitchFamily="18" charset="0"/>
                          <a:ea typeface="Times New Roman"/>
                          <a:cs typeface="Times New Roman" pitchFamily="18" charset="0"/>
                        </a:rPr>
                        <a:t>La </a:t>
                      </a:r>
                      <a:r>
                        <a:rPr lang="en-US" sz="1000" dirty="0" err="1" smtClean="0">
                          <a:solidFill>
                            <a:srgbClr val="000000"/>
                          </a:solidFill>
                          <a:effectLst/>
                          <a:latin typeface="Times New Roman" pitchFamily="18" charset="0"/>
                          <a:ea typeface="Times New Roman"/>
                          <a:cs typeface="Times New Roman" pitchFamily="18" charset="0"/>
                        </a:rPr>
                        <a:t>Porta</a:t>
                      </a:r>
                      <a:r>
                        <a:rPr lang="en-US" sz="1000" dirty="0" smtClean="0">
                          <a:solidFill>
                            <a:srgbClr val="000000"/>
                          </a:solidFill>
                          <a:effectLst/>
                          <a:latin typeface="Times New Roman" pitchFamily="18" charset="0"/>
                          <a:ea typeface="Times New Roman"/>
                          <a:cs typeface="Times New Roman" pitchFamily="18" charset="0"/>
                        </a:rPr>
                        <a:t> et al. (2006).</a:t>
                      </a:r>
                      <a:endParaRPr lang="en-US" sz="1000" dirty="0">
                        <a:effectLst/>
                        <a:latin typeface="Times New Roman" pitchFamily="18" charset="0"/>
                        <a:ea typeface="Times New Roman"/>
                        <a:cs typeface="Times New Roman" pitchFamily="18" charset="0"/>
                      </a:endParaRPr>
                    </a:p>
                  </a:txBody>
                  <a:tcPr marL="28419" marR="28419" marT="0" marB="0">
                    <a:lnL>
                      <a:noFill/>
                    </a:lnL>
                    <a:lnR>
                      <a:noFill/>
                    </a:lnR>
                    <a:lnT>
                      <a:noFill/>
                    </a:lnT>
                    <a:lnB w="190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063702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ußzeilenplatzhalter 3"/>
          <p:cNvSpPr>
            <a:spLocks noGrp="1"/>
          </p:cNvSpPr>
          <p:nvPr>
            <p:ph type="ftr" sz="quarter" idx="10"/>
          </p:nvPr>
        </p:nvSpPr>
        <p:spPr>
          <a:xfrm>
            <a:off x="4989513" y="6453932"/>
            <a:ext cx="2895600" cy="268287"/>
          </a:xfrm>
          <a:noFill/>
        </p:spPr>
        <p:txBody>
          <a:bodyPr/>
          <a:lstStyle/>
          <a:p>
            <a:pPr>
              <a:defRPr/>
            </a:pPr>
            <a:r>
              <a:rPr lang="de-DE" dirty="0"/>
              <a:t>Universität zu Köln</a:t>
            </a:r>
          </a:p>
        </p:txBody>
      </p:sp>
      <p:sp>
        <p:nvSpPr>
          <p:cNvPr id="7171" name="Datumsplatzhalter 4"/>
          <p:cNvSpPr>
            <a:spLocks noGrp="1"/>
          </p:cNvSpPr>
          <p:nvPr>
            <p:ph type="dt" sz="quarter" idx="11"/>
          </p:nvPr>
        </p:nvSpPr>
        <p:spPr>
          <a:xfrm>
            <a:off x="566738" y="6453932"/>
            <a:ext cx="2133600" cy="268287"/>
          </a:xfrm>
          <a:noFill/>
        </p:spPr>
        <p:txBody>
          <a:bodyPr/>
          <a:lstStyle/>
          <a:p>
            <a:r>
              <a:rPr lang="de-DE" dirty="0" smtClean="0"/>
              <a:t>Muhammed Altuntas</a:t>
            </a:r>
          </a:p>
        </p:txBody>
      </p:sp>
      <p:sp>
        <p:nvSpPr>
          <p:cNvPr id="7173" name="Text Box 5"/>
          <p:cNvSpPr txBox="1">
            <a:spLocks noGrp="1" noChangeArrowheads="1"/>
          </p:cNvSpPr>
          <p:nvPr>
            <p:ph type="title"/>
          </p:nvPr>
        </p:nvSpPr>
        <p:spPr bwMode="auto">
          <a:xfrm>
            <a:off x="879475" y="116632"/>
            <a:ext cx="8229600" cy="1143000"/>
          </a:xfrm>
          <a:noFill/>
          <a:ln>
            <a:miter lim="800000"/>
            <a:headEnd/>
            <a:tailEnd/>
          </a:ln>
        </p:spPr>
        <p:txBody>
          <a:bodyPr vert="horz" wrap="square" lIns="91440" tIns="45720" rIns="91440" bIns="45720" numCol="1" anchor="ctr" anchorCtr="0" compatLnSpc="1">
            <a:prstTxWarp prst="textNoShape">
              <a:avLst/>
            </a:prstTxWarp>
          </a:bodyPr>
          <a:lstStyle/>
          <a:p>
            <a:pPr algn="l" eaLnBrk="1" hangingPunct="1">
              <a:spcBef>
                <a:spcPct val="50000"/>
              </a:spcBef>
            </a:pPr>
            <a:r>
              <a:rPr lang="de-DE" sz="2800" b="1" dirty="0" smtClean="0"/>
              <a:t>Einführung (II) </a:t>
            </a:r>
          </a:p>
        </p:txBody>
      </p:sp>
      <p:graphicFrame>
        <p:nvGraphicFramePr>
          <p:cNvPr id="6" name="Tabelle 5"/>
          <p:cNvGraphicFramePr>
            <a:graphicFrameLocks noGrp="1"/>
          </p:cNvGraphicFramePr>
          <p:nvPr>
            <p:extLst>
              <p:ext uri="{D42A27DB-BD31-4B8C-83A1-F6EECF244321}">
                <p14:modId xmlns:p14="http://schemas.microsoft.com/office/powerpoint/2010/main" val="3163297710"/>
              </p:ext>
            </p:extLst>
          </p:nvPr>
        </p:nvGraphicFramePr>
        <p:xfrm>
          <a:off x="179512" y="1412776"/>
          <a:ext cx="8778875" cy="4114800"/>
        </p:xfrm>
        <a:graphic>
          <a:graphicData uri="http://schemas.openxmlformats.org/drawingml/2006/table">
            <a:tbl>
              <a:tblPr firstRow="1" firstCol="1" bandRow="1"/>
              <a:tblGrid>
                <a:gridCol w="1371699"/>
                <a:gridCol w="7407176"/>
              </a:tblGrid>
              <a:tr h="82815">
                <a:tc>
                  <a:txBody>
                    <a:bodyPr/>
                    <a:lstStyle/>
                    <a:p>
                      <a:pPr marL="0" marR="0" algn="ctr">
                        <a:spcBef>
                          <a:spcPts val="0"/>
                        </a:spcBef>
                        <a:spcAft>
                          <a:spcPts val="0"/>
                        </a:spcAft>
                      </a:pPr>
                      <a:r>
                        <a:rPr lang="en-US" sz="1000" i="1" dirty="0">
                          <a:solidFill>
                            <a:srgbClr val="000000"/>
                          </a:solidFill>
                          <a:effectLst/>
                          <a:latin typeface="Times New Roman" pitchFamily="18" charset="0"/>
                          <a:ea typeface="Times New Roman"/>
                          <a:cs typeface="Times New Roman" pitchFamily="18" charset="0"/>
                        </a:rPr>
                        <a:t>Variable name</a:t>
                      </a:r>
                      <a:endParaRPr lang="en-US" sz="1000" dirty="0">
                        <a:effectLst/>
                        <a:latin typeface="Times New Roman" pitchFamily="18" charset="0"/>
                        <a:ea typeface="Times New Roman"/>
                        <a:cs typeface="Times New Roman" pitchFamily="18" charset="0"/>
                      </a:endParaRPr>
                    </a:p>
                  </a:txBody>
                  <a:tcPr marL="28419" marR="28419"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i="1" dirty="0">
                          <a:solidFill>
                            <a:srgbClr val="000000"/>
                          </a:solidFill>
                          <a:effectLst/>
                          <a:latin typeface="Times New Roman" pitchFamily="18" charset="0"/>
                          <a:ea typeface="Times New Roman"/>
                          <a:cs typeface="Times New Roman" pitchFamily="18" charset="0"/>
                        </a:rPr>
                        <a:t>Variable description, and source</a:t>
                      </a:r>
                      <a:endParaRPr lang="en-US" sz="1000" dirty="0">
                        <a:effectLst/>
                        <a:latin typeface="Times New Roman" pitchFamily="18" charset="0"/>
                        <a:ea typeface="Times New Roman"/>
                        <a:cs typeface="Times New Roman" pitchFamily="18" charset="0"/>
                      </a:endParaRPr>
                    </a:p>
                  </a:txBody>
                  <a:tcPr marL="28419" marR="28419" marT="0" marB="0" anchor="ctr">
                    <a:lnL>
                      <a:noFill/>
                    </a:lnL>
                    <a:lnR>
                      <a:noFill/>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815">
                <a:tc gridSpan="2">
                  <a:txBody>
                    <a:bodyPr/>
                    <a:lstStyle/>
                    <a:p>
                      <a:pPr marL="0" marR="0">
                        <a:spcBef>
                          <a:spcPts val="0"/>
                        </a:spcBef>
                        <a:spcAft>
                          <a:spcPts val="0"/>
                        </a:spcAft>
                      </a:pPr>
                      <a:r>
                        <a:rPr lang="en-US" sz="1000" b="1" dirty="0">
                          <a:effectLst/>
                          <a:latin typeface="Times New Roman" pitchFamily="18" charset="0"/>
                          <a:ea typeface="Times New Roman"/>
                          <a:cs typeface="Times New Roman" pitchFamily="18" charset="0"/>
                        </a:rPr>
                        <a:t>Country-level determinants</a:t>
                      </a:r>
                      <a:endParaRPr lang="en-US" sz="1000" dirty="0">
                        <a:effectLst/>
                        <a:latin typeface="Times New Roman" pitchFamily="18" charset="0"/>
                        <a:ea typeface="Times New Roman"/>
                        <a:cs typeface="Times New Roman" pitchFamily="18" charset="0"/>
                      </a:endParaRPr>
                    </a:p>
                  </a:txBody>
                  <a:tcPr marL="28419" marR="28419"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r>
              <a:tr h="82815">
                <a:tc gridSpan="2">
                  <a:txBody>
                    <a:bodyPr/>
                    <a:lstStyle/>
                    <a:p>
                      <a:pPr marL="0" marR="0">
                        <a:spcBef>
                          <a:spcPts val="0"/>
                        </a:spcBef>
                        <a:spcAft>
                          <a:spcPts val="0"/>
                        </a:spcAft>
                      </a:pPr>
                      <a:r>
                        <a:rPr lang="en-US" sz="1000" b="1" i="1" dirty="0">
                          <a:effectLst/>
                          <a:latin typeface="Times New Roman" pitchFamily="18" charset="0"/>
                          <a:ea typeface="Times New Roman"/>
                          <a:cs typeface="Times New Roman" pitchFamily="18" charset="0"/>
                        </a:rPr>
                        <a:t>Cost of financial distress</a:t>
                      </a:r>
                      <a:endParaRPr lang="en-US" sz="1000" dirty="0">
                        <a:effectLst/>
                        <a:latin typeface="Times New Roman" pitchFamily="18" charset="0"/>
                        <a:ea typeface="Times New Roman"/>
                        <a:cs typeface="Times New Roman" pitchFamily="18" charset="0"/>
                      </a:endParaRPr>
                    </a:p>
                  </a:txBody>
                  <a:tcPr marL="28419" marR="28419" marT="0" marB="0" anchor="ctr">
                    <a:lnL>
                      <a:noFill/>
                    </a:lnL>
                    <a:lnR>
                      <a:noFill/>
                    </a:lnR>
                    <a:lnT>
                      <a:noFill/>
                    </a:lnT>
                    <a:lnB>
                      <a:noFill/>
                    </a:lnB>
                  </a:tcPr>
                </a:tc>
                <a:tc hMerge="1">
                  <a:txBody>
                    <a:bodyPr/>
                    <a:lstStyle/>
                    <a:p>
                      <a:endParaRPr lang="en-US"/>
                    </a:p>
                  </a:txBody>
                  <a:tcPr/>
                </a:tc>
              </a:tr>
              <a:tr h="165629">
                <a:tc>
                  <a:txBody>
                    <a:bodyPr/>
                    <a:lstStyle/>
                    <a:p>
                      <a:pPr marL="0" marR="0">
                        <a:spcBef>
                          <a:spcPts val="0"/>
                        </a:spcBef>
                        <a:spcAft>
                          <a:spcPts val="0"/>
                        </a:spcAft>
                      </a:pPr>
                      <a:r>
                        <a:rPr lang="en-US" sz="1000">
                          <a:effectLst/>
                          <a:latin typeface="Times New Roman" pitchFamily="18" charset="0"/>
                          <a:ea typeface="Times New Roman"/>
                          <a:cs typeface="Times New Roman" pitchFamily="18" charset="0"/>
                        </a:rPr>
                        <a:t>Uncertainty avoidance</a:t>
                      </a:r>
                    </a:p>
                  </a:txBody>
                  <a:tcPr marL="28419" marR="28419" marT="0" marB="0">
                    <a:lnL>
                      <a:noFill/>
                    </a:lnL>
                    <a:lnR>
                      <a:noFill/>
                    </a:lnR>
                    <a:lnT>
                      <a:noFill/>
                    </a:lnT>
                    <a:lnB>
                      <a:noFill/>
                    </a:lnB>
                  </a:tcPr>
                </a:tc>
                <a:tc>
                  <a:txBody>
                    <a:bodyPr/>
                    <a:lstStyle/>
                    <a:p>
                      <a:pPr marL="0" marR="0">
                        <a:spcBef>
                          <a:spcPts val="0"/>
                        </a:spcBef>
                        <a:spcAft>
                          <a:spcPts val="0"/>
                        </a:spcAft>
                      </a:pPr>
                      <a:r>
                        <a:rPr lang="en-US" sz="1000">
                          <a:effectLst/>
                          <a:latin typeface="Times New Roman" pitchFamily="18" charset="0"/>
                          <a:ea typeface="Times New Roman"/>
                          <a:cs typeface="Times New Roman" pitchFamily="18" charset="0"/>
                        </a:rPr>
                        <a:t>Measures the extent to which people feel uncomfortable with uncertainty and ambiguity. Source: </a:t>
                      </a:r>
                      <a:r>
                        <a:rPr lang="en-US" sz="1000">
                          <a:solidFill>
                            <a:srgbClr val="000000"/>
                          </a:solidFill>
                          <a:effectLst/>
                          <a:latin typeface="Times New Roman" pitchFamily="18" charset="0"/>
                          <a:ea typeface="Times New Roman"/>
                          <a:cs typeface="Times New Roman" pitchFamily="18" charset="0"/>
                        </a:rPr>
                        <a:t>Hofstede et al. (2010) and Hofstede’s Homepage.</a:t>
                      </a:r>
                      <a:endParaRPr lang="en-US" sz="1000">
                        <a:effectLst/>
                        <a:latin typeface="Times New Roman" pitchFamily="18" charset="0"/>
                        <a:ea typeface="Times New Roman"/>
                        <a:cs typeface="Times New Roman" pitchFamily="18" charset="0"/>
                      </a:endParaRPr>
                    </a:p>
                  </a:txBody>
                  <a:tcPr marL="28419" marR="28419" marT="0" marB="0">
                    <a:lnL>
                      <a:noFill/>
                    </a:lnL>
                    <a:lnR>
                      <a:noFill/>
                    </a:lnR>
                    <a:lnT>
                      <a:noFill/>
                    </a:lnT>
                    <a:lnB>
                      <a:noFill/>
                    </a:lnB>
                  </a:tcPr>
                </a:tc>
              </a:tr>
              <a:tr h="165629">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Times New Roman" pitchFamily="18" charset="0"/>
                          <a:ea typeface="Times New Roman"/>
                          <a:cs typeface="Times New Roman" pitchFamily="18" charset="0"/>
                        </a:rPr>
                        <a:t>Savings</a:t>
                      </a:r>
                      <a:endParaRPr lang="de-DE" sz="1000" kern="1200" dirty="0">
                        <a:solidFill>
                          <a:schemeClr val="tx1"/>
                        </a:solidFill>
                        <a:effectLst/>
                        <a:latin typeface="Times New Roman" pitchFamily="18" charset="0"/>
                        <a:ea typeface="Times New Roman"/>
                        <a:cs typeface="Times New Roman" pitchFamily="18" charset="0"/>
                      </a:endParaRPr>
                    </a:p>
                  </a:txBody>
                  <a:tcPr marL="44450" marR="44450" marT="0" marB="0">
                    <a:lnL>
                      <a:noFill/>
                    </a:lnL>
                    <a:lnR>
                      <a:noFill/>
                    </a:lnR>
                    <a:lnT>
                      <a:noFill/>
                    </a:lnT>
                    <a:lnB>
                      <a:noFill/>
                    </a:lnB>
                  </a:tcP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Times New Roman" pitchFamily="18" charset="0"/>
                          <a:ea typeface="Times New Roman"/>
                          <a:cs typeface="Times New Roman" pitchFamily="18" charset="0"/>
                        </a:rPr>
                        <a:t>Gross savings in percent of GDP. Gross savings are calculated as gross national income less total consumption, plus net transfers. Source: World Development Indicators.</a:t>
                      </a:r>
                      <a:endParaRPr lang="de-DE" sz="1000" kern="1200" dirty="0">
                        <a:solidFill>
                          <a:schemeClr val="tx1"/>
                        </a:solidFill>
                        <a:effectLst/>
                        <a:latin typeface="Times New Roman" pitchFamily="18" charset="0"/>
                        <a:ea typeface="Times New Roman"/>
                        <a:cs typeface="Times New Roman" pitchFamily="18" charset="0"/>
                      </a:endParaRPr>
                    </a:p>
                  </a:txBody>
                  <a:tcPr marL="44450" marR="44450" marT="0" marB="0">
                    <a:lnL>
                      <a:noFill/>
                    </a:lnL>
                    <a:lnR>
                      <a:noFill/>
                    </a:lnR>
                    <a:lnT>
                      <a:noFill/>
                    </a:lnT>
                    <a:lnB>
                      <a:noFill/>
                    </a:lnB>
                  </a:tcPr>
                </a:tc>
              </a:tr>
              <a:tr h="82815">
                <a:tc gridSpan="2">
                  <a:txBody>
                    <a:bodyPr/>
                    <a:lstStyle/>
                    <a:p>
                      <a:pPr marL="0" marR="0">
                        <a:spcBef>
                          <a:spcPts val="0"/>
                        </a:spcBef>
                        <a:spcAft>
                          <a:spcPts val="0"/>
                        </a:spcAft>
                      </a:pPr>
                      <a:r>
                        <a:rPr lang="en-US" sz="1000" b="1" i="1">
                          <a:effectLst/>
                          <a:latin typeface="Times New Roman" pitchFamily="18" charset="0"/>
                          <a:ea typeface="Times New Roman"/>
                          <a:cs typeface="Times New Roman" pitchFamily="18" charset="0"/>
                        </a:rPr>
                        <a:t>Property rights protection</a:t>
                      </a:r>
                      <a:endParaRPr lang="en-US" sz="1000">
                        <a:effectLst/>
                        <a:latin typeface="Times New Roman" pitchFamily="18" charset="0"/>
                        <a:ea typeface="Times New Roman"/>
                        <a:cs typeface="Times New Roman" pitchFamily="18" charset="0"/>
                      </a:endParaRPr>
                    </a:p>
                  </a:txBody>
                  <a:tcPr marL="28419" marR="28419" marT="0" marB="0" anchor="ctr">
                    <a:lnL>
                      <a:noFill/>
                    </a:lnL>
                    <a:lnR>
                      <a:noFill/>
                    </a:lnR>
                    <a:lnT>
                      <a:noFill/>
                    </a:lnT>
                    <a:lnB>
                      <a:noFill/>
                    </a:lnB>
                  </a:tcPr>
                </a:tc>
                <a:tc hMerge="1">
                  <a:txBody>
                    <a:bodyPr/>
                    <a:lstStyle/>
                    <a:p>
                      <a:endParaRPr lang="en-US"/>
                    </a:p>
                  </a:txBody>
                  <a:tcPr/>
                </a:tc>
              </a:tr>
              <a:tr h="165629">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Times New Roman" pitchFamily="18" charset="0"/>
                          <a:ea typeface="Times New Roman"/>
                          <a:cs typeface="Times New Roman" pitchFamily="18" charset="0"/>
                        </a:rPr>
                        <a:t>Government </a:t>
                      </a:r>
                      <a:br>
                        <a:rPr lang="en-US" sz="1000" kern="1200" dirty="0">
                          <a:solidFill>
                            <a:schemeClr val="tx1"/>
                          </a:solidFill>
                          <a:effectLst/>
                          <a:latin typeface="Times New Roman" pitchFamily="18" charset="0"/>
                          <a:ea typeface="Times New Roman"/>
                          <a:cs typeface="Times New Roman" pitchFamily="18" charset="0"/>
                        </a:rPr>
                      </a:br>
                      <a:r>
                        <a:rPr lang="en-US" sz="1000" kern="1200" dirty="0">
                          <a:solidFill>
                            <a:schemeClr val="tx1"/>
                          </a:solidFill>
                          <a:effectLst/>
                          <a:latin typeface="Times New Roman" pitchFamily="18" charset="0"/>
                          <a:ea typeface="Times New Roman"/>
                          <a:cs typeface="Times New Roman" pitchFamily="18" charset="0"/>
                        </a:rPr>
                        <a:t>effectiveness</a:t>
                      </a:r>
                      <a:endParaRPr lang="de-DE" sz="1000" kern="1200" dirty="0">
                        <a:solidFill>
                          <a:schemeClr val="tx1"/>
                        </a:solidFill>
                        <a:effectLst/>
                        <a:latin typeface="Times New Roman" pitchFamily="18" charset="0"/>
                        <a:ea typeface="Times New Roman"/>
                        <a:cs typeface="Times New Roman" pitchFamily="18" charset="0"/>
                      </a:endParaRPr>
                    </a:p>
                  </a:txBody>
                  <a:tcPr marL="44450" marR="44450" marT="0" marB="0">
                    <a:lnL>
                      <a:noFill/>
                    </a:lnL>
                    <a:lnR>
                      <a:noFill/>
                    </a:lnR>
                    <a:lnT>
                      <a:noFill/>
                    </a:lnT>
                    <a:lnB>
                      <a:noFill/>
                    </a:lnB>
                  </a:tcPr>
                </a:tc>
                <a:tc>
                  <a:txBody>
                    <a:bodyPr/>
                    <a:lstStyle/>
                    <a:p>
                      <a:pPr marL="0" marR="0" algn="l" defTabSz="914400" rtl="0" eaLnBrk="1" latinLnBrk="0" hangingPunct="1">
                        <a:spcBef>
                          <a:spcPts val="0"/>
                        </a:spcBef>
                        <a:spcAft>
                          <a:spcPts val="0"/>
                        </a:spcAft>
                      </a:pPr>
                      <a:r>
                        <a:rPr lang="en-US" sz="1000" kern="1200">
                          <a:solidFill>
                            <a:schemeClr val="tx1"/>
                          </a:solidFill>
                          <a:effectLst/>
                          <a:latin typeface="Times New Roman" pitchFamily="18" charset="0"/>
                          <a:ea typeface="Times New Roman"/>
                          <a:cs typeface="Times New Roman" pitchFamily="18" charset="0"/>
                        </a:rPr>
                        <a:t>Reflects perceptions of the quality of public services, the quality of the civil service and the degree of its independence from political pressures, the quality of policy formulation and implementation, and the credibility of the government's commitment to such policies. This index ranges from approximately -2.5 (weak) to 2.5 (strong) governance performance. Source: World Development Indicators.</a:t>
                      </a:r>
                      <a:endParaRPr lang="de-DE" sz="1000" kern="1200">
                        <a:solidFill>
                          <a:schemeClr val="tx1"/>
                        </a:solidFill>
                        <a:effectLst/>
                        <a:latin typeface="Times New Roman" pitchFamily="18" charset="0"/>
                        <a:ea typeface="Times New Roman"/>
                        <a:cs typeface="Times New Roman" pitchFamily="18" charset="0"/>
                      </a:endParaRPr>
                    </a:p>
                  </a:txBody>
                  <a:tcPr marL="44450" marR="44450" marT="0" marB="0">
                    <a:lnL>
                      <a:noFill/>
                    </a:lnL>
                    <a:lnR>
                      <a:noFill/>
                    </a:lnR>
                    <a:lnT>
                      <a:noFill/>
                    </a:lnT>
                    <a:lnB>
                      <a:noFill/>
                    </a:lnB>
                  </a:tcPr>
                </a:tc>
              </a:tr>
              <a:tr h="165629">
                <a:tc>
                  <a:txBody>
                    <a:bodyPr/>
                    <a:lstStyle/>
                    <a:p>
                      <a:pPr marL="0" marR="0" algn="l" defTabSz="914400" rtl="0" eaLnBrk="1" latinLnBrk="0" hangingPunct="1">
                        <a:spcBef>
                          <a:spcPts val="0"/>
                        </a:spcBef>
                        <a:spcAft>
                          <a:spcPts val="0"/>
                        </a:spcAft>
                      </a:pPr>
                      <a:r>
                        <a:rPr lang="en-US" sz="1000" kern="1200">
                          <a:solidFill>
                            <a:schemeClr val="tx1"/>
                          </a:solidFill>
                          <a:effectLst/>
                          <a:latin typeface="Times New Roman" pitchFamily="18" charset="0"/>
                          <a:ea typeface="Times New Roman"/>
                          <a:cs typeface="Times New Roman" pitchFamily="18" charset="0"/>
                        </a:rPr>
                        <a:t>Political risk index</a:t>
                      </a:r>
                      <a:endParaRPr lang="de-DE" sz="1000" kern="1200">
                        <a:solidFill>
                          <a:schemeClr val="tx1"/>
                        </a:solidFill>
                        <a:effectLst/>
                        <a:latin typeface="Times New Roman" pitchFamily="18" charset="0"/>
                        <a:ea typeface="Times New Roman"/>
                        <a:cs typeface="Times New Roman" pitchFamily="18" charset="0"/>
                      </a:endParaRPr>
                    </a:p>
                  </a:txBody>
                  <a:tcPr marL="44450" marR="44450" marT="0" marB="0">
                    <a:lnL>
                      <a:noFill/>
                    </a:lnL>
                    <a:lnR>
                      <a:noFill/>
                    </a:lnR>
                    <a:lnT>
                      <a:noFill/>
                    </a:lnT>
                    <a:lnB>
                      <a:noFill/>
                    </a:lnB>
                  </a:tcP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Times New Roman" pitchFamily="18" charset="0"/>
                          <a:ea typeface="Times New Roman"/>
                          <a:cs typeface="Times New Roman" pitchFamily="18" charset="0"/>
                        </a:rPr>
                        <a:t>Index is an assessment of government accountability and stability, quality of bureaucracy and law enforcement, investment climate, and various sources of political and social conflicts. The index takes on values between zero and 100, with lower values representing unstable institutions and higher risk. Source: PRS International Country Risk Guide Researchers dataset.</a:t>
                      </a:r>
                      <a:endParaRPr lang="de-DE" sz="1000" kern="1200" dirty="0">
                        <a:solidFill>
                          <a:schemeClr val="tx1"/>
                        </a:solidFill>
                        <a:effectLst/>
                        <a:latin typeface="Times New Roman" pitchFamily="18" charset="0"/>
                        <a:ea typeface="Times New Roman"/>
                        <a:cs typeface="Times New Roman" pitchFamily="18" charset="0"/>
                      </a:endParaRPr>
                    </a:p>
                  </a:txBody>
                  <a:tcPr marL="44450" marR="44450" marT="0" marB="0">
                    <a:lnL>
                      <a:noFill/>
                    </a:lnL>
                    <a:lnR>
                      <a:noFill/>
                    </a:lnR>
                    <a:lnT>
                      <a:noFill/>
                    </a:lnT>
                    <a:lnB>
                      <a:noFill/>
                    </a:lnB>
                  </a:tcPr>
                </a:tc>
              </a:tr>
              <a:tr h="248444">
                <a:tc>
                  <a:txBody>
                    <a:bodyPr/>
                    <a:lstStyle/>
                    <a:p>
                      <a:pPr marL="0" marR="0" algn="l" defTabSz="914400" rtl="0" eaLnBrk="1" latinLnBrk="0" hangingPunct="1">
                        <a:spcBef>
                          <a:spcPts val="0"/>
                        </a:spcBef>
                        <a:spcAft>
                          <a:spcPts val="0"/>
                        </a:spcAft>
                      </a:pPr>
                      <a:r>
                        <a:rPr lang="en-US" sz="1000" kern="1200">
                          <a:solidFill>
                            <a:schemeClr val="tx1"/>
                          </a:solidFill>
                          <a:effectLst/>
                          <a:latin typeface="Times New Roman" pitchFamily="18" charset="0"/>
                          <a:ea typeface="Times New Roman"/>
                          <a:cs typeface="Times New Roman" pitchFamily="18" charset="0"/>
                        </a:rPr>
                        <a:t>Strength of legal </a:t>
                      </a:r>
                      <a:endParaRPr lang="de-DE" sz="1000" kern="1200">
                        <a:solidFill>
                          <a:schemeClr val="tx1"/>
                        </a:solidFill>
                        <a:effectLst/>
                        <a:latin typeface="Times New Roman" pitchFamily="18" charset="0"/>
                        <a:ea typeface="Times New Roman"/>
                        <a:cs typeface="Times New Roman" pitchFamily="18" charset="0"/>
                      </a:endParaRPr>
                    </a:p>
                    <a:p>
                      <a:pPr marL="0" marR="0" algn="l" defTabSz="914400" rtl="0" eaLnBrk="1" latinLnBrk="0" hangingPunct="1">
                        <a:spcBef>
                          <a:spcPts val="0"/>
                        </a:spcBef>
                        <a:spcAft>
                          <a:spcPts val="0"/>
                        </a:spcAft>
                      </a:pPr>
                      <a:r>
                        <a:rPr lang="en-US" sz="1000" kern="1200">
                          <a:solidFill>
                            <a:schemeClr val="tx1"/>
                          </a:solidFill>
                          <a:effectLst/>
                          <a:latin typeface="Times New Roman" pitchFamily="18" charset="0"/>
                          <a:ea typeface="Times New Roman"/>
                          <a:cs typeface="Times New Roman" pitchFamily="18" charset="0"/>
                        </a:rPr>
                        <a:t>System</a:t>
                      </a:r>
                      <a:endParaRPr lang="de-DE" sz="1000" kern="1200">
                        <a:solidFill>
                          <a:schemeClr val="tx1"/>
                        </a:solidFill>
                        <a:effectLst/>
                        <a:latin typeface="Times New Roman" pitchFamily="18" charset="0"/>
                        <a:ea typeface="Times New Roman"/>
                        <a:cs typeface="Times New Roman" pitchFamily="18" charset="0"/>
                      </a:endParaRPr>
                    </a:p>
                  </a:txBody>
                  <a:tcPr marL="44450" marR="44450" marT="0" marB="0">
                    <a:lnL>
                      <a:noFill/>
                    </a:lnL>
                    <a:lnR>
                      <a:noFill/>
                    </a:lnR>
                    <a:lnT>
                      <a:noFill/>
                    </a:lnT>
                    <a:lnB>
                      <a:noFill/>
                    </a:lnB>
                  </a:tcP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Times New Roman" pitchFamily="18" charset="0"/>
                          <a:ea typeface="Times New Roman"/>
                          <a:cs typeface="Times New Roman" pitchFamily="18" charset="0"/>
                        </a:rPr>
                        <a:t>Strength of legal rights index measures the degree to which collateral and bankruptcy laws protect the rights of borrowers and lenders and thus facilitate lending. The index ranges from 0 to 10, with higher scores indicating that these laws are better designed to expand access to credit. Source: World Development Indicators.</a:t>
                      </a:r>
                      <a:endParaRPr lang="de-DE" sz="1000" kern="1200" dirty="0">
                        <a:solidFill>
                          <a:schemeClr val="tx1"/>
                        </a:solidFill>
                        <a:effectLst/>
                        <a:latin typeface="Times New Roman" pitchFamily="18" charset="0"/>
                        <a:ea typeface="Times New Roman"/>
                        <a:cs typeface="Times New Roman" pitchFamily="18" charset="0"/>
                      </a:endParaRPr>
                    </a:p>
                  </a:txBody>
                  <a:tcPr marL="44450" marR="44450" marT="0" marB="0">
                    <a:lnL>
                      <a:noFill/>
                    </a:lnL>
                    <a:lnR>
                      <a:noFill/>
                    </a:lnR>
                    <a:lnT>
                      <a:noFill/>
                    </a:lnT>
                    <a:lnB>
                      <a:noFill/>
                    </a:lnB>
                  </a:tcPr>
                </a:tc>
              </a:tr>
              <a:tr h="165629">
                <a:tc>
                  <a:txBody>
                    <a:bodyPr/>
                    <a:lstStyle/>
                    <a:p>
                      <a:pPr marL="0" marR="0" algn="l" defTabSz="914400" rtl="0" eaLnBrk="1" latinLnBrk="0" hangingPunct="1">
                        <a:spcBef>
                          <a:spcPts val="0"/>
                        </a:spcBef>
                        <a:spcAft>
                          <a:spcPts val="0"/>
                        </a:spcAft>
                      </a:pPr>
                      <a:r>
                        <a:rPr lang="en-US" sz="1000" kern="1200">
                          <a:solidFill>
                            <a:schemeClr val="tx1"/>
                          </a:solidFill>
                          <a:effectLst/>
                          <a:latin typeface="Times New Roman" pitchFamily="18" charset="0"/>
                          <a:ea typeface="Times New Roman"/>
                          <a:cs typeface="Times New Roman" pitchFamily="18" charset="0"/>
                        </a:rPr>
                        <a:t>Time to enforce a</a:t>
                      </a:r>
                      <a:endParaRPr lang="de-DE" sz="1000" kern="1200">
                        <a:solidFill>
                          <a:schemeClr val="tx1"/>
                        </a:solidFill>
                        <a:effectLst/>
                        <a:latin typeface="Times New Roman" pitchFamily="18" charset="0"/>
                        <a:ea typeface="Times New Roman"/>
                        <a:cs typeface="Times New Roman" pitchFamily="18" charset="0"/>
                      </a:endParaRPr>
                    </a:p>
                    <a:p>
                      <a:pPr marL="0" marR="0" algn="l" defTabSz="914400" rtl="0" eaLnBrk="1" latinLnBrk="0" hangingPunct="1">
                        <a:spcBef>
                          <a:spcPts val="0"/>
                        </a:spcBef>
                        <a:spcAft>
                          <a:spcPts val="0"/>
                        </a:spcAft>
                      </a:pPr>
                      <a:r>
                        <a:rPr lang="en-US" sz="1000" kern="1200">
                          <a:solidFill>
                            <a:schemeClr val="tx1"/>
                          </a:solidFill>
                          <a:effectLst/>
                          <a:latin typeface="Times New Roman" pitchFamily="18" charset="0"/>
                          <a:ea typeface="Times New Roman"/>
                          <a:cs typeface="Times New Roman" pitchFamily="18" charset="0"/>
                        </a:rPr>
                        <a:t>contract</a:t>
                      </a:r>
                      <a:endParaRPr lang="de-DE" sz="1000" kern="1200">
                        <a:solidFill>
                          <a:schemeClr val="tx1"/>
                        </a:solidFill>
                        <a:effectLst/>
                        <a:latin typeface="Times New Roman" pitchFamily="18" charset="0"/>
                        <a:ea typeface="Times New Roman"/>
                        <a:cs typeface="Times New Roman" pitchFamily="18" charset="0"/>
                      </a:endParaRPr>
                    </a:p>
                  </a:txBody>
                  <a:tcPr marL="44450" marR="44450" marT="0" marB="0">
                    <a:lnL>
                      <a:noFill/>
                    </a:lnL>
                    <a:lnR>
                      <a:noFill/>
                    </a:lnR>
                    <a:lnT>
                      <a:noFill/>
                    </a:lnT>
                    <a:lnB>
                      <a:noFill/>
                    </a:lnB>
                  </a:tcPr>
                </a:tc>
                <a:tc>
                  <a:txBody>
                    <a:bodyPr/>
                    <a:lstStyle/>
                    <a:p>
                      <a:pPr marL="0" marR="0" algn="l" defTabSz="914400" rtl="0" eaLnBrk="1" latinLnBrk="0" hangingPunct="1">
                        <a:spcBef>
                          <a:spcPts val="0"/>
                        </a:spcBef>
                        <a:spcAft>
                          <a:spcPts val="0"/>
                        </a:spcAft>
                      </a:pPr>
                      <a:r>
                        <a:rPr lang="en-US" sz="1000" kern="1200" dirty="0">
                          <a:solidFill>
                            <a:schemeClr val="tx1"/>
                          </a:solidFill>
                          <a:effectLst/>
                          <a:latin typeface="Times New Roman" pitchFamily="18" charset="0"/>
                          <a:ea typeface="Times New Roman"/>
                          <a:cs typeface="Times New Roman" pitchFamily="18" charset="0"/>
                        </a:rPr>
                        <a:t>Procedures to enforce a contract are the number of independent actions, mandated by law or courts that demand interaction between the parties of a contract or between them and the judge or court officer. Source: World Development Indicators.</a:t>
                      </a:r>
                      <a:endParaRPr lang="de-DE" sz="1000" kern="1200" dirty="0">
                        <a:solidFill>
                          <a:schemeClr val="tx1"/>
                        </a:solidFill>
                        <a:effectLst/>
                        <a:latin typeface="Times New Roman" pitchFamily="18" charset="0"/>
                        <a:ea typeface="Times New Roman"/>
                        <a:cs typeface="Times New Roman" pitchFamily="18" charset="0"/>
                      </a:endParaRPr>
                    </a:p>
                  </a:txBody>
                  <a:tcPr marL="44450" marR="44450" marT="0" marB="0">
                    <a:lnL>
                      <a:noFill/>
                    </a:lnL>
                    <a:lnR>
                      <a:noFill/>
                    </a:lnR>
                    <a:lnT>
                      <a:noFill/>
                    </a:lnT>
                    <a:lnB>
                      <a:noFill/>
                    </a:lnB>
                  </a:tcPr>
                </a:tc>
              </a:tr>
              <a:tr h="82815">
                <a:tc gridSpan="2">
                  <a:txBody>
                    <a:bodyPr/>
                    <a:lstStyle/>
                    <a:p>
                      <a:pPr marL="0" marR="0">
                        <a:spcBef>
                          <a:spcPts val="0"/>
                        </a:spcBef>
                        <a:spcAft>
                          <a:spcPts val="0"/>
                        </a:spcAft>
                      </a:pPr>
                      <a:r>
                        <a:rPr lang="en-US" sz="1000" b="1" i="1">
                          <a:effectLst/>
                          <a:latin typeface="Times New Roman" pitchFamily="18" charset="0"/>
                          <a:ea typeface="Times New Roman"/>
                          <a:cs typeface="Times New Roman" pitchFamily="18" charset="0"/>
                        </a:rPr>
                        <a:t>Competition</a:t>
                      </a:r>
                      <a:endParaRPr lang="en-US" sz="1000">
                        <a:effectLst/>
                        <a:latin typeface="Times New Roman" pitchFamily="18" charset="0"/>
                        <a:ea typeface="Times New Roman"/>
                        <a:cs typeface="Times New Roman" pitchFamily="18" charset="0"/>
                      </a:endParaRPr>
                    </a:p>
                  </a:txBody>
                  <a:tcPr marL="28419" marR="28419" marT="0" marB="0" anchor="ctr">
                    <a:lnL>
                      <a:noFill/>
                    </a:lnL>
                    <a:lnR>
                      <a:noFill/>
                    </a:lnR>
                    <a:lnT>
                      <a:noFill/>
                    </a:lnT>
                    <a:lnB>
                      <a:noFill/>
                    </a:lnB>
                  </a:tcPr>
                </a:tc>
                <a:tc hMerge="1">
                  <a:txBody>
                    <a:bodyPr/>
                    <a:lstStyle/>
                    <a:p>
                      <a:endParaRPr lang="en-US"/>
                    </a:p>
                  </a:txBody>
                  <a:tcPr/>
                </a:tc>
              </a:tr>
              <a:tr h="165629">
                <a:tc>
                  <a:txBody>
                    <a:bodyPr/>
                    <a:lstStyle/>
                    <a:p>
                      <a:pPr marL="0" marR="0">
                        <a:spcBef>
                          <a:spcPts val="0"/>
                        </a:spcBef>
                        <a:spcAft>
                          <a:spcPts val="0"/>
                        </a:spcAft>
                      </a:pPr>
                      <a:r>
                        <a:rPr lang="en-US" sz="1000">
                          <a:effectLst/>
                          <a:latin typeface="Times New Roman" pitchFamily="18" charset="0"/>
                          <a:ea typeface="Times New Roman"/>
                          <a:cs typeface="Times New Roman" pitchFamily="18" charset="0"/>
                        </a:rPr>
                        <a:t>Market concentration</a:t>
                      </a:r>
                    </a:p>
                  </a:txBody>
                  <a:tcPr marL="28419" marR="28419" marT="0" marB="0">
                    <a:lnL>
                      <a:noFill/>
                    </a:lnL>
                    <a:lnR>
                      <a:noFill/>
                    </a:lnR>
                    <a:lnT>
                      <a:noFill/>
                    </a:lnT>
                    <a:lnB>
                      <a:noFill/>
                    </a:lnB>
                  </a:tcPr>
                </a:tc>
                <a:tc>
                  <a:txBody>
                    <a:bodyPr/>
                    <a:lstStyle/>
                    <a:p>
                      <a:pPr marL="0" marR="0">
                        <a:spcBef>
                          <a:spcPts val="0"/>
                        </a:spcBef>
                        <a:spcAft>
                          <a:spcPts val="0"/>
                        </a:spcAft>
                      </a:pPr>
                      <a:r>
                        <a:rPr lang="en-US" sz="1000">
                          <a:effectLst/>
                          <a:latin typeface="Times New Roman" pitchFamily="18" charset="0"/>
                          <a:ea typeface="Times New Roman"/>
                          <a:cs typeface="Times New Roman" pitchFamily="18" charset="0"/>
                        </a:rPr>
                        <a:t>Market share of the 5 largest insurers. It is calculated as the sum of premiums earned for the 5 largest insurers in the sample divided by the industry’s premiums written. </a:t>
                      </a:r>
                      <a:r>
                        <a:rPr lang="en-US" sz="1000">
                          <a:solidFill>
                            <a:srgbClr val="000000"/>
                          </a:solidFill>
                          <a:effectLst/>
                          <a:latin typeface="Times New Roman" pitchFamily="18" charset="0"/>
                          <a:ea typeface="Times New Roman"/>
                          <a:cs typeface="Times New Roman" pitchFamily="18" charset="0"/>
                        </a:rPr>
                        <a:t>Source: A.M. Best’s Statement File Global, and Swiss Re </a:t>
                      </a:r>
                      <a:r>
                        <a:rPr lang="en-US" sz="1000" i="1">
                          <a:solidFill>
                            <a:srgbClr val="000000"/>
                          </a:solidFill>
                          <a:effectLst/>
                          <a:latin typeface="Times New Roman" pitchFamily="18" charset="0"/>
                          <a:ea typeface="Times New Roman"/>
                          <a:cs typeface="Times New Roman" pitchFamily="18" charset="0"/>
                        </a:rPr>
                        <a:t>Sigma</a:t>
                      </a:r>
                      <a:r>
                        <a:rPr lang="en-US" sz="1000">
                          <a:solidFill>
                            <a:srgbClr val="000000"/>
                          </a:solidFill>
                          <a:effectLst/>
                          <a:latin typeface="Times New Roman" pitchFamily="18" charset="0"/>
                          <a:ea typeface="Times New Roman"/>
                          <a:cs typeface="Times New Roman" pitchFamily="18" charset="0"/>
                        </a:rPr>
                        <a:t> publications.</a:t>
                      </a:r>
                      <a:endParaRPr lang="en-US" sz="1000">
                        <a:effectLst/>
                        <a:latin typeface="Times New Roman" pitchFamily="18" charset="0"/>
                        <a:ea typeface="Times New Roman"/>
                        <a:cs typeface="Times New Roman" pitchFamily="18" charset="0"/>
                      </a:endParaRPr>
                    </a:p>
                  </a:txBody>
                  <a:tcPr marL="28419" marR="28419" marT="0" marB="0">
                    <a:lnL>
                      <a:noFill/>
                    </a:lnL>
                    <a:lnR>
                      <a:noFill/>
                    </a:lnR>
                    <a:lnT>
                      <a:noFill/>
                    </a:lnT>
                    <a:lnB>
                      <a:noFill/>
                    </a:lnB>
                  </a:tcPr>
                </a:tc>
              </a:tr>
              <a:tr h="165629">
                <a:tc>
                  <a:txBody>
                    <a:bodyPr/>
                    <a:lstStyle/>
                    <a:p>
                      <a:pPr marL="0" marR="0">
                        <a:spcBef>
                          <a:spcPts val="0"/>
                        </a:spcBef>
                        <a:spcAft>
                          <a:spcPts val="0"/>
                        </a:spcAft>
                      </a:pPr>
                      <a:r>
                        <a:rPr lang="en-US" sz="1000">
                          <a:effectLst/>
                          <a:latin typeface="Times New Roman" pitchFamily="18" charset="0"/>
                          <a:ea typeface="Times New Roman"/>
                          <a:cs typeface="Times New Roman" pitchFamily="18" charset="0"/>
                        </a:rPr>
                        <a:t>Insurance penetration</a:t>
                      </a:r>
                    </a:p>
                  </a:txBody>
                  <a:tcPr marL="28419" marR="28419" marT="0" marB="0">
                    <a:lnL>
                      <a:noFill/>
                    </a:lnL>
                    <a:lnR>
                      <a:noFill/>
                    </a:lnR>
                    <a:lnT>
                      <a:noFill/>
                    </a:lnT>
                    <a:lnB>
                      <a:noFill/>
                    </a:lnB>
                  </a:tcPr>
                </a:tc>
                <a:tc>
                  <a:txBody>
                    <a:bodyPr/>
                    <a:lstStyle/>
                    <a:p>
                      <a:pPr marL="0" marR="0">
                        <a:spcBef>
                          <a:spcPts val="0"/>
                        </a:spcBef>
                        <a:spcAft>
                          <a:spcPts val="0"/>
                        </a:spcAft>
                      </a:pPr>
                      <a:r>
                        <a:rPr lang="en-US" sz="1000">
                          <a:effectLst/>
                          <a:latin typeface="Times New Roman" pitchFamily="18" charset="0"/>
                          <a:ea typeface="Times New Roman"/>
                          <a:cs typeface="Times New Roman" pitchFamily="18" charset="0"/>
                        </a:rPr>
                        <a:t>Insurance penetration is the ratio of the industry’s premiums written to GDP. Source: </a:t>
                      </a:r>
                      <a:r>
                        <a:rPr lang="en-US" sz="1000">
                          <a:solidFill>
                            <a:srgbClr val="000000"/>
                          </a:solidFill>
                          <a:effectLst/>
                          <a:latin typeface="Times New Roman" pitchFamily="18" charset="0"/>
                          <a:ea typeface="Times New Roman"/>
                          <a:cs typeface="Times New Roman" pitchFamily="18" charset="0"/>
                        </a:rPr>
                        <a:t>World Development Indicators, and Swiss Re </a:t>
                      </a:r>
                      <a:r>
                        <a:rPr lang="en-US" sz="1000" i="1">
                          <a:solidFill>
                            <a:srgbClr val="000000"/>
                          </a:solidFill>
                          <a:effectLst/>
                          <a:latin typeface="Times New Roman" pitchFamily="18" charset="0"/>
                          <a:ea typeface="Times New Roman"/>
                          <a:cs typeface="Times New Roman" pitchFamily="18" charset="0"/>
                        </a:rPr>
                        <a:t>Sigma</a:t>
                      </a:r>
                      <a:r>
                        <a:rPr lang="en-US" sz="1000">
                          <a:solidFill>
                            <a:srgbClr val="000000"/>
                          </a:solidFill>
                          <a:effectLst/>
                          <a:latin typeface="Times New Roman" pitchFamily="18" charset="0"/>
                          <a:ea typeface="Times New Roman"/>
                          <a:cs typeface="Times New Roman" pitchFamily="18" charset="0"/>
                        </a:rPr>
                        <a:t> publications.</a:t>
                      </a:r>
                      <a:endParaRPr lang="en-US" sz="1000">
                        <a:effectLst/>
                        <a:latin typeface="Times New Roman" pitchFamily="18" charset="0"/>
                        <a:ea typeface="Times New Roman"/>
                        <a:cs typeface="Times New Roman" pitchFamily="18" charset="0"/>
                      </a:endParaRPr>
                    </a:p>
                  </a:txBody>
                  <a:tcPr marL="28419" marR="28419" marT="0" marB="0">
                    <a:lnL>
                      <a:noFill/>
                    </a:lnL>
                    <a:lnR>
                      <a:noFill/>
                    </a:lnR>
                    <a:lnT>
                      <a:noFill/>
                    </a:lnT>
                    <a:lnB>
                      <a:noFill/>
                    </a:lnB>
                  </a:tcPr>
                </a:tc>
              </a:tr>
              <a:tr h="82815">
                <a:tc gridSpan="2">
                  <a:txBody>
                    <a:bodyPr/>
                    <a:lstStyle/>
                    <a:p>
                      <a:pPr marL="0" marR="0">
                        <a:spcBef>
                          <a:spcPts val="0"/>
                        </a:spcBef>
                        <a:spcAft>
                          <a:spcPts val="0"/>
                        </a:spcAft>
                      </a:pPr>
                      <a:r>
                        <a:rPr lang="en-US" sz="1000" b="1" i="1">
                          <a:effectLst/>
                          <a:latin typeface="Times New Roman" pitchFamily="18" charset="0"/>
                          <a:ea typeface="Times New Roman"/>
                          <a:cs typeface="Times New Roman" pitchFamily="18" charset="0"/>
                        </a:rPr>
                        <a:t>Macroeconomic determinants</a:t>
                      </a:r>
                      <a:endParaRPr lang="en-US" sz="1000">
                        <a:effectLst/>
                        <a:latin typeface="Times New Roman" pitchFamily="18" charset="0"/>
                        <a:ea typeface="Times New Roman"/>
                        <a:cs typeface="Times New Roman" pitchFamily="18" charset="0"/>
                      </a:endParaRPr>
                    </a:p>
                  </a:txBody>
                  <a:tcPr marL="28419" marR="28419" marT="0" marB="0" anchor="ctr">
                    <a:lnL>
                      <a:noFill/>
                    </a:lnL>
                    <a:lnR>
                      <a:noFill/>
                    </a:lnR>
                    <a:lnT>
                      <a:noFill/>
                    </a:lnT>
                    <a:lnB>
                      <a:noFill/>
                    </a:lnB>
                  </a:tcPr>
                </a:tc>
                <a:tc hMerge="1">
                  <a:txBody>
                    <a:bodyPr/>
                    <a:lstStyle/>
                    <a:p>
                      <a:endParaRPr lang="en-US"/>
                    </a:p>
                  </a:txBody>
                  <a:tcPr/>
                </a:tc>
              </a:tr>
              <a:tr h="82815">
                <a:tc>
                  <a:txBody>
                    <a:bodyPr/>
                    <a:lstStyle/>
                    <a:p>
                      <a:pPr marL="0" marR="0">
                        <a:spcBef>
                          <a:spcPts val="0"/>
                        </a:spcBef>
                        <a:spcAft>
                          <a:spcPts val="0"/>
                        </a:spcAft>
                      </a:pPr>
                      <a:r>
                        <a:rPr lang="en-US" sz="1000">
                          <a:effectLst/>
                          <a:latin typeface="Times New Roman" pitchFamily="18" charset="0"/>
                          <a:ea typeface="Times New Roman"/>
                          <a:cs typeface="Times New Roman" pitchFamily="18" charset="0"/>
                        </a:rPr>
                        <a:t>Inflation rate</a:t>
                      </a:r>
                    </a:p>
                  </a:txBody>
                  <a:tcPr marL="28419" marR="28419" marT="0" marB="0">
                    <a:lnL>
                      <a:noFill/>
                    </a:lnL>
                    <a:lnR>
                      <a:noFill/>
                    </a:lnR>
                    <a:lnT>
                      <a:noFill/>
                    </a:lnT>
                    <a:lnB>
                      <a:noFill/>
                    </a:lnB>
                  </a:tcPr>
                </a:tc>
                <a:tc>
                  <a:txBody>
                    <a:bodyPr/>
                    <a:lstStyle/>
                    <a:p>
                      <a:pPr marL="0" marR="0">
                        <a:spcBef>
                          <a:spcPts val="0"/>
                        </a:spcBef>
                        <a:spcAft>
                          <a:spcPts val="0"/>
                        </a:spcAft>
                      </a:pPr>
                      <a:r>
                        <a:rPr lang="en-US" sz="1000">
                          <a:effectLst/>
                          <a:latin typeface="Times New Roman" pitchFamily="18" charset="0"/>
                          <a:ea typeface="Times New Roman"/>
                          <a:cs typeface="Times New Roman" pitchFamily="18" charset="0"/>
                        </a:rPr>
                        <a:t>Annual inflation rate. Growth in Consumer Price Index (CPI). Source: </a:t>
                      </a:r>
                      <a:r>
                        <a:rPr lang="en-US" sz="1000">
                          <a:solidFill>
                            <a:srgbClr val="000000"/>
                          </a:solidFill>
                          <a:effectLst/>
                          <a:latin typeface="Times New Roman" pitchFamily="18" charset="0"/>
                          <a:ea typeface="Times New Roman"/>
                          <a:cs typeface="Times New Roman" pitchFamily="18" charset="0"/>
                        </a:rPr>
                        <a:t>World Development Indicators.</a:t>
                      </a:r>
                      <a:endParaRPr lang="en-US" sz="1000">
                        <a:effectLst/>
                        <a:latin typeface="Times New Roman" pitchFamily="18" charset="0"/>
                        <a:ea typeface="Times New Roman"/>
                        <a:cs typeface="Times New Roman" pitchFamily="18" charset="0"/>
                      </a:endParaRPr>
                    </a:p>
                  </a:txBody>
                  <a:tcPr marL="28419" marR="28419" marT="0" marB="0">
                    <a:lnL>
                      <a:noFill/>
                    </a:lnL>
                    <a:lnR>
                      <a:noFill/>
                    </a:lnR>
                    <a:lnT>
                      <a:noFill/>
                    </a:lnT>
                    <a:lnB>
                      <a:noFill/>
                    </a:lnB>
                  </a:tcPr>
                </a:tc>
              </a:tr>
              <a:tr h="82815">
                <a:tc>
                  <a:txBody>
                    <a:bodyPr/>
                    <a:lstStyle/>
                    <a:p>
                      <a:pPr marL="0" marR="0">
                        <a:spcBef>
                          <a:spcPts val="0"/>
                        </a:spcBef>
                        <a:spcAft>
                          <a:spcPts val="0"/>
                        </a:spcAft>
                      </a:pPr>
                      <a:r>
                        <a:rPr lang="en-US" sz="1000">
                          <a:effectLst/>
                          <a:latin typeface="Times New Roman" pitchFamily="18" charset="0"/>
                          <a:ea typeface="Times New Roman"/>
                          <a:cs typeface="Times New Roman" pitchFamily="18" charset="0"/>
                        </a:rPr>
                        <a:t>GDP growth</a:t>
                      </a:r>
                    </a:p>
                  </a:txBody>
                  <a:tcPr marL="28419" marR="28419" marT="0" marB="0">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Times New Roman" pitchFamily="18" charset="0"/>
                          <a:ea typeface="Times New Roman"/>
                          <a:cs typeface="Times New Roman" pitchFamily="18" charset="0"/>
                        </a:rPr>
                        <a:t>Economic growth. Growth in nominal Gross Domestic Product (GDP). Source: </a:t>
                      </a:r>
                      <a:r>
                        <a:rPr lang="en-US" sz="1000" dirty="0">
                          <a:solidFill>
                            <a:srgbClr val="000000"/>
                          </a:solidFill>
                          <a:effectLst/>
                          <a:latin typeface="Times New Roman" pitchFamily="18" charset="0"/>
                          <a:ea typeface="Times New Roman"/>
                          <a:cs typeface="Times New Roman" pitchFamily="18" charset="0"/>
                        </a:rPr>
                        <a:t>World Development Indicators.</a:t>
                      </a:r>
                      <a:endParaRPr lang="en-US" sz="1000" dirty="0">
                        <a:effectLst/>
                        <a:latin typeface="Times New Roman" pitchFamily="18" charset="0"/>
                        <a:ea typeface="Times New Roman"/>
                        <a:cs typeface="Times New Roman" pitchFamily="18" charset="0"/>
                      </a:endParaRPr>
                    </a:p>
                  </a:txBody>
                  <a:tcPr marL="28419" marR="28419" marT="0" marB="0">
                    <a:lnL>
                      <a:noFill/>
                    </a:lnL>
                    <a:lnR>
                      <a:noFill/>
                    </a:lnR>
                    <a:lnT>
                      <a:noFill/>
                    </a:lnT>
                    <a:lnB w="190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063702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ußzeilenplatzhalter 3"/>
          <p:cNvSpPr>
            <a:spLocks noGrp="1"/>
          </p:cNvSpPr>
          <p:nvPr>
            <p:ph type="ftr" sz="quarter" idx="10"/>
          </p:nvPr>
        </p:nvSpPr>
        <p:spPr>
          <a:xfrm>
            <a:off x="4989513" y="6453932"/>
            <a:ext cx="2895600" cy="268287"/>
          </a:xfrm>
          <a:noFill/>
        </p:spPr>
        <p:txBody>
          <a:bodyPr/>
          <a:lstStyle/>
          <a:p>
            <a:pPr>
              <a:defRPr/>
            </a:pPr>
            <a:r>
              <a:rPr lang="de-DE" dirty="0"/>
              <a:t>Universität zu Köln</a:t>
            </a:r>
          </a:p>
        </p:txBody>
      </p:sp>
      <p:sp>
        <p:nvSpPr>
          <p:cNvPr id="7171" name="Datumsplatzhalter 4"/>
          <p:cNvSpPr>
            <a:spLocks noGrp="1"/>
          </p:cNvSpPr>
          <p:nvPr>
            <p:ph type="dt" sz="quarter" idx="11"/>
          </p:nvPr>
        </p:nvSpPr>
        <p:spPr>
          <a:xfrm>
            <a:off x="566738" y="6453932"/>
            <a:ext cx="2133600" cy="268287"/>
          </a:xfrm>
          <a:noFill/>
        </p:spPr>
        <p:txBody>
          <a:bodyPr/>
          <a:lstStyle/>
          <a:p>
            <a:r>
              <a:rPr lang="de-DE" dirty="0" smtClean="0"/>
              <a:t>Muhammed Altuntas</a:t>
            </a:r>
          </a:p>
        </p:txBody>
      </p:sp>
      <p:sp>
        <p:nvSpPr>
          <p:cNvPr id="7172" name="Text Box 2"/>
          <p:cNvSpPr txBox="1">
            <a:spLocks noChangeArrowheads="1"/>
          </p:cNvSpPr>
          <p:nvPr/>
        </p:nvSpPr>
        <p:spPr bwMode="auto">
          <a:xfrm>
            <a:off x="533400" y="1413619"/>
            <a:ext cx="8458200" cy="3662541"/>
          </a:xfrm>
          <a:prstGeom prst="rect">
            <a:avLst/>
          </a:prstGeom>
          <a:noFill/>
          <a:ln w="9525">
            <a:noFill/>
            <a:miter lim="800000"/>
            <a:headEnd/>
            <a:tailEnd/>
          </a:ln>
        </p:spPr>
        <p:txBody>
          <a:bodyPr>
            <a:spAutoFit/>
          </a:bodyPr>
          <a:lstStyle/>
          <a:p>
            <a:pPr marL="457200" indent="-457200" algn="l"/>
            <a:r>
              <a:rPr lang="de-DE" sz="1800" b="1" dirty="0" smtClean="0"/>
              <a:t>Zentrale Frage theoretischer/empirischer finanzwirtschaftlicher Forschung:</a:t>
            </a:r>
          </a:p>
          <a:p>
            <a:pPr marL="457200" indent="-457200" algn="l"/>
            <a:r>
              <a:rPr lang="de-DE" sz="1800" i="1" dirty="0" smtClean="0"/>
              <a:t>Was beeinflusst die Kapitalstruktur (Verschuldungsgrad) von Unternehmen (UN)? </a:t>
            </a:r>
            <a:endParaRPr lang="de-DE" sz="1800" dirty="0" smtClean="0"/>
          </a:p>
          <a:p>
            <a:pPr marL="457200" indent="-457200" algn="l"/>
            <a:endParaRPr lang="de-DE" sz="1800" dirty="0" smtClean="0"/>
          </a:p>
          <a:p>
            <a:pPr marL="457200" indent="-457200" algn="l"/>
            <a:r>
              <a:rPr lang="de-DE" sz="1800" dirty="0" smtClean="0"/>
              <a:t>Warum </a:t>
            </a:r>
            <a:r>
              <a:rPr lang="de-DE" sz="1800" i="1" dirty="0" smtClean="0"/>
              <a:t>Kapitalstruktur</a:t>
            </a:r>
            <a:r>
              <a:rPr lang="de-DE" sz="1800" dirty="0" smtClean="0"/>
              <a:t>? → </a:t>
            </a:r>
            <a:r>
              <a:rPr lang="de-DE" sz="1800" b="1" dirty="0" smtClean="0"/>
              <a:t>Beeinflusst Marktwert eines UN </a:t>
            </a:r>
          </a:p>
          <a:p>
            <a:pPr marL="457200" indent="-457200" algn="l"/>
            <a:endParaRPr lang="de-DE" sz="1600" dirty="0" smtClean="0"/>
          </a:p>
          <a:p>
            <a:pPr marL="457200" indent="-457200" algn="l"/>
            <a:r>
              <a:rPr lang="de-DE" sz="1800" dirty="0" smtClean="0"/>
              <a:t>Ein UN mit ausreichenden Fremdkapitalzugang kann mehr Projekte mit positivem </a:t>
            </a:r>
          </a:p>
          <a:p>
            <a:pPr marL="457200" indent="-457200" algn="l"/>
            <a:r>
              <a:rPr lang="de-DE" sz="1800" dirty="0" smtClean="0"/>
              <a:t>Kapitalwert realisieren als UN ohne Finanzierungsmöglichkeiten.</a:t>
            </a:r>
          </a:p>
          <a:p>
            <a:pPr marL="457200" indent="-457200" algn="l"/>
            <a:endParaRPr lang="de-DE" sz="1800" dirty="0" smtClean="0"/>
          </a:p>
          <a:p>
            <a:pPr marL="457200" indent="-457200" algn="l"/>
            <a:endParaRPr lang="de-DE" sz="1800" dirty="0" smtClean="0"/>
          </a:p>
          <a:p>
            <a:pPr marL="457200" indent="-457200" algn="l"/>
            <a:r>
              <a:rPr lang="de-DE" sz="1800" dirty="0" smtClean="0"/>
              <a:t>Je höher Gewinne eines UN, desto größer das Innenfinanzierungspotenzial und </a:t>
            </a:r>
          </a:p>
          <a:p>
            <a:pPr marL="457200" indent="-457200" algn="l"/>
            <a:r>
              <a:rPr lang="de-DE" sz="1800" dirty="0" smtClean="0"/>
              <a:t>desto geringer wird Fremdkapitalbedarf </a:t>
            </a:r>
          </a:p>
          <a:p>
            <a:pPr marL="457200" indent="-457200" algn="l"/>
            <a:endParaRPr lang="de-DE" sz="1800" dirty="0"/>
          </a:p>
          <a:p>
            <a:pPr marL="457200" indent="-457200" algn="l"/>
            <a:r>
              <a:rPr lang="de-DE" sz="1800" dirty="0" smtClean="0"/>
              <a:t>→ Sicherstellung </a:t>
            </a:r>
            <a:r>
              <a:rPr lang="de-DE" sz="1800" b="1" dirty="0" smtClean="0"/>
              <a:t>Geschäftskontinuität</a:t>
            </a:r>
            <a:r>
              <a:rPr lang="de-DE" sz="1800" dirty="0" smtClean="0"/>
              <a:t> und Erhöhung</a:t>
            </a:r>
            <a:r>
              <a:rPr lang="de-DE" sz="1800" b="1" dirty="0" smtClean="0"/>
              <a:t> Geschäftskapazität</a:t>
            </a:r>
            <a:r>
              <a:rPr lang="de-DE" sz="1800" dirty="0" smtClean="0"/>
              <a:t>.</a:t>
            </a:r>
          </a:p>
        </p:txBody>
      </p:sp>
      <p:sp>
        <p:nvSpPr>
          <p:cNvPr id="7173" name="Text Box 5"/>
          <p:cNvSpPr txBox="1">
            <a:spLocks noGrp="1" noChangeArrowheads="1"/>
          </p:cNvSpPr>
          <p:nvPr>
            <p:ph type="title"/>
          </p:nvPr>
        </p:nvSpPr>
        <p:spPr bwMode="auto">
          <a:xfrm>
            <a:off x="879475" y="116632"/>
            <a:ext cx="8229600" cy="1143000"/>
          </a:xfrm>
          <a:noFill/>
          <a:ln>
            <a:miter lim="800000"/>
            <a:headEnd/>
            <a:tailEnd/>
          </a:ln>
        </p:spPr>
        <p:txBody>
          <a:bodyPr vert="horz" wrap="square" lIns="91440" tIns="45720" rIns="91440" bIns="45720" numCol="1" anchor="ctr" anchorCtr="0" compatLnSpc="1">
            <a:prstTxWarp prst="textNoShape">
              <a:avLst/>
            </a:prstTxWarp>
          </a:bodyPr>
          <a:lstStyle/>
          <a:p>
            <a:pPr algn="l" eaLnBrk="1" hangingPunct="1">
              <a:spcBef>
                <a:spcPct val="50000"/>
              </a:spcBef>
            </a:pPr>
            <a:r>
              <a:rPr lang="de-DE" sz="2800" b="1" dirty="0" smtClean="0"/>
              <a:t>Einführung (</a:t>
            </a:r>
            <a:r>
              <a:rPr lang="de-DE" sz="2800" b="1" dirty="0"/>
              <a:t>III</a:t>
            </a:r>
            <a:r>
              <a:rPr lang="de-DE" sz="2800" b="1" dirty="0" smtClean="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de-DE" sz="2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de-DE" sz="2200" b="0" i="0" u="none" strike="noStrike" cap="none" normalizeH="0" baseline="0" smtClean="0">
            <a:ln>
              <a:noFill/>
            </a:ln>
            <a:solidFill>
              <a:schemeClr val="tx1"/>
            </a:solidFill>
            <a:effectLst/>
            <a:latin typeface="Arial"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2885</Words>
  <Application>Microsoft Office PowerPoint</Application>
  <PresentationFormat>Bildschirmpräsentation (4:3)</PresentationFormat>
  <Paragraphs>519</Paragraphs>
  <Slides>27</Slides>
  <Notes>26</Notes>
  <HiddenSlides>0</HiddenSlides>
  <MMClips>0</MMClips>
  <ScaleCrop>false</ScaleCrop>
  <HeadingPairs>
    <vt:vector size="4" baseType="variant">
      <vt:variant>
        <vt:lpstr>Design</vt:lpstr>
      </vt:variant>
      <vt:variant>
        <vt:i4>1</vt:i4>
      </vt:variant>
      <vt:variant>
        <vt:lpstr>Folientitel</vt:lpstr>
      </vt:variant>
      <vt:variant>
        <vt:i4>27</vt:i4>
      </vt:variant>
    </vt:vector>
  </HeadingPairs>
  <TitlesOfParts>
    <vt:vector size="28" baseType="lpstr">
      <vt:lpstr>Standarddesign</vt:lpstr>
      <vt:lpstr>PowerPoint-Präsentation</vt:lpstr>
      <vt:lpstr> Ökonomische und politische Determinanten der Wettbewerbsfähigkeit einer Nation:  Wo steht die Türkei? </vt:lpstr>
      <vt:lpstr>Agenda</vt:lpstr>
      <vt:lpstr>1.  Fakten zur Türkei </vt:lpstr>
      <vt:lpstr>SWOT-Analyse Türkei</vt:lpstr>
      <vt:lpstr>SWOT-Analyse Türkei (II)</vt:lpstr>
      <vt:lpstr>2.  Einführung </vt:lpstr>
      <vt:lpstr>Einführung (II) </vt:lpstr>
      <vt:lpstr>Einführung (III)</vt:lpstr>
      <vt:lpstr>Einführung (IV)</vt:lpstr>
      <vt:lpstr>3.  Forschungsansatz</vt:lpstr>
      <vt:lpstr>4.  Ergebnisse</vt:lpstr>
      <vt:lpstr>Recht und Wirtschaft</vt:lpstr>
      <vt:lpstr>Legal Origin Theory</vt:lpstr>
      <vt:lpstr>Legal Origin Theory (II)</vt:lpstr>
      <vt:lpstr>Weltkarte</vt:lpstr>
      <vt:lpstr>Weltkarte nach Legal Origin</vt:lpstr>
      <vt:lpstr>Ease of Doing Business</vt:lpstr>
      <vt:lpstr>Ease of Doing Business (II)</vt:lpstr>
      <vt:lpstr>z.B.: Unternehmensgründung</vt:lpstr>
      <vt:lpstr>z.B.: Investorenschutz</vt:lpstr>
      <vt:lpstr>z.B.: Durchsetzung von Verträgen </vt:lpstr>
      <vt:lpstr>Doing Business in der Welt 2014 (Weltrangliste)</vt:lpstr>
      <vt:lpstr>Doing Business in der Welt 2014 (II) (Weltrangliste)</vt:lpstr>
      <vt:lpstr>Türkei in der Welt 2013/14 (Rang unter 189 Staaten)</vt:lpstr>
      <vt:lpstr>5.  Zusammenfassung </vt:lpstr>
      <vt:lpstr>Zusammenfassung (II)</vt:lpstr>
    </vt:vector>
  </TitlesOfParts>
  <Company>Universität zu Köln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 Rothschild-Stiglitz-Modell</dc:title>
  <dc:creator>Thomas Stölzle</dc:creator>
  <cp:lastModifiedBy>Hendrich</cp:lastModifiedBy>
  <cp:revision>1827</cp:revision>
  <cp:lastPrinted>2015-01-29T14:30:54Z</cp:lastPrinted>
  <dcterms:created xsi:type="dcterms:W3CDTF">2002-12-12T11:42:09Z</dcterms:created>
  <dcterms:modified xsi:type="dcterms:W3CDTF">2015-02-02T11:47:28Z</dcterms:modified>
</cp:coreProperties>
</file>