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7"/>
  </p:notesMasterIdLst>
  <p:sldIdLst>
    <p:sldId id="364" r:id="rId2"/>
    <p:sldId id="256" r:id="rId3"/>
    <p:sldId id="257" r:id="rId4"/>
    <p:sldId id="311" r:id="rId5"/>
    <p:sldId id="312" r:id="rId6"/>
    <p:sldId id="313" r:id="rId7"/>
    <p:sldId id="314" r:id="rId8"/>
    <p:sldId id="354" r:id="rId9"/>
    <p:sldId id="315" r:id="rId10"/>
    <p:sldId id="355" r:id="rId11"/>
    <p:sldId id="316" r:id="rId12"/>
    <p:sldId id="317" r:id="rId13"/>
    <p:sldId id="356" r:id="rId14"/>
    <p:sldId id="318" r:id="rId15"/>
    <p:sldId id="357" r:id="rId16"/>
    <p:sldId id="319" r:id="rId17"/>
    <p:sldId id="358" r:id="rId18"/>
    <p:sldId id="320" r:id="rId19"/>
    <p:sldId id="321" r:id="rId20"/>
    <p:sldId id="322" r:id="rId21"/>
    <p:sldId id="323" r:id="rId22"/>
    <p:sldId id="324" r:id="rId23"/>
    <p:sldId id="327" r:id="rId24"/>
    <p:sldId id="328" r:id="rId25"/>
    <p:sldId id="329" r:id="rId26"/>
    <p:sldId id="325" r:id="rId27"/>
    <p:sldId id="330" r:id="rId28"/>
    <p:sldId id="331" r:id="rId29"/>
    <p:sldId id="326" r:id="rId30"/>
    <p:sldId id="332" r:id="rId31"/>
    <p:sldId id="333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  <p:sldId id="363" r:id="rId42"/>
    <p:sldId id="344" r:id="rId43"/>
    <p:sldId id="345" r:id="rId44"/>
    <p:sldId id="359" r:id="rId45"/>
    <p:sldId id="346" r:id="rId46"/>
    <p:sldId id="352" r:id="rId47"/>
    <p:sldId id="353" r:id="rId48"/>
    <p:sldId id="347" r:id="rId49"/>
    <p:sldId id="348" r:id="rId50"/>
    <p:sldId id="349" r:id="rId51"/>
    <p:sldId id="360" r:id="rId52"/>
    <p:sldId id="350" r:id="rId53"/>
    <p:sldId id="361" r:id="rId54"/>
    <p:sldId id="362" r:id="rId55"/>
    <p:sldId id="275" r:id="rId56"/>
  </p:sldIdLst>
  <p:sldSz cx="9144000" cy="6858000" type="screen4x3"/>
  <p:notesSz cx="6858000" cy="9144000"/>
  <p:defaultTextStyle>
    <a:lvl1pPr marL="0" indent="0" algn="l" rtl="0" eaLnBrk="0" fontAlgn="base" hangingPunct="0">
      <a:lnSpc>
        <a:spcPct val="100000"/>
      </a:lnSpc>
      <a:spcBef>
        <a:spcPct val="0"/>
      </a:spcBef>
      <a:spcAft>
        <a:spcPct val="0"/>
      </a:spcAft>
      <a:buNone/>
      <a:defRPr sz="1800">
        <a:solidFill>
          <a:schemeClr val="tx1"/>
        </a:solidFill>
        <a:latin typeface="Arial" charset="0"/>
        <a:ea typeface="Arial" charset="0"/>
      </a:defRPr>
    </a:lvl1pPr>
    <a:lvl2pPr marL="457200" indent="0" algn="l" rtl="0" eaLnBrk="0" fontAlgn="base" hangingPunct="0">
      <a:lnSpc>
        <a:spcPct val="100000"/>
      </a:lnSpc>
      <a:spcBef>
        <a:spcPct val="0"/>
      </a:spcBef>
      <a:spcAft>
        <a:spcPct val="0"/>
      </a:spcAft>
      <a:buNone/>
      <a:defRPr sz="1800">
        <a:solidFill>
          <a:schemeClr val="tx1"/>
        </a:solidFill>
        <a:latin typeface="Arial" charset="0"/>
        <a:ea typeface="Arial" charset="0"/>
      </a:defRPr>
    </a:lvl2pPr>
    <a:lvl3pPr marL="914400" indent="0" algn="l" rtl="0" eaLnBrk="0" fontAlgn="base" hangingPunct="0">
      <a:lnSpc>
        <a:spcPct val="100000"/>
      </a:lnSpc>
      <a:spcBef>
        <a:spcPct val="0"/>
      </a:spcBef>
      <a:spcAft>
        <a:spcPct val="0"/>
      </a:spcAft>
      <a:buNone/>
      <a:defRPr sz="1800">
        <a:solidFill>
          <a:schemeClr val="tx1"/>
        </a:solidFill>
        <a:latin typeface="Arial" charset="0"/>
        <a:ea typeface="Arial" charset="0"/>
      </a:defRPr>
    </a:lvl3pPr>
    <a:lvl4pPr marL="1371600" indent="0" algn="l" rtl="0" eaLnBrk="0" fontAlgn="base" hangingPunct="0">
      <a:lnSpc>
        <a:spcPct val="100000"/>
      </a:lnSpc>
      <a:spcBef>
        <a:spcPct val="0"/>
      </a:spcBef>
      <a:spcAft>
        <a:spcPct val="0"/>
      </a:spcAft>
      <a:buNone/>
      <a:defRPr sz="1800">
        <a:solidFill>
          <a:schemeClr val="tx1"/>
        </a:solidFill>
        <a:latin typeface="Arial" charset="0"/>
        <a:ea typeface="Arial" charset="0"/>
      </a:defRPr>
    </a:lvl4pPr>
    <a:lvl5pPr marL="1828800" indent="0" algn="l" rtl="0" eaLnBrk="0" fontAlgn="base" hangingPunct="0">
      <a:lnSpc>
        <a:spcPct val="100000"/>
      </a:lnSpc>
      <a:spcBef>
        <a:spcPct val="0"/>
      </a:spcBef>
      <a:spcAft>
        <a:spcPct val="0"/>
      </a:spcAft>
      <a:buNone/>
      <a:defRPr sz="1800">
        <a:solidFill>
          <a:schemeClr val="tx1"/>
        </a:solidFill>
        <a:latin typeface="Arial" charset="0"/>
        <a:ea typeface="Arial" charset="0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1410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0262FE-406B-482A-A427-61F9ED4233A6}" type="datetimeFigureOut">
              <a:rPr lang="de-DE" smtClean="0"/>
              <a:t>29.01.2015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9D119-8872-4169-87BA-6297242634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2248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9D119-8872-4169-87BA-6297242634E9}" type="slidenum">
              <a:rPr lang="de-DE" smtClean="0"/>
              <a:t>2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519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46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438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025 Metin Yer Tutucusu"/>
          <p:cNvSpPr>
            <a:spLocks noGrp="1"/>
          </p:cNvSpPr>
          <p:nvPr>
            <p:ph type="body" idx="1"/>
          </p:nvPr>
        </p:nvSpPr>
        <p:spPr>
          <a:xfrm>
            <a:off x="735013" y="1600200"/>
            <a:ext cx="7940675" cy="452596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de-DE" altLang="en-US" dirty="0"/>
              <a:t>Textmasterformate durch Klicken bearbeiten</a:t>
            </a:r>
          </a:p>
          <a:p>
            <a:pPr lvl="1"/>
            <a:r>
              <a:rPr lang="de-DE" altLang="en-US" dirty="0"/>
              <a:t>Zweite Ebene</a:t>
            </a:r>
          </a:p>
          <a:p>
            <a:pPr lvl="2"/>
            <a:r>
              <a:rPr lang="de-DE" altLang="en-US" dirty="0"/>
              <a:t>Dritte Ebene</a:t>
            </a:r>
          </a:p>
          <a:p>
            <a:pPr lvl="3"/>
            <a:r>
              <a:rPr lang="de-DE" altLang="en-US" dirty="0"/>
              <a:t>Vierte Ebene</a:t>
            </a:r>
          </a:p>
          <a:p>
            <a:pPr lvl="4"/>
            <a:r>
              <a:rPr lang="de-DE" altLang="en-US" dirty="0"/>
              <a:t>Fünfte Ebene</a:t>
            </a:r>
          </a:p>
        </p:txBody>
      </p:sp>
      <p:sp>
        <p:nvSpPr>
          <p:cNvPr id="1027" name="1026 Altbilgi Yer Tutucusu"/>
          <p:cNvSpPr>
            <a:spLocks noGrp="1"/>
          </p:cNvSpPr>
          <p:nvPr>
            <p:ph type="ftr" sz="quarter" idx="3"/>
          </p:nvPr>
        </p:nvSpPr>
        <p:spPr>
          <a:xfrm>
            <a:off x="1676400" y="6245225"/>
            <a:ext cx="3903663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r>
              <a:rPr lang="de-DE" altLang="en-US" sz="1200" dirty="0"/>
              <a:t>Burak Gümüş, www.burak-guemues.com</a:t>
            </a:r>
          </a:p>
        </p:txBody>
      </p:sp>
      <p:sp>
        <p:nvSpPr>
          <p:cNvPr id="1028" name="102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2028-1000-587298610EC3}" type="slidenum">
              <a:rPr lang="de-DE" altLang="en-US" sz="1400" dirty="0"/>
              <a:pPr algn="r"/>
              <a:t>‹Nr.›</a:t>
            </a:fld>
            <a:endParaRPr lang="de-DE" altLang="en-US" sz="1400" dirty="0"/>
          </a:p>
        </p:txBody>
      </p:sp>
      <p:sp>
        <p:nvSpPr>
          <p:cNvPr id="1029" name="1028 Düz Bağlayıcı"/>
          <p:cNvSpPr>
            <a:spLocks/>
          </p:cNvSpPr>
          <p:nvPr/>
        </p:nvSpPr>
        <p:spPr>
          <a:xfrm flipV="1">
            <a:off x="323850" y="981075"/>
            <a:ext cx="0" cy="5256213"/>
          </a:xfrm>
          <a:prstGeom prst="line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1030" name="1029 Düz Bağlayıcı"/>
          <p:cNvSpPr>
            <a:spLocks/>
          </p:cNvSpPr>
          <p:nvPr/>
        </p:nvSpPr>
        <p:spPr>
          <a:xfrm flipH="1" flipV="1">
            <a:off x="323850" y="981075"/>
            <a:ext cx="8280400" cy="0"/>
          </a:xfrm>
          <a:prstGeom prst="line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pic>
        <p:nvPicPr>
          <p:cNvPr id="1031" name="1030 Resim"/>
          <p:cNvPicPr>
            <a:picLocks noChangeAspect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>
          <a:xfrm>
            <a:off x="4427538" y="188913"/>
            <a:ext cx="4156074" cy="719137"/>
          </a:xfrm>
          <a:prstGeom prst="rect">
            <a:avLst/>
          </a:prstGeom>
          <a:noFill/>
          <a:ln>
            <a:noFill/>
          </a:ln>
        </p:spPr>
      </p:pic>
      <p:sp>
        <p:nvSpPr>
          <p:cNvPr id="1032" name="1031 Düz Bağlayıcı"/>
          <p:cNvSpPr>
            <a:spLocks/>
          </p:cNvSpPr>
          <p:nvPr/>
        </p:nvSpPr>
        <p:spPr>
          <a:xfrm flipH="1">
            <a:off x="8604250" y="188913"/>
            <a:ext cx="0" cy="792162"/>
          </a:xfrm>
          <a:prstGeom prst="line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96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91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42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8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12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8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27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8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025 Metin Yer Tutucusu"/>
          <p:cNvSpPr>
            <a:spLocks noGrp="1"/>
          </p:cNvSpPr>
          <p:nvPr>
            <p:ph type="body" idx="1"/>
          </p:nvPr>
        </p:nvSpPr>
        <p:spPr>
          <a:xfrm>
            <a:off x="735013" y="1600200"/>
            <a:ext cx="7940675" cy="452596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de-DE" altLang="en-US" dirty="0"/>
              <a:t>Textmasterformate durch Klicken bearbeiten</a:t>
            </a:r>
          </a:p>
          <a:p>
            <a:pPr lvl="1"/>
            <a:r>
              <a:rPr lang="de-DE" altLang="en-US" dirty="0"/>
              <a:t>Zweite Ebene</a:t>
            </a:r>
          </a:p>
          <a:p>
            <a:pPr lvl="2"/>
            <a:r>
              <a:rPr lang="de-DE" altLang="en-US" dirty="0"/>
              <a:t>Dritte Ebene</a:t>
            </a:r>
          </a:p>
          <a:p>
            <a:pPr lvl="3"/>
            <a:r>
              <a:rPr lang="de-DE" altLang="en-US" dirty="0"/>
              <a:t>Vierte Ebene</a:t>
            </a:r>
          </a:p>
          <a:p>
            <a:pPr lvl="4"/>
            <a:r>
              <a:rPr lang="de-DE" altLang="en-US" dirty="0"/>
              <a:t>Fünfte Ebene</a:t>
            </a:r>
          </a:p>
        </p:txBody>
      </p:sp>
      <p:sp>
        <p:nvSpPr>
          <p:cNvPr id="1027" name="1026 Altbilgi Yer Tutucusu"/>
          <p:cNvSpPr>
            <a:spLocks noGrp="1"/>
          </p:cNvSpPr>
          <p:nvPr>
            <p:ph type="ftr" sz="quarter" idx="3"/>
          </p:nvPr>
        </p:nvSpPr>
        <p:spPr>
          <a:xfrm>
            <a:off x="1676400" y="6245225"/>
            <a:ext cx="3903663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r>
              <a:rPr lang="de-DE" altLang="en-US" sz="1200" dirty="0"/>
              <a:t>Burak Gümüş, www.burak-guemues.com</a:t>
            </a:r>
          </a:p>
        </p:txBody>
      </p:sp>
      <p:sp>
        <p:nvSpPr>
          <p:cNvPr id="1028" name="102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2028-1000-587298610EC3}" type="slidenum">
              <a:rPr lang="de-DE" altLang="en-US" sz="1400" dirty="0"/>
              <a:pPr algn="r"/>
              <a:t>‹Nr.›</a:t>
            </a:fld>
            <a:endParaRPr lang="de-DE" altLang="en-US" sz="1400" dirty="0"/>
          </a:p>
        </p:txBody>
      </p:sp>
      <p:sp>
        <p:nvSpPr>
          <p:cNvPr id="1029" name="1028 Düz Bağlayıcı"/>
          <p:cNvSpPr>
            <a:spLocks/>
          </p:cNvSpPr>
          <p:nvPr/>
        </p:nvSpPr>
        <p:spPr>
          <a:xfrm flipV="1">
            <a:off x="323850" y="981075"/>
            <a:ext cx="0" cy="5256213"/>
          </a:xfrm>
          <a:prstGeom prst="line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1030" name="1029 Düz Bağlayıcı"/>
          <p:cNvSpPr>
            <a:spLocks/>
          </p:cNvSpPr>
          <p:nvPr/>
        </p:nvSpPr>
        <p:spPr>
          <a:xfrm flipH="1" flipV="1">
            <a:off x="323850" y="981075"/>
            <a:ext cx="8280400" cy="0"/>
          </a:xfrm>
          <a:prstGeom prst="line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pic>
        <p:nvPicPr>
          <p:cNvPr id="1031" name="1030 Resim"/>
          <p:cNvPicPr>
            <a:picLocks noChangeAspect="1"/>
          </p:cNvPicPr>
          <p:nvPr/>
        </p:nvPicPr>
        <p:blipFill>
          <a:blip r:embed="rId14" cstate="print">
            <a:extLst/>
          </a:blip>
          <a:srcRect/>
          <a:stretch>
            <a:fillRect/>
          </a:stretch>
        </p:blipFill>
        <p:spPr>
          <a:xfrm>
            <a:off x="4427538" y="188913"/>
            <a:ext cx="4156074" cy="719137"/>
          </a:xfrm>
          <a:prstGeom prst="rect">
            <a:avLst/>
          </a:prstGeom>
          <a:noFill/>
          <a:ln>
            <a:noFill/>
          </a:ln>
        </p:spPr>
      </p:pic>
      <p:sp>
        <p:nvSpPr>
          <p:cNvPr id="1032" name="1031 Düz Bağlayıcı"/>
          <p:cNvSpPr>
            <a:spLocks/>
          </p:cNvSpPr>
          <p:nvPr/>
        </p:nvSpPr>
        <p:spPr>
          <a:xfrm flipH="1">
            <a:off x="8604250" y="188913"/>
            <a:ext cx="0" cy="792162"/>
          </a:xfrm>
          <a:prstGeom prst="line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9100" r:id="rId1"/>
    <p:sldLayoutId id="2147489101" r:id="rId2"/>
    <p:sldLayoutId id="2147489102" r:id="rId3"/>
    <p:sldLayoutId id="2147489103" r:id="rId4"/>
    <p:sldLayoutId id="2147489104" r:id="rId5"/>
    <p:sldLayoutId id="2147489105" r:id="rId6"/>
    <p:sldLayoutId id="2147489106" r:id="rId7"/>
    <p:sldLayoutId id="2147489107" r:id="rId8"/>
    <p:sldLayoutId id="2147489108" r:id="rId9"/>
    <p:sldLayoutId id="2147489109" r:id="rId10"/>
    <p:sldLayoutId id="2147489110" r:id="rId11"/>
    <p:sldLayoutId id="2147489111" r:id="rId12"/>
  </p:sldLayoutIdLst>
  <p:txStyles>
    <p:titleStyle>
      <a:lvl1pPr marL="0" indent="0" algn="ctr" rtl="0" eaLnBrk="0" fontAlgn="base" hangingPunct="0">
        <a:lnSpc>
          <a:spcPct val="100000"/>
        </a:lnSpc>
        <a:spcBef>
          <a:spcPct val="0"/>
        </a:spcBef>
        <a:spcAft>
          <a:spcPct val="0"/>
        </a:spcAft>
        <a:buNone/>
        <a:defRPr sz="2400">
          <a:solidFill>
            <a:srgbClr val="000000"/>
          </a:solidFill>
          <a:latin typeface="Arial" charset="0"/>
          <a:ea typeface="Arial" charset="0"/>
        </a:defRPr>
      </a:lvl1pPr>
    </p:titleStyle>
    <p:bodyStyle>
      <a:lvl1pPr marL="342900" indent="-342900" algn="l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Arial" charset="0"/>
          <a:ea typeface="Arial" charset="0"/>
        </a:defRPr>
      </a:lvl1pPr>
      <a:lvl2pPr marL="742950" indent="-285750" algn="l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Arial" charset="0"/>
          <a:ea typeface="Arial" charset="0"/>
        </a:defRPr>
      </a:lvl2pPr>
      <a:lvl3pPr marL="1143000" indent="-228600" algn="l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Arial" charset="0"/>
          <a:ea typeface="Arial" charset="0"/>
        </a:defRPr>
      </a:lvl3pPr>
      <a:lvl4pPr marL="1600200" indent="-228600" algn="l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Arial" charset="0"/>
          <a:ea typeface="Arial" charset="0"/>
        </a:defRPr>
      </a:lvl4pPr>
      <a:lvl5pPr marL="2057400" indent="-228600" algn="l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Arial" charset="0"/>
          <a:ea typeface="Arial" charset="0"/>
        </a:defRPr>
      </a:lvl5pPr>
    </p:bodyStyle>
    <p:otherStyle>
      <a:lvl1pPr marL="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typeface="Arial" charset="0"/>
          <a:ea typeface="Arial" charset="0"/>
        </a:defRPr>
      </a:lvl1pPr>
      <a:lvl2pPr marL="45720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typeface="Arial" charset="0"/>
          <a:ea typeface="Arial" charset="0"/>
        </a:defRPr>
      </a:lvl2pPr>
      <a:lvl3pPr marL="91440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typeface="Arial" charset="0"/>
          <a:ea typeface="Arial" charset="0"/>
        </a:defRPr>
      </a:lvl3pPr>
      <a:lvl4pPr marL="137160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typeface="Arial" charset="0"/>
          <a:ea typeface="Arial" charset="0"/>
        </a:defRPr>
      </a:lvl4pPr>
      <a:lvl5pPr marL="182880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typeface="Arial" charset="0"/>
          <a:ea typeface="Arial" charset="0"/>
        </a:defRPr>
      </a:lvl5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burak-guemues.com/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jpe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://tr.scribd.com/doc/129791400/Http-Www-yasayananayasa-ankara-edu-Tr-Docs-Makaleler-Hukumet-Sistemi-Tartismalari" TargetMode="External"/><Relationship Id="rId2" Type="http://schemas.openxmlformats.org/officeDocument/2006/relationships/hyperlink" Target="http://www.zeit.de/politik/ausland/2014-08/recep-tayyip-erdogan-tuerkei-zukunft/komplettansicht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hyperlink" Target="http://www.tuerkei-recht.de/downloads/verfassung.pdf" TargetMode="Externa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erfassungen.eu/tr/tuerkei61.htm" TargetMode="External"/><Relationship Id="rId2" Type="http://schemas.openxmlformats.org/officeDocument/2006/relationships/hyperlink" Target="http://yenianayasa.tbmm.gov.tr/docs/adalet_ve_kalkinma_partisi_gorusleri.docx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hyperlink" Target="http://www.tbmm.gov.tr/anayasa/anayasa_2011.pdf" TargetMode="External"/><Relationship Id="rId4" Type="http://schemas.openxmlformats.org/officeDocument/2006/relationships/hyperlink" Target="http://www.verfassungen.eu/tr/tuerkei82.htm" TargetMode="Externa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mailto:Burak.Guemues@gmail.com" TargetMode="External"/><Relationship Id="rId2" Type="http://schemas.openxmlformats.org/officeDocument/2006/relationships/hyperlink" Target="mailto:Burak.Guemues@gmx.de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over-Logo-UZK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3577" y="3857589"/>
            <a:ext cx="7834847" cy="28837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6625 Dikdörtgen"/>
          <p:cNvSpPr>
            <a:spLocks noGrp="1"/>
          </p:cNvSpPr>
          <p:nvPr/>
        </p:nvSpPr>
        <p:spPr>
          <a:xfrm>
            <a:off x="1676400" y="6245225"/>
            <a:ext cx="505584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r>
              <a:rPr lang="de-DE" altLang="en-US" sz="1200" dirty="0"/>
              <a:t>Burak Gümüş, </a:t>
            </a:r>
            <a:r>
              <a:rPr lang="de-DE" altLang="en-US" sz="1200" dirty="0" smtClean="0">
                <a:hlinkClick r:id="rId2"/>
              </a:rPr>
              <a:t>www.burak-guemues.com</a:t>
            </a:r>
            <a:r>
              <a:rPr lang="tr-TR" altLang="en-US" sz="1200" dirty="0" smtClean="0"/>
              <a:t>              </a:t>
            </a:r>
            <a:endParaRPr lang="de-DE" altLang="en-US" sz="1200" dirty="0"/>
          </a:p>
        </p:txBody>
      </p:sp>
      <p:sp>
        <p:nvSpPr>
          <p:cNvPr id="26627" name="26626 Dikdörtgen"/>
          <p:cNvSpPr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3051-1311-587298610EC3}" type="slidenum">
              <a:rPr lang="de-DE" altLang="en-US" sz="1400" dirty="0"/>
              <a:pPr algn="r"/>
              <a:t>10</a:t>
            </a:fld>
            <a:endParaRPr lang="de-DE" altLang="en-US" sz="1400" dirty="0"/>
          </a:p>
        </p:txBody>
      </p:sp>
      <p:sp>
        <p:nvSpPr>
          <p:cNvPr id="26628" name="26627 Metin Yer Tutucusu"/>
          <p:cNvSpPr>
            <a:spLocks noGrp="1"/>
          </p:cNvSpPr>
          <p:nvPr>
            <p:ph type="body" idx="4294967295"/>
          </p:nvPr>
        </p:nvSpPr>
        <p:spPr>
          <a:xfrm>
            <a:off x="714375" y="1285875"/>
            <a:ext cx="7940675" cy="4840288"/>
          </a:xfrm>
          <a:ln/>
        </p:spPr>
        <p:txBody>
          <a:bodyPr wrap="square" lIns="91440" tIns="45720" rIns="91440" bIns="45720" anchor="t" anchorCtr="0"/>
          <a:lstStyle/>
          <a:p>
            <a:pPr>
              <a:buNone/>
            </a:pPr>
            <a:endParaRPr lang="tr-TR" sz="2300" dirty="0" smtClean="0">
              <a:sym typeface="Wingdings" pitchFamily="2" charset="2"/>
            </a:endParaRPr>
          </a:p>
        </p:txBody>
      </p:sp>
      <p:sp>
        <p:nvSpPr>
          <p:cNvPr id="26629" name="26628 Başlık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3887787" cy="576263"/>
          </a:xfrm>
          <a:noFill/>
          <a:ln>
            <a:noFill/>
          </a:ln>
        </p:spPr>
        <p:txBody>
          <a:bodyPr/>
          <a:lstStyle/>
          <a:p>
            <a:pPr algn="l"/>
            <a:r>
              <a:rPr lang="tr-TR" altLang="en-US" sz="2200" b="1" dirty="0" err="1" smtClean="0"/>
              <a:t>Skizze</a:t>
            </a:r>
            <a:r>
              <a:rPr lang="tr-TR" altLang="en-US" sz="2200" b="1" dirty="0" smtClean="0"/>
              <a:t> der </a:t>
            </a:r>
            <a:r>
              <a:rPr lang="tr-TR" altLang="en-US" sz="2200" b="1" dirty="0" err="1" smtClean="0"/>
              <a:t>Regierungssysteme</a:t>
            </a:r>
            <a:endParaRPr lang="en-US" altLang="en-US" sz="2200" b="1" dirty="0"/>
          </a:p>
        </p:txBody>
      </p:sp>
      <p:pic>
        <p:nvPicPr>
          <p:cNvPr id="6" name="5 Resim" descr="Prasidialrepubli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1512" y="1238250"/>
            <a:ext cx="7800975" cy="4381500"/>
          </a:xfrm>
          <a:prstGeom prst="rect">
            <a:avLst/>
          </a:prstGeom>
        </p:spPr>
      </p:pic>
      <p:sp>
        <p:nvSpPr>
          <p:cNvPr id="9" name="8 Metin kutusu"/>
          <p:cNvSpPr txBox="1"/>
          <p:nvPr/>
        </p:nvSpPr>
        <p:spPr>
          <a:xfrm>
            <a:off x="827584" y="544522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/>
              <a:t>Quelle</a:t>
            </a:r>
            <a:r>
              <a:rPr lang="tr-TR" b="1" dirty="0" smtClean="0"/>
              <a:t>: Gönenç</a:t>
            </a:r>
            <a:endParaRPr lang="tr-TR" b="1" dirty="0"/>
          </a:p>
        </p:txBody>
      </p:sp>
      <p:pic>
        <p:nvPicPr>
          <p:cNvPr id="8" name="Grafik 7" descr="uk-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000" y="5760000"/>
            <a:ext cx="964406" cy="964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6625 Dikdörtgen"/>
          <p:cNvSpPr>
            <a:spLocks noGrp="1"/>
          </p:cNvSpPr>
          <p:nvPr/>
        </p:nvSpPr>
        <p:spPr>
          <a:xfrm>
            <a:off x="1676400" y="6245225"/>
            <a:ext cx="3903663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r>
              <a:rPr lang="de-DE" altLang="en-US" sz="1200" dirty="0"/>
              <a:t>Burak Gümüş, www.burak-guemues.com</a:t>
            </a:r>
          </a:p>
        </p:txBody>
      </p:sp>
      <p:sp>
        <p:nvSpPr>
          <p:cNvPr id="26627" name="26626 Dikdörtgen"/>
          <p:cNvSpPr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3051-1311-587298610EC3}" type="slidenum">
              <a:rPr lang="de-DE" altLang="en-US" sz="1400" dirty="0"/>
              <a:pPr algn="r"/>
              <a:t>11</a:t>
            </a:fld>
            <a:endParaRPr lang="de-DE" altLang="en-US" sz="1400" dirty="0"/>
          </a:p>
        </p:txBody>
      </p:sp>
      <p:sp>
        <p:nvSpPr>
          <p:cNvPr id="26628" name="26627 Metin Yer Tutucusu"/>
          <p:cNvSpPr>
            <a:spLocks noGrp="1"/>
          </p:cNvSpPr>
          <p:nvPr>
            <p:ph type="body" idx="4294967295"/>
          </p:nvPr>
        </p:nvSpPr>
        <p:spPr>
          <a:xfrm>
            <a:off x="714375" y="1285875"/>
            <a:ext cx="7940675" cy="4840288"/>
          </a:xfrm>
          <a:ln/>
        </p:spPr>
        <p:txBody>
          <a:bodyPr wrap="square" lIns="91440" tIns="45720" rIns="91440" bIns="45720" anchor="t" anchorCtr="0"/>
          <a:lstStyle/>
          <a:p>
            <a:pPr>
              <a:buNone/>
            </a:pPr>
            <a:r>
              <a:rPr lang="tr-TR" sz="2300" dirty="0" smtClean="0">
                <a:sym typeface="Wingdings" pitchFamily="2" charset="2"/>
              </a:rPr>
              <a:t>- </a:t>
            </a:r>
            <a:r>
              <a:rPr lang="tr-TR" sz="2300" b="1" dirty="0" smtClean="0">
                <a:sym typeface="Wingdings" pitchFamily="2" charset="2"/>
              </a:rPr>
              <a:t>Semi-</a:t>
            </a:r>
            <a:r>
              <a:rPr lang="tr-TR" sz="2300" b="1" dirty="0" err="1" smtClean="0">
                <a:sym typeface="Wingdings" pitchFamily="2" charset="2"/>
              </a:rPr>
              <a:t>Präsidentielles</a:t>
            </a:r>
            <a:r>
              <a:rPr lang="tr-TR" sz="2300" b="1" dirty="0" smtClean="0">
                <a:sym typeface="Wingdings" pitchFamily="2" charset="2"/>
              </a:rPr>
              <a:t> </a:t>
            </a:r>
            <a:r>
              <a:rPr lang="tr-TR" sz="2300" b="1" dirty="0" err="1" smtClean="0">
                <a:sym typeface="Wingdings" pitchFamily="2" charset="2"/>
              </a:rPr>
              <a:t>Regierungssystem</a:t>
            </a:r>
            <a:r>
              <a:rPr lang="tr-TR" sz="2300" b="1" dirty="0" smtClean="0">
                <a:sym typeface="Wingdings" pitchFamily="2" charset="2"/>
              </a:rPr>
              <a:t> </a:t>
            </a:r>
            <a:r>
              <a:rPr lang="tr-TR" sz="2300" dirty="0" err="1" smtClean="0">
                <a:sym typeface="Wingdings" pitchFamily="2" charset="2"/>
              </a:rPr>
              <a:t>als</a:t>
            </a:r>
            <a:r>
              <a:rPr lang="tr-TR" sz="2300" dirty="0" smtClean="0">
                <a:sym typeface="Wingdings" pitchFamily="2" charset="2"/>
              </a:rPr>
              <a:t> </a:t>
            </a:r>
            <a:r>
              <a:rPr lang="tr-TR" sz="2300" dirty="0" err="1" smtClean="0">
                <a:sym typeface="Wingdings" pitchFamily="2" charset="2"/>
              </a:rPr>
              <a:t>Mischform</a:t>
            </a:r>
            <a:r>
              <a:rPr lang="tr-TR" sz="2300" dirty="0" smtClean="0">
                <a:sym typeface="Wingdings" pitchFamily="2" charset="2"/>
              </a:rPr>
              <a:t> </a:t>
            </a:r>
            <a:r>
              <a:rPr lang="tr-TR" sz="2300" dirty="0" err="1" smtClean="0">
                <a:sym typeface="Wingdings" pitchFamily="2" charset="2"/>
              </a:rPr>
              <a:t>zwischen</a:t>
            </a:r>
            <a:r>
              <a:rPr lang="tr-TR" sz="2300" dirty="0" smtClean="0">
                <a:sym typeface="Wingdings" pitchFamily="2" charset="2"/>
              </a:rPr>
              <a:t> dem </a:t>
            </a:r>
            <a:r>
              <a:rPr lang="tr-TR" sz="2300" dirty="0" err="1" smtClean="0">
                <a:sym typeface="Wingdings" pitchFamily="2" charset="2"/>
              </a:rPr>
              <a:t>parlamentarischen</a:t>
            </a:r>
            <a:r>
              <a:rPr lang="tr-TR" sz="2300" dirty="0" smtClean="0">
                <a:sym typeface="Wingdings" pitchFamily="2" charset="2"/>
              </a:rPr>
              <a:t> </a:t>
            </a:r>
            <a:r>
              <a:rPr lang="tr-TR" sz="2300" dirty="0" err="1" smtClean="0">
                <a:sym typeface="Wingdings" pitchFamily="2" charset="2"/>
              </a:rPr>
              <a:t>Regierungssystem</a:t>
            </a:r>
            <a:r>
              <a:rPr lang="tr-TR" sz="2300" dirty="0" smtClean="0">
                <a:sym typeface="Wingdings" pitchFamily="2" charset="2"/>
              </a:rPr>
              <a:t> </a:t>
            </a:r>
            <a:r>
              <a:rPr lang="tr-TR" sz="2300" dirty="0" err="1" smtClean="0">
                <a:sym typeface="Wingdings" pitchFamily="2" charset="2"/>
              </a:rPr>
              <a:t>und</a:t>
            </a:r>
            <a:r>
              <a:rPr lang="tr-TR" sz="2300" dirty="0" smtClean="0">
                <a:sym typeface="Wingdings" pitchFamily="2" charset="2"/>
              </a:rPr>
              <a:t> dem </a:t>
            </a:r>
            <a:r>
              <a:rPr lang="tr-TR" sz="2300" dirty="0" err="1" smtClean="0">
                <a:sym typeface="Wingdings" pitchFamily="2" charset="2"/>
              </a:rPr>
              <a:t>Präsidentialismus</a:t>
            </a:r>
            <a:r>
              <a:rPr lang="tr-TR" sz="2300" dirty="0" smtClean="0">
                <a:sym typeface="Wingdings" pitchFamily="2" charset="2"/>
              </a:rPr>
              <a:t> </a:t>
            </a:r>
            <a:r>
              <a:rPr lang="tr-TR" sz="2300" dirty="0" err="1" smtClean="0">
                <a:sym typeface="Wingdings" pitchFamily="2" charset="2"/>
              </a:rPr>
              <a:t>als</a:t>
            </a:r>
            <a:r>
              <a:rPr lang="tr-TR" sz="2300" dirty="0" smtClean="0">
                <a:sym typeface="Wingdings" pitchFamily="2" charset="2"/>
              </a:rPr>
              <a:t> “</a:t>
            </a:r>
            <a:r>
              <a:rPr lang="tr-TR" sz="2300" dirty="0" err="1" smtClean="0">
                <a:sym typeface="Wingdings" pitchFamily="2" charset="2"/>
              </a:rPr>
              <a:t>the</a:t>
            </a:r>
            <a:r>
              <a:rPr lang="tr-TR" sz="2300" dirty="0" smtClean="0">
                <a:sym typeface="Wingdings" pitchFamily="2" charset="2"/>
              </a:rPr>
              <a:t> </a:t>
            </a:r>
            <a:r>
              <a:rPr lang="tr-TR" sz="2300" dirty="0" err="1" smtClean="0">
                <a:sym typeface="Wingdings" pitchFamily="2" charset="2"/>
              </a:rPr>
              <a:t>situation</a:t>
            </a:r>
            <a:r>
              <a:rPr lang="tr-TR" sz="2300" dirty="0" smtClean="0">
                <a:sym typeface="Wingdings" pitchFamily="2" charset="2"/>
              </a:rPr>
              <a:t> </a:t>
            </a:r>
            <a:r>
              <a:rPr lang="tr-TR" sz="2300" dirty="0" err="1" smtClean="0">
                <a:sym typeface="Wingdings" pitchFamily="2" charset="2"/>
              </a:rPr>
              <a:t>where</a:t>
            </a:r>
            <a:r>
              <a:rPr lang="tr-TR" sz="2300" dirty="0" smtClean="0">
                <a:sym typeface="Wingdings" pitchFamily="2" charset="2"/>
              </a:rPr>
              <a:t> a </a:t>
            </a:r>
            <a:r>
              <a:rPr lang="tr-TR" sz="2300" dirty="0" err="1" smtClean="0">
                <a:sym typeface="Wingdings" pitchFamily="2" charset="2"/>
              </a:rPr>
              <a:t>popularly</a:t>
            </a:r>
            <a:r>
              <a:rPr lang="tr-TR" sz="2300" dirty="0" smtClean="0">
                <a:sym typeface="Wingdings" pitchFamily="2" charset="2"/>
              </a:rPr>
              <a:t> </a:t>
            </a:r>
            <a:r>
              <a:rPr lang="tr-TR" sz="2300" dirty="0" err="1" smtClean="0">
                <a:sym typeface="Wingdings" pitchFamily="2" charset="2"/>
              </a:rPr>
              <a:t>elected</a:t>
            </a:r>
            <a:r>
              <a:rPr lang="tr-TR" sz="2300" dirty="0" smtClean="0">
                <a:sym typeface="Wingdings" pitchFamily="2" charset="2"/>
              </a:rPr>
              <a:t> </a:t>
            </a:r>
            <a:r>
              <a:rPr lang="tr-TR" sz="2300" dirty="0" err="1" smtClean="0">
                <a:sym typeface="Wingdings" pitchFamily="2" charset="2"/>
              </a:rPr>
              <a:t>fixed</a:t>
            </a:r>
            <a:r>
              <a:rPr lang="tr-TR" sz="2300" dirty="0" smtClean="0">
                <a:sym typeface="Wingdings" pitchFamily="2" charset="2"/>
              </a:rPr>
              <a:t>-</a:t>
            </a:r>
            <a:r>
              <a:rPr lang="tr-TR" sz="2300" dirty="0" err="1" smtClean="0">
                <a:sym typeface="Wingdings" pitchFamily="2" charset="2"/>
              </a:rPr>
              <a:t>term</a:t>
            </a:r>
            <a:r>
              <a:rPr lang="tr-TR" sz="2300" dirty="0" smtClean="0">
                <a:sym typeface="Wingdings" pitchFamily="2" charset="2"/>
              </a:rPr>
              <a:t> </a:t>
            </a:r>
            <a:r>
              <a:rPr lang="tr-TR" sz="2300" dirty="0" err="1" smtClean="0">
                <a:sym typeface="Wingdings" pitchFamily="2" charset="2"/>
              </a:rPr>
              <a:t>president</a:t>
            </a:r>
            <a:r>
              <a:rPr lang="tr-TR" sz="2300" dirty="0" smtClean="0">
                <a:sym typeface="Wingdings" pitchFamily="2" charset="2"/>
              </a:rPr>
              <a:t> </a:t>
            </a:r>
            <a:r>
              <a:rPr lang="tr-TR" sz="2300" dirty="0" err="1" smtClean="0">
                <a:sym typeface="Wingdings" pitchFamily="2" charset="2"/>
              </a:rPr>
              <a:t>exists</a:t>
            </a:r>
            <a:r>
              <a:rPr lang="tr-TR" sz="2300" dirty="0" smtClean="0">
                <a:sym typeface="Wingdings" pitchFamily="2" charset="2"/>
              </a:rPr>
              <a:t> </a:t>
            </a:r>
            <a:r>
              <a:rPr lang="tr-TR" sz="2300" dirty="0" err="1" smtClean="0">
                <a:sym typeface="Wingdings" pitchFamily="2" charset="2"/>
              </a:rPr>
              <a:t>alongside</a:t>
            </a:r>
            <a:r>
              <a:rPr lang="tr-TR" sz="2300" dirty="0" smtClean="0">
                <a:sym typeface="Wingdings" pitchFamily="2" charset="2"/>
              </a:rPr>
              <a:t> a prime </a:t>
            </a:r>
            <a:r>
              <a:rPr lang="tr-TR" sz="2300" dirty="0" err="1" smtClean="0">
                <a:sym typeface="Wingdings" pitchFamily="2" charset="2"/>
              </a:rPr>
              <a:t>minister</a:t>
            </a:r>
            <a:r>
              <a:rPr lang="tr-TR" sz="2300" dirty="0" smtClean="0">
                <a:sym typeface="Wingdings" pitchFamily="2" charset="2"/>
              </a:rPr>
              <a:t> </a:t>
            </a:r>
            <a:r>
              <a:rPr lang="tr-TR" sz="2300" dirty="0" err="1" smtClean="0">
                <a:sym typeface="Wingdings" pitchFamily="2" charset="2"/>
              </a:rPr>
              <a:t>and</a:t>
            </a:r>
            <a:r>
              <a:rPr lang="tr-TR" sz="2300" dirty="0" smtClean="0">
                <a:sym typeface="Wingdings" pitchFamily="2" charset="2"/>
              </a:rPr>
              <a:t> </a:t>
            </a:r>
            <a:r>
              <a:rPr lang="tr-TR" sz="2300" dirty="0" err="1" smtClean="0">
                <a:sym typeface="Wingdings" pitchFamily="2" charset="2"/>
              </a:rPr>
              <a:t>cabinet</a:t>
            </a:r>
            <a:r>
              <a:rPr lang="tr-TR" sz="2300" dirty="0" smtClean="0">
                <a:sym typeface="Wingdings" pitchFamily="2" charset="2"/>
              </a:rPr>
              <a:t> </a:t>
            </a:r>
            <a:r>
              <a:rPr lang="tr-TR" sz="2300" dirty="0" err="1" smtClean="0">
                <a:sym typeface="Wingdings" pitchFamily="2" charset="2"/>
              </a:rPr>
              <a:t>who</a:t>
            </a:r>
            <a:r>
              <a:rPr lang="tr-TR" sz="2300" dirty="0" smtClean="0">
                <a:sym typeface="Wingdings" pitchFamily="2" charset="2"/>
              </a:rPr>
              <a:t> </a:t>
            </a:r>
            <a:r>
              <a:rPr lang="tr-TR" sz="2300" dirty="0" err="1" smtClean="0">
                <a:sym typeface="Wingdings" pitchFamily="2" charset="2"/>
              </a:rPr>
              <a:t>are</a:t>
            </a:r>
            <a:r>
              <a:rPr lang="tr-TR" sz="2300" dirty="0" smtClean="0">
                <a:sym typeface="Wingdings" pitchFamily="2" charset="2"/>
              </a:rPr>
              <a:t> </a:t>
            </a:r>
            <a:r>
              <a:rPr lang="tr-TR" sz="2300" dirty="0" err="1" smtClean="0">
                <a:sym typeface="Wingdings" pitchFamily="2" charset="2"/>
              </a:rPr>
              <a:t>responsible</a:t>
            </a:r>
            <a:r>
              <a:rPr lang="tr-TR" sz="2300" dirty="0" smtClean="0">
                <a:sym typeface="Wingdings" pitchFamily="2" charset="2"/>
              </a:rPr>
              <a:t> </a:t>
            </a:r>
            <a:r>
              <a:rPr lang="tr-TR" sz="2300" dirty="0" err="1" smtClean="0">
                <a:sym typeface="Wingdings" pitchFamily="2" charset="2"/>
              </a:rPr>
              <a:t>to</a:t>
            </a:r>
            <a:r>
              <a:rPr lang="tr-TR" sz="2300" dirty="0" smtClean="0">
                <a:sym typeface="Wingdings" pitchFamily="2" charset="2"/>
              </a:rPr>
              <a:t> </a:t>
            </a:r>
            <a:r>
              <a:rPr lang="tr-TR" sz="2300" dirty="0" err="1" smtClean="0">
                <a:sym typeface="Wingdings" pitchFamily="2" charset="2"/>
              </a:rPr>
              <a:t>parliament</a:t>
            </a:r>
            <a:r>
              <a:rPr lang="tr-TR" sz="2300" dirty="0" smtClean="0">
                <a:sym typeface="Wingdings" pitchFamily="2" charset="2"/>
              </a:rPr>
              <a:t>” (</a:t>
            </a:r>
            <a:r>
              <a:rPr lang="tr-TR" sz="2300" dirty="0" err="1" smtClean="0">
                <a:sym typeface="Wingdings" pitchFamily="2" charset="2"/>
              </a:rPr>
              <a:t>Elgie</a:t>
            </a:r>
            <a:r>
              <a:rPr lang="tr-TR" sz="2300" dirty="0" smtClean="0">
                <a:sym typeface="Wingdings" pitchFamily="2" charset="2"/>
              </a:rPr>
              <a:t> 2007: 1)</a:t>
            </a:r>
          </a:p>
          <a:p>
            <a:pPr>
              <a:buNone/>
            </a:pPr>
            <a:endParaRPr lang="tr-TR" sz="2300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tr-TR" sz="2300" dirty="0" smtClean="0">
                <a:sym typeface="Wingdings" pitchFamily="2" charset="2"/>
              </a:rPr>
              <a:t>Verschiedene Subtypen mit unterschiedlicher Machtausstattung des vom Wahlvolk gewählten Präsidenten gegenüber Regierung und Parlament (Unterschiede zwischen Frankreich, Ru</a:t>
            </a:r>
            <a:r>
              <a:rPr lang="de-DE" sz="2300" dirty="0" err="1" smtClean="0">
                <a:sym typeface="Wingdings" pitchFamily="2" charset="2"/>
              </a:rPr>
              <a:t>ss</a:t>
            </a:r>
            <a:r>
              <a:rPr lang="tr-TR" sz="2300" dirty="0" smtClean="0">
                <a:sym typeface="Wingdings" pitchFamily="2" charset="2"/>
              </a:rPr>
              <a:t>land und Österreich) </a:t>
            </a:r>
            <a:endParaRPr sz="2300" dirty="0"/>
          </a:p>
        </p:txBody>
      </p:sp>
      <p:sp>
        <p:nvSpPr>
          <p:cNvPr id="26629" name="26628 Başlık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3887787" cy="576263"/>
          </a:xfrm>
          <a:noFill/>
          <a:ln>
            <a:noFill/>
          </a:ln>
        </p:spPr>
        <p:txBody>
          <a:bodyPr/>
          <a:lstStyle/>
          <a:p>
            <a:pPr algn="l"/>
            <a:r>
              <a:rPr lang="tr-TR" altLang="en-US" sz="2200" b="1" dirty="0" err="1" smtClean="0"/>
              <a:t>Skizze</a:t>
            </a:r>
            <a:r>
              <a:rPr lang="tr-TR" altLang="en-US" sz="2200" b="1" dirty="0" smtClean="0"/>
              <a:t> der </a:t>
            </a:r>
            <a:r>
              <a:rPr lang="tr-TR" altLang="en-US" sz="2200" b="1" dirty="0" err="1" smtClean="0"/>
              <a:t>Regierungssysteme</a:t>
            </a:r>
            <a:endParaRPr lang="en-US" altLang="en-US" sz="2200" b="1" dirty="0"/>
          </a:p>
        </p:txBody>
      </p:sp>
      <p:pic>
        <p:nvPicPr>
          <p:cNvPr id="6" name="Grafik 5" descr="uk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0" y="5760000"/>
            <a:ext cx="964406" cy="964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6625 Dikdörtgen"/>
          <p:cNvSpPr>
            <a:spLocks noGrp="1"/>
          </p:cNvSpPr>
          <p:nvPr/>
        </p:nvSpPr>
        <p:spPr>
          <a:xfrm>
            <a:off x="1676400" y="6245225"/>
            <a:ext cx="3903663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r>
              <a:rPr lang="de-DE" altLang="en-US" sz="1200" dirty="0"/>
              <a:t>Burak Gümüş, www.burak-guemues.com</a:t>
            </a:r>
          </a:p>
        </p:txBody>
      </p:sp>
      <p:sp>
        <p:nvSpPr>
          <p:cNvPr id="26627" name="26626 Dikdörtgen"/>
          <p:cNvSpPr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3051-1311-587298610EC3}" type="slidenum">
              <a:rPr lang="de-DE" altLang="en-US" sz="1400" dirty="0"/>
              <a:pPr algn="r"/>
              <a:t>12</a:t>
            </a:fld>
            <a:endParaRPr lang="de-DE" altLang="en-US" sz="1400" dirty="0"/>
          </a:p>
        </p:txBody>
      </p:sp>
      <p:sp>
        <p:nvSpPr>
          <p:cNvPr id="26628" name="26627 Metin Yer Tutucusu"/>
          <p:cNvSpPr>
            <a:spLocks noGrp="1"/>
          </p:cNvSpPr>
          <p:nvPr>
            <p:ph type="body" idx="4294967295"/>
          </p:nvPr>
        </p:nvSpPr>
        <p:spPr>
          <a:xfrm>
            <a:off x="714375" y="1285875"/>
            <a:ext cx="7940675" cy="4840288"/>
          </a:xfrm>
          <a:ln/>
        </p:spPr>
        <p:txBody>
          <a:bodyPr wrap="square" lIns="91440" tIns="45720" rIns="91440" bIns="45720" anchor="t" anchorCtr="0"/>
          <a:lstStyle/>
          <a:p>
            <a:pPr>
              <a:buNone/>
            </a:pPr>
            <a:endParaRPr lang="tr-TR" sz="2300" dirty="0" smtClean="0">
              <a:sym typeface="Wingdings" pitchFamily="2" charset="2"/>
            </a:endParaRPr>
          </a:p>
          <a:p>
            <a:pPr>
              <a:buNone/>
            </a:pPr>
            <a:r>
              <a:rPr lang="tr-TR" sz="2300" b="1" dirty="0" smtClean="0">
                <a:sym typeface="Wingdings" pitchFamily="2" charset="2"/>
              </a:rPr>
              <a:t>Semi-</a:t>
            </a:r>
            <a:r>
              <a:rPr lang="tr-TR" sz="2300" b="1" dirty="0" err="1" smtClean="0">
                <a:sym typeface="Wingdings" pitchFamily="2" charset="2"/>
              </a:rPr>
              <a:t>Pr</a:t>
            </a:r>
            <a:r>
              <a:rPr lang="de-DE" sz="2300" b="1" dirty="0" smtClean="0">
                <a:sym typeface="Wingdings" pitchFamily="2" charset="2"/>
              </a:rPr>
              <a:t>ä</a:t>
            </a:r>
            <a:r>
              <a:rPr lang="tr-TR" sz="2300" b="1" dirty="0" err="1" smtClean="0">
                <a:sym typeface="Wingdings" pitchFamily="2" charset="2"/>
              </a:rPr>
              <a:t>sidentialismus</a:t>
            </a:r>
            <a:r>
              <a:rPr lang="tr-TR" sz="2300" b="1" dirty="0" smtClean="0">
                <a:sym typeface="Wingdings" pitchFamily="2" charset="2"/>
              </a:rPr>
              <a:t> i.w.S. </a:t>
            </a:r>
            <a:r>
              <a:rPr lang="tr-TR" sz="2300" dirty="0" smtClean="0">
                <a:sym typeface="Wingdings" pitchFamily="2" charset="2"/>
              </a:rPr>
              <a:t>mit den Elementen der </a:t>
            </a:r>
            <a:r>
              <a:rPr lang="tr-TR" sz="2300" b="1" dirty="0" smtClean="0">
                <a:sym typeface="Wingdings" pitchFamily="2" charset="2"/>
              </a:rPr>
              <a:t>Volkswahl</a:t>
            </a:r>
            <a:r>
              <a:rPr lang="tr-TR" sz="2300" dirty="0" smtClean="0">
                <a:sym typeface="Wingdings" pitchFamily="2" charset="2"/>
              </a:rPr>
              <a:t> des Präsidenten und eine</a:t>
            </a:r>
            <a:r>
              <a:rPr lang="de-DE" sz="2300" dirty="0" smtClean="0">
                <a:sym typeface="Wingdings" pitchFamily="2" charset="2"/>
              </a:rPr>
              <a:t>m</a:t>
            </a:r>
            <a:r>
              <a:rPr lang="tr-TR" sz="2300" dirty="0" smtClean="0">
                <a:sym typeface="Wingdings" pitchFamily="2" charset="2"/>
              </a:rPr>
              <a:t> formal gegenüber dem </a:t>
            </a:r>
            <a:r>
              <a:rPr lang="tr-TR" sz="2300" b="1" dirty="0" smtClean="0">
                <a:sym typeface="Wingdings" pitchFamily="2" charset="2"/>
              </a:rPr>
              <a:t>Parlament verantwortlichen Regierungsschef</a:t>
            </a:r>
            <a:r>
              <a:rPr lang="tr-TR" sz="2300" dirty="0" smtClean="0">
                <a:sym typeface="Wingdings" pitchFamily="2" charset="2"/>
              </a:rPr>
              <a:t>:</a:t>
            </a:r>
          </a:p>
          <a:p>
            <a:pPr>
              <a:buNone/>
            </a:pPr>
            <a:r>
              <a:rPr lang="tr-TR" sz="2300" b="1" dirty="0" smtClean="0">
                <a:sym typeface="Wingdings" pitchFamily="2" charset="2"/>
              </a:rPr>
              <a:t>Semi-</a:t>
            </a:r>
            <a:r>
              <a:rPr lang="tr-TR" sz="2300" b="1" dirty="0" err="1" smtClean="0">
                <a:sym typeface="Wingdings" pitchFamily="2" charset="2"/>
              </a:rPr>
              <a:t>Pr</a:t>
            </a:r>
            <a:r>
              <a:rPr lang="de-DE" sz="2300" b="1" dirty="0" smtClean="0">
                <a:sym typeface="Wingdings" pitchFamily="2" charset="2"/>
              </a:rPr>
              <a:t>ä</a:t>
            </a:r>
            <a:r>
              <a:rPr lang="tr-TR" sz="2300" b="1" dirty="0" err="1" smtClean="0">
                <a:sym typeface="Wingdings" pitchFamily="2" charset="2"/>
              </a:rPr>
              <a:t>sidentialismus</a:t>
            </a:r>
            <a:r>
              <a:rPr lang="tr-TR" sz="2300" b="1" dirty="0" smtClean="0">
                <a:sym typeface="Wingdings" pitchFamily="2" charset="2"/>
              </a:rPr>
              <a:t> i.w.S.</a:t>
            </a:r>
            <a:r>
              <a:rPr lang="de-DE" sz="2300" b="1" dirty="0" smtClean="0">
                <a:sym typeface="Wingdings" pitchFamily="2" charset="2"/>
              </a:rPr>
              <a:t> := Typ I</a:t>
            </a:r>
            <a:endParaRPr lang="tr-TR" sz="2300" dirty="0" smtClean="0">
              <a:sym typeface="Wingdings" pitchFamily="2" charset="2"/>
            </a:endParaRPr>
          </a:p>
          <a:p>
            <a:pPr>
              <a:buNone/>
            </a:pPr>
            <a:r>
              <a:rPr lang="tr-TR" sz="2300" dirty="0" smtClean="0">
                <a:sym typeface="Wingdings" pitchFamily="2" charset="2"/>
              </a:rPr>
              <a:t>- </a:t>
            </a:r>
            <a:r>
              <a:rPr lang="tr-TR" sz="2300" dirty="0" err="1" smtClean="0">
                <a:sym typeface="Wingdings" pitchFamily="2" charset="2"/>
              </a:rPr>
              <a:t>Typ</a:t>
            </a:r>
            <a:r>
              <a:rPr lang="tr-TR" sz="2300" dirty="0" smtClean="0">
                <a:sym typeface="Wingdings" pitchFamily="2" charset="2"/>
              </a:rPr>
              <a:t> I: “</a:t>
            </a:r>
            <a:r>
              <a:rPr lang="de-DE" sz="2300" b="1" dirty="0" smtClean="0">
                <a:sym typeface="Wingdings" pitchFamily="2" charset="2"/>
              </a:rPr>
              <a:t>Parlamentarisches Regierungssystem mit Präsident</a:t>
            </a:r>
            <a:r>
              <a:rPr lang="tr-TR" sz="2300" dirty="0" smtClean="0">
                <a:sym typeface="Wingdings" pitchFamily="2" charset="2"/>
              </a:rPr>
              <a:t>“  (“Başkanlı Parlamenter Sistem; L. Gönenç) </a:t>
            </a:r>
            <a:r>
              <a:rPr lang="de-DE" sz="2300" dirty="0" smtClean="0">
                <a:sym typeface="Wingdings" pitchFamily="2" charset="2"/>
              </a:rPr>
              <a:t>nahezu identisch mit dem herkömmlichen parlamentarischen Regierungssystem mit </a:t>
            </a:r>
            <a:r>
              <a:rPr lang="tr-TR" sz="2300" dirty="0" err="1" smtClean="0">
                <a:sym typeface="Wingdings" pitchFamily="2" charset="2"/>
              </a:rPr>
              <a:t>einem</a:t>
            </a:r>
            <a:r>
              <a:rPr lang="tr-TR" sz="2300" dirty="0" smtClean="0">
                <a:sym typeface="Wingdings" pitchFamily="2" charset="2"/>
              </a:rPr>
              <a:t> starken </a:t>
            </a:r>
            <a:r>
              <a:rPr lang="tr-TR" sz="2300" dirty="0" err="1" smtClean="0">
                <a:sym typeface="Wingdings" pitchFamily="2" charset="2"/>
              </a:rPr>
              <a:t>Regierungschef</a:t>
            </a:r>
            <a:r>
              <a:rPr lang="tr-TR" sz="2300" dirty="0" smtClean="0">
                <a:sym typeface="Wingdings" pitchFamily="2" charset="2"/>
              </a:rPr>
              <a:t> </a:t>
            </a:r>
            <a:r>
              <a:rPr lang="tr-TR" sz="2300" dirty="0" err="1" smtClean="0">
                <a:sym typeface="Wingdings" pitchFamily="2" charset="2"/>
              </a:rPr>
              <a:t>und</a:t>
            </a:r>
            <a:r>
              <a:rPr lang="tr-TR" sz="2300" dirty="0" smtClean="0">
                <a:sym typeface="Wingdings" pitchFamily="2" charset="2"/>
              </a:rPr>
              <a:t> der </a:t>
            </a:r>
            <a:r>
              <a:rPr lang="de-DE" sz="2300" dirty="0" smtClean="0">
                <a:sym typeface="Wingdings" pitchFamily="2" charset="2"/>
              </a:rPr>
              <a:t>Ausnahme der Volkswahl des </a:t>
            </a:r>
            <a:r>
              <a:rPr lang="tr-TR" sz="2300" dirty="0" err="1" smtClean="0">
                <a:sym typeface="Wingdings" pitchFamily="2" charset="2"/>
              </a:rPr>
              <a:t>politisch</a:t>
            </a:r>
            <a:r>
              <a:rPr lang="tr-TR" sz="2300" dirty="0" smtClean="0">
                <a:sym typeface="Wingdings" pitchFamily="2" charset="2"/>
              </a:rPr>
              <a:t> </a:t>
            </a:r>
            <a:r>
              <a:rPr lang="tr-TR" sz="2300" dirty="0" err="1" smtClean="0">
                <a:sym typeface="Wingdings" pitchFamily="2" charset="2"/>
              </a:rPr>
              <a:t>eher</a:t>
            </a:r>
            <a:r>
              <a:rPr lang="tr-TR" sz="2300" dirty="0" smtClean="0">
                <a:sym typeface="Wingdings" pitchFamily="2" charset="2"/>
              </a:rPr>
              <a:t> </a:t>
            </a:r>
            <a:r>
              <a:rPr lang="tr-TR" sz="2300" dirty="0" err="1" smtClean="0">
                <a:sym typeface="Wingdings" pitchFamily="2" charset="2"/>
              </a:rPr>
              <a:t>schwachen</a:t>
            </a:r>
            <a:r>
              <a:rPr lang="tr-TR" sz="2300" dirty="0" smtClean="0">
                <a:sym typeface="Wingdings" pitchFamily="2" charset="2"/>
              </a:rPr>
              <a:t> </a:t>
            </a:r>
            <a:r>
              <a:rPr lang="de-DE" sz="2300" dirty="0" smtClean="0">
                <a:sym typeface="Wingdings" pitchFamily="2" charset="2"/>
              </a:rPr>
              <a:t>Präsidenten</a:t>
            </a:r>
            <a:endParaRPr lang="de-DE" sz="2300" dirty="0" smtClean="0"/>
          </a:p>
          <a:p>
            <a:pPr>
              <a:buNone/>
            </a:pPr>
            <a:endParaRPr sz="2300" dirty="0"/>
          </a:p>
        </p:txBody>
      </p:sp>
      <p:sp>
        <p:nvSpPr>
          <p:cNvPr id="26629" name="26628 Başlık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3887787" cy="576263"/>
          </a:xfrm>
          <a:noFill/>
          <a:ln>
            <a:noFill/>
          </a:ln>
        </p:spPr>
        <p:txBody>
          <a:bodyPr/>
          <a:lstStyle/>
          <a:p>
            <a:pPr algn="l"/>
            <a:r>
              <a:rPr lang="tr-TR" altLang="en-US" sz="2200" b="1" dirty="0" err="1" smtClean="0"/>
              <a:t>Skizze</a:t>
            </a:r>
            <a:r>
              <a:rPr lang="tr-TR" altLang="en-US" sz="2200" b="1" dirty="0" smtClean="0"/>
              <a:t> der </a:t>
            </a:r>
            <a:r>
              <a:rPr lang="tr-TR" altLang="en-US" sz="2200" b="1" dirty="0" err="1" smtClean="0"/>
              <a:t>Regierungssysteme</a:t>
            </a:r>
            <a:endParaRPr lang="en-US" altLang="en-US" sz="2200" b="1" dirty="0"/>
          </a:p>
        </p:txBody>
      </p:sp>
      <p:pic>
        <p:nvPicPr>
          <p:cNvPr id="6" name="Grafik 5" descr="uk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0" y="5760000"/>
            <a:ext cx="964406" cy="964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6625 Dikdörtgen"/>
          <p:cNvSpPr>
            <a:spLocks noGrp="1"/>
          </p:cNvSpPr>
          <p:nvPr/>
        </p:nvSpPr>
        <p:spPr>
          <a:xfrm>
            <a:off x="1676400" y="6245225"/>
            <a:ext cx="3903663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r>
              <a:rPr lang="de-DE" altLang="en-US" sz="1200" dirty="0"/>
              <a:t>Burak Gümüş, www.burak-guemues.com</a:t>
            </a:r>
          </a:p>
        </p:txBody>
      </p:sp>
      <p:sp>
        <p:nvSpPr>
          <p:cNvPr id="26627" name="26626 Dikdörtgen"/>
          <p:cNvSpPr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3051-1311-587298610EC3}" type="slidenum">
              <a:rPr lang="de-DE" altLang="en-US" sz="1400" dirty="0"/>
              <a:pPr algn="r"/>
              <a:t>13</a:t>
            </a:fld>
            <a:endParaRPr lang="de-DE" altLang="en-US" sz="1400" dirty="0"/>
          </a:p>
        </p:txBody>
      </p:sp>
      <p:sp>
        <p:nvSpPr>
          <p:cNvPr id="26628" name="26627 Metin Yer Tutucusu"/>
          <p:cNvSpPr>
            <a:spLocks noGrp="1"/>
          </p:cNvSpPr>
          <p:nvPr>
            <p:ph type="body" idx="4294967295"/>
          </p:nvPr>
        </p:nvSpPr>
        <p:spPr>
          <a:xfrm>
            <a:off x="714375" y="1285875"/>
            <a:ext cx="7940675" cy="4840288"/>
          </a:xfrm>
          <a:ln/>
        </p:spPr>
        <p:txBody>
          <a:bodyPr wrap="square" lIns="91440" tIns="45720" rIns="91440" bIns="45720" anchor="t" anchorCtr="0"/>
          <a:lstStyle/>
          <a:p>
            <a:pPr>
              <a:buNone/>
            </a:pPr>
            <a:endParaRPr lang="tr-TR" sz="2300" dirty="0" smtClean="0">
              <a:sym typeface="Wingdings" pitchFamily="2" charset="2"/>
            </a:endParaRPr>
          </a:p>
          <a:p>
            <a:pPr>
              <a:buNone/>
            </a:pPr>
            <a:endParaRPr sz="2300" dirty="0"/>
          </a:p>
        </p:txBody>
      </p:sp>
      <p:sp>
        <p:nvSpPr>
          <p:cNvPr id="26629" name="26628 Başlık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3887787" cy="576263"/>
          </a:xfrm>
          <a:noFill/>
          <a:ln>
            <a:noFill/>
          </a:ln>
        </p:spPr>
        <p:txBody>
          <a:bodyPr/>
          <a:lstStyle/>
          <a:p>
            <a:pPr algn="l"/>
            <a:r>
              <a:rPr lang="tr-TR" altLang="en-US" sz="2200" b="1" dirty="0" err="1" smtClean="0"/>
              <a:t>Skizze</a:t>
            </a:r>
            <a:r>
              <a:rPr lang="tr-TR" altLang="en-US" sz="2200" b="1" dirty="0" smtClean="0"/>
              <a:t> der </a:t>
            </a:r>
            <a:r>
              <a:rPr lang="tr-TR" altLang="en-US" sz="2200" b="1" dirty="0" err="1" smtClean="0"/>
              <a:t>Regierungssysteme</a:t>
            </a:r>
            <a:endParaRPr lang="en-US" altLang="en-US" sz="2200" b="1" dirty="0"/>
          </a:p>
        </p:txBody>
      </p:sp>
      <p:pic>
        <p:nvPicPr>
          <p:cNvPr id="6" name="5 Resim" descr="PRM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268760"/>
            <a:ext cx="7800975" cy="4381500"/>
          </a:xfrm>
          <a:prstGeom prst="rect">
            <a:avLst/>
          </a:prstGeom>
        </p:spPr>
      </p:pic>
      <p:sp>
        <p:nvSpPr>
          <p:cNvPr id="7" name="6 Metin kutusu"/>
          <p:cNvSpPr txBox="1"/>
          <p:nvPr/>
        </p:nvSpPr>
        <p:spPr>
          <a:xfrm>
            <a:off x="794765" y="544522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/>
              <a:t>Quelle</a:t>
            </a:r>
            <a:r>
              <a:rPr lang="tr-TR" b="1" dirty="0" smtClean="0"/>
              <a:t>: Gönenç</a:t>
            </a:r>
            <a:endParaRPr lang="tr-TR" b="1" dirty="0"/>
          </a:p>
        </p:txBody>
      </p:sp>
      <p:pic>
        <p:nvPicPr>
          <p:cNvPr id="8" name="Grafik 7" descr="uk-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000" y="5760000"/>
            <a:ext cx="964406" cy="964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6625 Dikdörtgen"/>
          <p:cNvSpPr>
            <a:spLocks noGrp="1"/>
          </p:cNvSpPr>
          <p:nvPr/>
        </p:nvSpPr>
        <p:spPr>
          <a:xfrm>
            <a:off x="1676400" y="6245225"/>
            <a:ext cx="3903663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r>
              <a:rPr lang="de-DE" altLang="en-US" sz="1200" dirty="0"/>
              <a:t>Burak Gümüş, www.burak-guemues.com</a:t>
            </a:r>
          </a:p>
        </p:txBody>
      </p:sp>
      <p:sp>
        <p:nvSpPr>
          <p:cNvPr id="26627" name="26626 Dikdörtgen"/>
          <p:cNvSpPr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3051-1311-587298610EC3}" type="slidenum">
              <a:rPr lang="de-DE" altLang="en-US" sz="1400" dirty="0"/>
              <a:pPr algn="r"/>
              <a:t>14</a:t>
            </a:fld>
            <a:endParaRPr lang="de-DE" altLang="en-US" sz="1400" dirty="0"/>
          </a:p>
        </p:txBody>
      </p:sp>
      <p:sp>
        <p:nvSpPr>
          <p:cNvPr id="26628" name="26627 Metin Yer Tutucusu"/>
          <p:cNvSpPr>
            <a:spLocks noGrp="1"/>
          </p:cNvSpPr>
          <p:nvPr>
            <p:ph type="body" idx="4294967295"/>
          </p:nvPr>
        </p:nvSpPr>
        <p:spPr>
          <a:xfrm>
            <a:off x="714375" y="1285875"/>
            <a:ext cx="7940675" cy="4840288"/>
          </a:xfrm>
          <a:ln/>
        </p:spPr>
        <p:txBody>
          <a:bodyPr wrap="square" lIns="91440" tIns="45720" rIns="91440" bIns="45720" anchor="t" anchorCtr="0"/>
          <a:lstStyle/>
          <a:p>
            <a:pPr>
              <a:buFontTx/>
              <a:buChar char="-"/>
            </a:pPr>
            <a:endParaRPr lang="tr-TR" sz="2300" b="1" dirty="0" smtClean="0">
              <a:sym typeface="Wingdings" pitchFamily="2" charset="2"/>
            </a:endParaRPr>
          </a:p>
          <a:p>
            <a:pPr>
              <a:buFontTx/>
              <a:buChar char="-"/>
            </a:pPr>
            <a:r>
              <a:rPr lang="tr-TR" sz="2300" b="1" dirty="0" err="1" smtClean="0">
                <a:sym typeface="Wingdings" pitchFamily="2" charset="2"/>
              </a:rPr>
              <a:t>Typ</a:t>
            </a:r>
            <a:r>
              <a:rPr lang="tr-TR" sz="2300" b="1" dirty="0" smtClean="0">
                <a:sym typeface="Wingdings" pitchFamily="2" charset="2"/>
              </a:rPr>
              <a:t> 2: Semi-</a:t>
            </a:r>
            <a:r>
              <a:rPr lang="tr-TR" sz="2300" b="1" dirty="0" err="1" smtClean="0">
                <a:sym typeface="Wingdings" pitchFamily="2" charset="2"/>
              </a:rPr>
              <a:t>Präsidentialismus</a:t>
            </a:r>
            <a:r>
              <a:rPr lang="tr-TR" sz="2300" b="1" dirty="0" smtClean="0">
                <a:sym typeface="Wingdings" pitchFamily="2" charset="2"/>
              </a:rPr>
              <a:t> i.e.S.: </a:t>
            </a:r>
            <a:r>
              <a:rPr lang="tr-TR" sz="2300" dirty="0" err="1" smtClean="0">
                <a:sym typeface="Wingdings" pitchFamily="2" charset="2"/>
              </a:rPr>
              <a:t>Starker</a:t>
            </a:r>
            <a:r>
              <a:rPr lang="tr-TR" sz="2300" dirty="0" smtClean="0">
                <a:sym typeface="Wingdings" pitchFamily="2" charset="2"/>
              </a:rPr>
              <a:t> </a:t>
            </a:r>
            <a:r>
              <a:rPr lang="tr-TR" sz="2300" dirty="0" err="1" smtClean="0">
                <a:sym typeface="Wingdings" pitchFamily="2" charset="2"/>
              </a:rPr>
              <a:t>vom</a:t>
            </a:r>
            <a:r>
              <a:rPr lang="tr-TR" sz="2300" dirty="0" smtClean="0">
                <a:sym typeface="Wingdings" pitchFamily="2" charset="2"/>
              </a:rPr>
              <a:t> </a:t>
            </a:r>
            <a:r>
              <a:rPr lang="tr-TR" sz="2300" dirty="0" err="1" smtClean="0">
                <a:sym typeface="Wingdings" pitchFamily="2" charset="2"/>
              </a:rPr>
              <a:t>Volke</a:t>
            </a:r>
            <a:r>
              <a:rPr lang="tr-TR" sz="2300" dirty="0" smtClean="0">
                <a:sym typeface="Wingdings" pitchFamily="2" charset="2"/>
              </a:rPr>
              <a:t> </a:t>
            </a:r>
            <a:r>
              <a:rPr lang="tr-TR" sz="2300" dirty="0" err="1" smtClean="0">
                <a:sym typeface="Wingdings" pitchFamily="2" charset="2"/>
              </a:rPr>
              <a:t>gewählter</a:t>
            </a:r>
            <a:r>
              <a:rPr lang="tr-TR" sz="2300" dirty="0" smtClean="0">
                <a:sym typeface="Wingdings" pitchFamily="2" charset="2"/>
              </a:rPr>
              <a:t> </a:t>
            </a:r>
            <a:r>
              <a:rPr lang="tr-TR" sz="2300" dirty="0" err="1" smtClean="0">
                <a:sym typeface="Wingdings" pitchFamily="2" charset="2"/>
              </a:rPr>
              <a:t>Staatspräsident</a:t>
            </a:r>
            <a:r>
              <a:rPr lang="tr-TR" sz="2300" dirty="0" smtClean="0">
                <a:sym typeface="Wingdings" pitchFamily="2" charset="2"/>
              </a:rPr>
              <a:t>, </a:t>
            </a:r>
          </a:p>
          <a:p>
            <a:pPr>
              <a:buNone/>
            </a:pPr>
            <a:r>
              <a:rPr lang="tr-TR" sz="2300" dirty="0" smtClean="0">
                <a:sym typeface="Wingdings" pitchFamily="2" charset="2"/>
              </a:rPr>
              <a:t> </a:t>
            </a:r>
            <a:r>
              <a:rPr lang="tr-TR" sz="2300" b="1" dirty="0" err="1" smtClean="0">
                <a:sym typeface="Wingdings" pitchFamily="2" charset="2"/>
              </a:rPr>
              <a:t>Auflösungsrecht</a:t>
            </a:r>
            <a:r>
              <a:rPr lang="tr-TR" sz="2300" b="1" dirty="0" smtClean="0">
                <a:sym typeface="Wingdings" pitchFamily="2" charset="2"/>
              </a:rPr>
              <a:t> </a:t>
            </a:r>
            <a:r>
              <a:rPr lang="tr-TR" sz="2300" b="1" dirty="0" err="1" smtClean="0">
                <a:sym typeface="Wingdings" pitchFamily="2" charset="2"/>
              </a:rPr>
              <a:t>gegenüber</a:t>
            </a:r>
            <a:r>
              <a:rPr lang="tr-TR" sz="2300" b="1" dirty="0" smtClean="0">
                <a:sym typeface="Wingdings" pitchFamily="2" charset="2"/>
              </a:rPr>
              <a:t> dem </a:t>
            </a:r>
            <a:r>
              <a:rPr lang="tr-TR" sz="2300" b="1" dirty="0" err="1" smtClean="0">
                <a:sym typeface="Wingdings" pitchFamily="2" charset="2"/>
              </a:rPr>
              <a:t>Parlament</a:t>
            </a:r>
            <a:r>
              <a:rPr lang="tr-TR" sz="2300" b="1" dirty="0" smtClean="0">
                <a:sym typeface="Wingdings" pitchFamily="2" charset="2"/>
              </a:rPr>
              <a:t> </a:t>
            </a:r>
            <a:r>
              <a:rPr lang="tr-TR" sz="2300" b="1" dirty="0" err="1" smtClean="0">
                <a:sym typeface="Wingdings" pitchFamily="2" charset="2"/>
              </a:rPr>
              <a:t>auch</a:t>
            </a:r>
            <a:r>
              <a:rPr lang="tr-TR" sz="2300" b="1" dirty="0" smtClean="0">
                <a:sym typeface="Wingdings" pitchFamily="2" charset="2"/>
              </a:rPr>
              <a:t> </a:t>
            </a:r>
            <a:r>
              <a:rPr lang="tr-TR" sz="2300" b="1" dirty="0" err="1" smtClean="0">
                <a:sym typeface="Wingdings" pitchFamily="2" charset="2"/>
              </a:rPr>
              <a:t>aus</a:t>
            </a:r>
            <a:r>
              <a:rPr lang="tr-TR" sz="2300" b="1" dirty="0" smtClean="0">
                <a:sym typeface="Wingdings" pitchFamily="2" charset="2"/>
              </a:rPr>
              <a:t> </a:t>
            </a:r>
            <a:r>
              <a:rPr lang="tr-TR" sz="2300" b="1" dirty="0" err="1" smtClean="0">
                <a:sym typeface="Wingdings" pitchFamily="2" charset="2"/>
              </a:rPr>
              <a:t>politischen</a:t>
            </a:r>
            <a:r>
              <a:rPr lang="tr-TR" sz="2300" b="1" dirty="0" smtClean="0">
                <a:sym typeface="Wingdings" pitchFamily="2" charset="2"/>
              </a:rPr>
              <a:t> </a:t>
            </a:r>
            <a:r>
              <a:rPr lang="tr-TR" sz="2300" b="1" dirty="0" err="1" smtClean="0">
                <a:sym typeface="Wingdings" pitchFamily="2" charset="2"/>
              </a:rPr>
              <a:t>Gründen</a:t>
            </a:r>
            <a:endParaRPr lang="tr-TR" sz="2300" b="1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tr-TR" sz="2300" dirty="0" smtClean="0">
                <a:sym typeface="Wingdings" pitchFamily="2" charset="2"/>
              </a:rPr>
              <a:t>Bestimmung der Allgemein-</a:t>
            </a:r>
            <a:r>
              <a:rPr lang="de-DE" sz="2300" dirty="0" smtClean="0">
                <a:sym typeface="Wingdings" pitchFamily="2" charset="2"/>
              </a:rPr>
              <a:t> </a:t>
            </a:r>
            <a:r>
              <a:rPr lang="tr-TR" sz="2300" dirty="0" smtClean="0">
                <a:sym typeface="Wingdings" pitchFamily="2" charset="2"/>
              </a:rPr>
              <a:t>&amp; Tagespolitik zu Ungunsten des Regierungsschefs</a:t>
            </a:r>
          </a:p>
          <a:p>
            <a:pPr>
              <a:buFont typeface="Wingdings"/>
              <a:buChar char="à"/>
            </a:pPr>
            <a:r>
              <a:rPr lang="tr-TR" sz="2300" dirty="0" err="1" smtClean="0">
                <a:sym typeface="Wingdings" pitchFamily="2" charset="2"/>
              </a:rPr>
              <a:t>Fähigkeit</a:t>
            </a:r>
            <a:r>
              <a:rPr lang="tr-TR" sz="2300" dirty="0" smtClean="0">
                <a:sym typeface="Wingdings" pitchFamily="2" charset="2"/>
              </a:rPr>
              <a:t> </a:t>
            </a:r>
            <a:r>
              <a:rPr lang="tr-TR" sz="2300" dirty="0" err="1" smtClean="0">
                <a:sym typeface="Wingdings" pitchFamily="2" charset="2"/>
              </a:rPr>
              <a:t>Notstandsgesetze</a:t>
            </a:r>
            <a:endParaRPr lang="tr-TR" sz="2300" dirty="0" smtClean="0">
              <a:sym typeface="Wingdings" pitchFamily="2" charset="2"/>
            </a:endParaRPr>
          </a:p>
          <a:p>
            <a:pPr>
              <a:buFontTx/>
              <a:buChar char="-"/>
            </a:pPr>
            <a:endParaRPr lang="tr-TR" sz="2300" dirty="0" smtClean="0">
              <a:sym typeface="Wingdings" pitchFamily="2" charset="2"/>
            </a:endParaRPr>
          </a:p>
          <a:p>
            <a:pPr>
              <a:buNone/>
            </a:pPr>
            <a:endParaRPr lang="tr-TR" sz="2300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endParaRPr sz="2300" dirty="0"/>
          </a:p>
        </p:txBody>
      </p:sp>
      <p:sp>
        <p:nvSpPr>
          <p:cNvPr id="26629" name="26628 Başlık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3887787" cy="576263"/>
          </a:xfrm>
          <a:noFill/>
          <a:ln>
            <a:noFill/>
          </a:ln>
        </p:spPr>
        <p:txBody>
          <a:bodyPr/>
          <a:lstStyle/>
          <a:p>
            <a:pPr algn="l"/>
            <a:r>
              <a:rPr lang="tr-TR" altLang="en-US" sz="2200" b="1" dirty="0" err="1" smtClean="0"/>
              <a:t>Skizze</a:t>
            </a:r>
            <a:r>
              <a:rPr lang="tr-TR" altLang="en-US" sz="2200" b="1" dirty="0" smtClean="0"/>
              <a:t> der </a:t>
            </a:r>
            <a:r>
              <a:rPr lang="tr-TR" altLang="en-US" sz="2200" b="1" dirty="0" err="1" smtClean="0"/>
              <a:t>Regierungssysteme</a:t>
            </a:r>
            <a:endParaRPr lang="en-US" altLang="en-US" sz="2200" b="1" dirty="0"/>
          </a:p>
        </p:txBody>
      </p:sp>
      <p:pic>
        <p:nvPicPr>
          <p:cNvPr id="6" name="Grafik 5" descr="uk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0" y="5760000"/>
            <a:ext cx="964406" cy="964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6625 Dikdörtgen"/>
          <p:cNvSpPr>
            <a:spLocks noGrp="1"/>
          </p:cNvSpPr>
          <p:nvPr/>
        </p:nvSpPr>
        <p:spPr>
          <a:xfrm>
            <a:off x="1676400" y="6245225"/>
            <a:ext cx="3903663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r>
              <a:rPr lang="de-DE" altLang="en-US" sz="1200" dirty="0"/>
              <a:t>Burak Gümüş, www.burak-guemues.com</a:t>
            </a:r>
          </a:p>
        </p:txBody>
      </p:sp>
      <p:sp>
        <p:nvSpPr>
          <p:cNvPr id="26627" name="26626 Dikdörtgen"/>
          <p:cNvSpPr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3051-1311-587298610EC3}" type="slidenum">
              <a:rPr lang="de-DE" altLang="en-US" sz="1400" dirty="0"/>
              <a:pPr algn="r"/>
              <a:t>15</a:t>
            </a:fld>
            <a:endParaRPr lang="de-DE" altLang="en-US" sz="1400" dirty="0"/>
          </a:p>
        </p:txBody>
      </p:sp>
      <p:sp>
        <p:nvSpPr>
          <p:cNvPr id="26628" name="26627 Metin Yer Tutucusu"/>
          <p:cNvSpPr>
            <a:spLocks noGrp="1"/>
          </p:cNvSpPr>
          <p:nvPr>
            <p:ph type="body" idx="4294967295"/>
          </p:nvPr>
        </p:nvSpPr>
        <p:spPr>
          <a:xfrm>
            <a:off x="714375" y="1285875"/>
            <a:ext cx="7940675" cy="4840288"/>
          </a:xfrm>
          <a:ln/>
        </p:spPr>
        <p:txBody>
          <a:bodyPr wrap="square" lIns="91440" tIns="45720" rIns="91440" bIns="45720" anchor="t" anchorCtr="0"/>
          <a:lstStyle/>
          <a:p>
            <a:pPr>
              <a:buFontTx/>
              <a:buChar char="-"/>
            </a:pPr>
            <a:endParaRPr lang="tr-TR" sz="2300" dirty="0" smtClean="0">
              <a:sym typeface="Wingdings" pitchFamily="2" charset="2"/>
            </a:endParaRPr>
          </a:p>
          <a:p>
            <a:pPr>
              <a:buFontTx/>
              <a:buChar char="-"/>
            </a:pPr>
            <a:endParaRPr lang="tr-TR" sz="2300" dirty="0" smtClean="0">
              <a:sym typeface="Wingdings" pitchFamily="2" charset="2"/>
            </a:endParaRPr>
          </a:p>
          <a:p>
            <a:pPr>
              <a:buNone/>
            </a:pPr>
            <a:endParaRPr lang="tr-TR" sz="2300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endParaRPr sz="2300" dirty="0"/>
          </a:p>
        </p:txBody>
      </p:sp>
      <p:sp>
        <p:nvSpPr>
          <p:cNvPr id="26629" name="26628 Başlık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3887787" cy="576263"/>
          </a:xfrm>
          <a:noFill/>
          <a:ln>
            <a:noFill/>
          </a:ln>
        </p:spPr>
        <p:txBody>
          <a:bodyPr/>
          <a:lstStyle/>
          <a:p>
            <a:pPr algn="l"/>
            <a:r>
              <a:rPr lang="tr-TR" altLang="en-US" sz="2200" b="1" dirty="0" err="1" smtClean="0"/>
              <a:t>Skizze</a:t>
            </a:r>
            <a:r>
              <a:rPr lang="tr-TR" altLang="en-US" sz="2200" b="1" dirty="0" smtClean="0"/>
              <a:t> der </a:t>
            </a:r>
            <a:r>
              <a:rPr lang="tr-TR" altLang="en-US" sz="2200" b="1" dirty="0" err="1" smtClean="0"/>
              <a:t>Regierungssysteme</a:t>
            </a:r>
            <a:endParaRPr lang="en-US" altLang="en-US" sz="2200" b="1" dirty="0"/>
          </a:p>
        </p:txBody>
      </p:sp>
      <p:pic>
        <p:nvPicPr>
          <p:cNvPr id="6" name="5 Resim" descr="SP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512" y="1238250"/>
            <a:ext cx="7800975" cy="4381500"/>
          </a:xfrm>
          <a:prstGeom prst="rect">
            <a:avLst/>
          </a:prstGeom>
        </p:spPr>
      </p:pic>
      <p:sp>
        <p:nvSpPr>
          <p:cNvPr id="7" name="6 Metin kutusu"/>
          <p:cNvSpPr txBox="1"/>
          <p:nvPr/>
        </p:nvSpPr>
        <p:spPr>
          <a:xfrm>
            <a:off x="814521" y="544522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/>
              <a:t>Quelle</a:t>
            </a:r>
            <a:r>
              <a:rPr lang="tr-TR" b="1" dirty="0" smtClean="0"/>
              <a:t>: Gönenç</a:t>
            </a:r>
            <a:endParaRPr lang="tr-TR" b="1" dirty="0"/>
          </a:p>
        </p:txBody>
      </p:sp>
      <p:pic>
        <p:nvPicPr>
          <p:cNvPr id="8" name="Grafik 7" descr="uk-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000" y="5760000"/>
            <a:ext cx="964406" cy="964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6625 Dikdörtgen"/>
          <p:cNvSpPr>
            <a:spLocks noGrp="1"/>
          </p:cNvSpPr>
          <p:nvPr/>
        </p:nvSpPr>
        <p:spPr>
          <a:xfrm>
            <a:off x="1676400" y="6245225"/>
            <a:ext cx="3903663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r>
              <a:rPr lang="de-DE" altLang="en-US" sz="1200" dirty="0"/>
              <a:t>Burak Gümüş, www.burak-guemues.com</a:t>
            </a:r>
          </a:p>
        </p:txBody>
      </p:sp>
      <p:sp>
        <p:nvSpPr>
          <p:cNvPr id="26627" name="26626 Dikdörtgen"/>
          <p:cNvSpPr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3051-1311-587298610EC3}" type="slidenum">
              <a:rPr lang="de-DE" altLang="en-US" sz="1400" dirty="0"/>
              <a:pPr algn="r"/>
              <a:t>16</a:t>
            </a:fld>
            <a:endParaRPr lang="de-DE" altLang="en-US" sz="1400" dirty="0"/>
          </a:p>
        </p:txBody>
      </p:sp>
      <p:sp>
        <p:nvSpPr>
          <p:cNvPr id="26628" name="26627 Metin Yer Tutucusu"/>
          <p:cNvSpPr>
            <a:spLocks noGrp="1"/>
          </p:cNvSpPr>
          <p:nvPr>
            <p:ph type="body" idx="4294967295"/>
          </p:nvPr>
        </p:nvSpPr>
        <p:spPr>
          <a:xfrm>
            <a:off x="714375" y="1285875"/>
            <a:ext cx="7940675" cy="4840288"/>
          </a:xfrm>
          <a:ln/>
        </p:spPr>
        <p:txBody>
          <a:bodyPr wrap="square" lIns="91440" tIns="45720" rIns="91440" bIns="45720" anchor="t" anchorCtr="0"/>
          <a:lstStyle/>
          <a:p>
            <a:pPr>
              <a:buFontTx/>
              <a:buChar char="-"/>
            </a:pPr>
            <a:r>
              <a:rPr lang="tr-TR" sz="2300" b="1" dirty="0" err="1" smtClean="0">
                <a:sym typeface="Wingdings" pitchFamily="2" charset="2"/>
              </a:rPr>
              <a:t>Typ</a:t>
            </a:r>
            <a:r>
              <a:rPr lang="tr-TR" sz="2300" b="1" dirty="0" smtClean="0">
                <a:sym typeface="Wingdings" pitchFamily="2" charset="2"/>
              </a:rPr>
              <a:t> 3: </a:t>
            </a:r>
            <a:r>
              <a:rPr lang="tr-TR" sz="2300" b="1" dirty="0" err="1" smtClean="0">
                <a:sym typeface="Wingdings" pitchFamily="2" charset="2"/>
              </a:rPr>
              <a:t>Super</a:t>
            </a:r>
            <a:r>
              <a:rPr lang="tr-TR" sz="2300" b="1" dirty="0" smtClean="0">
                <a:sym typeface="Wingdings" pitchFamily="2" charset="2"/>
              </a:rPr>
              <a:t>- </a:t>
            </a:r>
            <a:r>
              <a:rPr lang="tr-TR" sz="2300" b="1" dirty="0" err="1" smtClean="0">
                <a:sym typeface="Wingdings" pitchFamily="2" charset="2"/>
              </a:rPr>
              <a:t>oder</a:t>
            </a:r>
            <a:r>
              <a:rPr lang="tr-TR" sz="2300" b="1" dirty="0" smtClean="0">
                <a:sym typeface="Wingdings" pitchFamily="2" charset="2"/>
              </a:rPr>
              <a:t> </a:t>
            </a:r>
            <a:r>
              <a:rPr lang="tr-TR" sz="2300" b="1" dirty="0" err="1" smtClean="0">
                <a:sym typeface="Wingdings" pitchFamily="2" charset="2"/>
              </a:rPr>
              <a:t>Hyperpräsidentielles</a:t>
            </a:r>
            <a:r>
              <a:rPr lang="tr-TR" sz="2300" b="1" dirty="0" smtClean="0">
                <a:sym typeface="Wingdings" pitchFamily="2" charset="2"/>
              </a:rPr>
              <a:t> </a:t>
            </a:r>
            <a:r>
              <a:rPr lang="tr-TR" sz="2300" b="1" dirty="0" err="1" smtClean="0">
                <a:sym typeface="Wingdings" pitchFamily="2" charset="2"/>
              </a:rPr>
              <a:t>Regierungssystem</a:t>
            </a:r>
            <a:r>
              <a:rPr lang="tr-TR" sz="2300" b="1" dirty="0" smtClean="0">
                <a:sym typeface="Wingdings" pitchFamily="2" charset="2"/>
              </a:rPr>
              <a:t>: </a:t>
            </a:r>
            <a:r>
              <a:rPr lang="tr-TR" sz="2300" b="1" dirty="0" err="1" smtClean="0">
                <a:sym typeface="Wingdings" pitchFamily="2" charset="2"/>
              </a:rPr>
              <a:t>starker</a:t>
            </a:r>
            <a:r>
              <a:rPr lang="tr-TR" sz="2300" b="1" dirty="0" smtClean="0">
                <a:sym typeface="Wingdings" pitchFamily="2" charset="2"/>
              </a:rPr>
              <a:t> </a:t>
            </a:r>
            <a:r>
              <a:rPr lang="tr-TR" sz="2300" b="1" dirty="0" err="1" smtClean="0">
                <a:sym typeface="Wingdings" pitchFamily="2" charset="2"/>
              </a:rPr>
              <a:t>vom</a:t>
            </a:r>
            <a:r>
              <a:rPr lang="tr-TR" sz="2300" b="1" dirty="0" smtClean="0">
                <a:sym typeface="Wingdings" pitchFamily="2" charset="2"/>
              </a:rPr>
              <a:t> </a:t>
            </a:r>
            <a:r>
              <a:rPr lang="tr-TR" sz="2300" b="1" dirty="0" err="1" smtClean="0">
                <a:sym typeface="Wingdings" pitchFamily="2" charset="2"/>
              </a:rPr>
              <a:t>Volk</a:t>
            </a:r>
            <a:r>
              <a:rPr lang="tr-TR" sz="2300" b="1" dirty="0" smtClean="0">
                <a:sym typeface="Wingdings" pitchFamily="2" charset="2"/>
              </a:rPr>
              <a:t> </a:t>
            </a:r>
            <a:r>
              <a:rPr lang="tr-TR" sz="2300" b="1" dirty="0" err="1" smtClean="0">
                <a:sym typeface="Wingdings" pitchFamily="2" charset="2"/>
              </a:rPr>
              <a:t>gewählter</a:t>
            </a:r>
            <a:r>
              <a:rPr lang="tr-TR" sz="2300" b="1" dirty="0" smtClean="0">
                <a:sym typeface="Wingdings" pitchFamily="2" charset="2"/>
              </a:rPr>
              <a:t> </a:t>
            </a:r>
            <a:r>
              <a:rPr lang="tr-TR" sz="2300" b="1" dirty="0" err="1" smtClean="0">
                <a:sym typeface="Wingdings" pitchFamily="2" charset="2"/>
              </a:rPr>
              <a:t>Präsident</a:t>
            </a:r>
            <a:endParaRPr lang="tr-TR" sz="2300" b="1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tr-TR" sz="2300" b="1" dirty="0" err="1" smtClean="0">
                <a:sym typeface="Wingdings" pitchFamily="2" charset="2"/>
              </a:rPr>
              <a:t>Entlassung</a:t>
            </a:r>
            <a:r>
              <a:rPr lang="tr-TR" sz="2300" b="1" dirty="0" smtClean="0">
                <a:sym typeface="Wingdings" pitchFamily="2" charset="2"/>
              </a:rPr>
              <a:t> </a:t>
            </a:r>
            <a:r>
              <a:rPr lang="tr-TR" sz="2300" b="1" dirty="0" err="1" smtClean="0">
                <a:sym typeface="Wingdings" pitchFamily="2" charset="2"/>
              </a:rPr>
              <a:t>des</a:t>
            </a:r>
            <a:r>
              <a:rPr lang="tr-TR" sz="2300" b="1" dirty="0" smtClean="0">
                <a:sym typeface="Wingdings" pitchFamily="2" charset="2"/>
              </a:rPr>
              <a:t> </a:t>
            </a:r>
            <a:r>
              <a:rPr lang="tr-TR" sz="2300" b="1" dirty="0" err="1" smtClean="0">
                <a:sym typeface="Wingdings" pitchFamily="2" charset="2"/>
              </a:rPr>
              <a:t>Premierministers</a:t>
            </a:r>
            <a:endParaRPr lang="tr-TR" sz="2300" b="1" dirty="0" smtClean="0">
              <a:sym typeface="Wingdings" pitchFamily="2" charset="2"/>
            </a:endParaRPr>
          </a:p>
          <a:p>
            <a:pPr>
              <a:buNone/>
            </a:pPr>
            <a:r>
              <a:rPr lang="tr-TR" sz="2300" dirty="0" smtClean="0">
                <a:sym typeface="Wingdings" pitchFamily="2" charset="2"/>
              </a:rPr>
              <a:t> </a:t>
            </a:r>
            <a:r>
              <a:rPr lang="tr-TR" sz="2300" b="1" dirty="0" err="1" smtClean="0">
                <a:sym typeface="Wingdings" pitchFamily="2" charset="2"/>
              </a:rPr>
              <a:t>Auflösungsrecht</a:t>
            </a:r>
            <a:r>
              <a:rPr lang="tr-TR" sz="2300" b="1" dirty="0" smtClean="0">
                <a:sym typeface="Wingdings" pitchFamily="2" charset="2"/>
              </a:rPr>
              <a:t> </a:t>
            </a:r>
            <a:r>
              <a:rPr lang="tr-TR" sz="2300" b="1" dirty="0" err="1" smtClean="0">
                <a:sym typeface="Wingdings" pitchFamily="2" charset="2"/>
              </a:rPr>
              <a:t>gegenüber</a:t>
            </a:r>
            <a:r>
              <a:rPr lang="tr-TR" sz="2300" b="1" dirty="0" smtClean="0">
                <a:sym typeface="Wingdings" pitchFamily="2" charset="2"/>
              </a:rPr>
              <a:t> dem </a:t>
            </a:r>
            <a:r>
              <a:rPr lang="tr-TR" sz="2300" b="1" dirty="0" err="1" smtClean="0">
                <a:sym typeface="Wingdings" pitchFamily="2" charset="2"/>
              </a:rPr>
              <a:t>Parlament</a:t>
            </a:r>
            <a:r>
              <a:rPr lang="tr-TR" sz="2300" b="1" dirty="0" smtClean="0">
                <a:sym typeface="Wingdings" pitchFamily="2" charset="2"/>
              </a:rPr>
              <a:t> </a:t>
            </a:r>
            <a:r>
              <a:rPr lang="tr-TR" sz="2300" b="1" dirty="0" err="1" smtClean="0">
                <a:sym typeface="Wingdings" pitchFamily="2" charset="2"/>
              </a:rPr>
              <a:t>auch</a:t>
            </a:r>
            <a:r>
              <a:rPr lang="tr-TR" sz="2300" b="1" dirty="0" smtClean="0">
                <a:sym typeface="Wingdings" pitchFamily="2" charset="2"/>
              </a:rPr>
              <a:t> </a:t>
            </a:r>
            <a:r>
              <a:rPr lang="tr-TR" sz="2300" b="1" dirty="0" err="1" smtClean="0">
                <a:sym typeface="Wingdings" pitchFamily="2" charset="2"/>
              </a:rPr>
              <a:t>aus</a:t>
            </a:r>
            <a:r>
              <a:rPr lang="tr-TR" sz="2300" b="1" dirty="0" smtClean="0">
                <a:sym typeface="Wingdings" pitchFamily="2" charset="2"/>
              </a:rPr>
              <a:t> </a:t>
            </a:r>
            <a:r>
              <a:rPr lang="tr-TR" sz="2300" b="1" dirty="0" err="1" smtClean="0">
                <a:sym typeface="Wingdings" pitchFamily="2" charset="2"/>
              </a:rPr>
              <a:t>politischen</a:t>
            </a:r>
            <a:r>
              <a:rPr lang="tr-TR" sz="2300" b="1" dirty="0" smtClean="0">
                <a:sym typeface="Wingdings" pitchFamily="2" charset="2"/>
              </a:rPr>
              <a:t> </a:t>
            </a:r>
            <a:r>
              <a:rPr lang="tr-TR" sz="2300" b="1" dirty="0" err="1" smtClean="0">
                <a:sym typeface="Wingdings" pitchFamily="2" charset="2"/>
              </a:rPr>
              <a:t>Gründen</a:t>
            </a:r>
            <a:endParaRPr lang="tr-TR" sz="2300" b="1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tr-TR" sz="2300" dirty="0" smtClean="0">
                <a:sym typeface="Wingdings" pitchFamily="2" charset="2"/>
              </a:rPr>
              <a:t>Bestimmung der Allgemein-</a:t>
            </a:r>
            <a:r>
              <a:rPr lang="de-DE" sz="2300" dirty="0" smtClean="0">
                <a:sym typeface="Wingdings" pitchFamily="2" charset="2"/>
              </a:rPr>
              <a:t> </a:t>
            </a:r>
            <a:r>
              <a:rPr lang="tr-TR" sz="2300" dirty="0" smtClean="0">
                <a:sym typeface="Wingdings" pitchFamily="2" charset="2"/>
              </a:rPr>
              <a:t>&amp; Tagespolitik zu Ungunsten des Regierungsschefs</a:t>
            </a:r>
          </a:p>
          <a:p>
            <a:pPr>
              <a:buFont typeface="Wingdings"/>
              <a:buChar char="à"/>
            </a:pPr>
            <a:r>
              <a:rPr lang="tr-TR" sz="2300" dirty="0" err="1" smtClean="0">
                <a:sym typeface="Wingdings" pitchFamily="2" charset="2"/>
              </a:rPr>
              <a:t>Fähigkeit</a:t>
            </a:r>
            <a:r>
              <a:rPr lang="tr-TR" sz="2300" dirty="0" smtClean="0">
                <a:sym typeface="Wingdings" pitchFamily="2" charset="2"/>
              </a:rPr>
              <a:t> </a:t>
            </a:r>
            <a:r>
              <a:rPr lang="tr-TR" sz="2300" dirty="0" err="1" smtClean="0">
                <a:sym typeface="Wingdings" pitchFamily="2" charset="2"/>
              </a:rPr>
              <a:t>Notstandsgesetze</a:t>
            </a:r>
            <a:endParaRPr lang="tr-TR" sz="2300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endParaRPr lang="tr-TR" sz="2300" b="1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tr-TR" sz="2300" b="1" dirty="0" err="1" smtClean="0">
                <a:sym typeface="Wingdings" pitchFamily="2" charset="2"/>
              </a:rPr>
              <a:t>Dadurch</a:t>
            </a:r>
            <a:r>
              <a:rPr lang="tr-TR" sz="2300" b="1" dirty="0" smtClean="0">
                <a:sym typeface="Wingdings" pitchFamily="2" charset="2"/>
              </a:rPr>
              <a:t> </a:t>
            </a:r>
            <a:r>
              <a:rPr lang="tr-TR" sz="2300" b="1" dirty="0" err="1" smtClean="0">
                <a:sym typeface="Wingdings" pitchFamily="2" charset="2"/>
              </a:rPr>
              <a:t>Möglichkeit</a:t>
            </a:r>
            <a:r>
              <a:rPr lang="tr-TR" sz="2300" b="1" dirty="0" smtClean="0">
                <a:sym typeface="Wingdings" pitchFamily="2" charset="2"/>
              </a:rPr>
              <a:t> der </a:t>
            </a:r>
            <a:r>
              <a:rPr lang="tr-TR" sz="2300" b="1" dirty="0" err="1" smtClean="0">
                <a:sym typeface="Wingdings" pitchFamily="2" charset="2"/>
              </a:rPr>
              <a:t>Entfaltung</a:t>
            </a:r>
            <a:r>
              <a:rPr lang="tr-TR" sz="2300" b="1" dirty="0" smtClean="0">
                <a:sym typeface="Wingdings" pitchFamily="2" charset="2"/>
              </a:rPr>
              <a:t> </a:t>
            </a:r>
            <a:r>
              <a:rPr lang="tr-TR" sz="2300" b="1" dirty="0" err="1" smtClean="0">
                <a:sym typeface="Wingdings" pitchFamily="2" charset="2"/>
              </a:rPr>
              <a:t>eines</a:t>
            </a:r>
            <a:r>
              <a:rPr lang="tr-TR" sz="2300" b="1" dirty="0" smtClean="0">
                <a:sym typeface="Wingdings" pitchFamily="2" charset="2"/>
              </a:rPr>
              <a:t> starken </a:t>
            </a:r>
            <a:r>
              <a:rPr lang="tr-TR" sz="2300" b="1" dirty="0" err="1" smtClean="0">
                <a:sym typeface="Wingdings" pitchFamily="2" charset="2"/>
              </a:rPr>
              <a:t>politischen</a:t>
            </a:r>
            <a:r>
              <a:rPr lang="tr-TR" sz="2300" b="1" dirty="0" smtClean="0">
                <a:sym typeface="Wingdings" pitchFamily="2" charset="2"/>
              </a:rPr>
              <a:t> </a:t>
            </a:r>
            <a:r>
              <a:rPr lang="tr-TR" sz="2300" b="1" dirty="0" err="1" smtClean="0">
                <a:sym typeface="Wingdings" pitchFamily="2" charset="2"/>
              </a:rPr>
              <a:t>Gewichts</a:t>
            </a:r>
            <a:endParaRPr lang="tr-TR" sz="2300" b="1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endParaRPr lang="tr-TR" sz="2300" b="1" dirty="0" smtClean="0">
              <a:sym typeface="Wingdings" pitchFamily="2" charset="2"/>
            </a:endParaRPr>
          </a:p>
          <a:p>
            <a:pPr>
              <a:buNone/>
            </a:pPr>
            <a:endParaRPr lang="tr-TR" sz="2300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endParaRPr sz="2300" dirty="0"/>
          </a:p>
        </p:txBody>
      </p:sp>
      <p:sp>
        <p:nvSpPr>
          <p:cNvPr id="26629" name="26628 Başlık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3887787" cy="576263"/>
          </a:xfrm>
          <a:noFill/>
          <a:ln>
            <a:noFill/>
          </a:ln>
        </p:spPr>
        <p:txBody>
          <a:bodyPr/>
          <a:lstStyle/>
          <a:p>
            <a:pPr algn="l"/>
            <a:r>
              <a:rPr lang="tr-TR" altLang="en-US" sz="2200" b="1" dirty="0" err="1" smtClean="0"/>
              <a:t>Skizze</a:t>
            </a:r>
            <a:r>
              <a:rPr lang="tr-TR" altLang="en-US" sz="2200" b="1" dirty="0" smtClean="0"/>
              <a:t> der </a:t>
            </a:r>
            <a:r>
              <a:rPr lang="tr-TR" altLang="en-US" sz="2200" b="1" dirty="0" err="1" smtClean="0"/>
              <a:t>Regierungssysteme</a:t>
            </a:r>
            <a:endParaRPr lang="en-US" altLang="en-US" sz="2200" b="1" dirty="0"/>
          </a:p>
        </p:txBody>
      </p:sp>
      <p:pic>
        <p:nvPicPr>
          <p:cNvPr id="6" name="Grafik 5" descr="uk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0" y="5760000"/>
            <a:ext cx="964406" cy="964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6625 Dikdörtgen"/>
          <p:cNvSpPr>
            <a:spLocks noGrp="1"/>
          </p:cNvSpPr>
          <p:nvPr/>
        </p:nvSpPr>
        <p:spPr>
          <a:xfrm>
            <a:off x="1676400" y="6245225"/>
            <a:ext cx="3903663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r>
              <a:rPr lang="de-DE" altLang="en-US" sz="1200" dirty="0"/>
              <a:t>Burak Gümüş, www.burak-guemues.com</a:t>
            </a:r>
          </a:p>
        </p:txBody>
      </p:sp>
      <p:sp>
        <p:nvSpPr>
          <p:cNvPr id="26627" name="26626 Dikdörtgen"/>
          <p:cNvSpPr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3051-1311-587298610EC3}" type="slidenum">
              <a:rPr lang="de-DE" altLang="en-US" sz="1400" dirty="0"/>
              <a:pPr algn="r"/>
              <a:t>17</a:t>
            </a:fld>
            <a:endParaRPr lang="de-DE" altLang="en-US" sz="1400" dirty="0"/>
          </a:p>
        </p:txBody>
      </p:sp>
      <p:sp>
        <p:nvSpPr>
          <p:cNvPr id="26628" name="26627 Metin Yer Tutucusu"/>
          <p:cNvSpPr>
            <a:spLocks noGrp="1"/>
          </p:cNvSpPr>
          <p:nvPr>
            <p:ph type="body" idx="4294967295"/>
          </p:nvPr>
        </p:nvSpPr>
        <p:spPr>
          <a:xfrm>
            <a:off x="714375" y="1285875"/>
            <a:ext cx="7940675" cy="4840288"/>
          </a:xfrm>
          <a:ln/>
        </p:spPr>
        <p:txBody>
          <a:bodyPr wrap="square" lIns="91440" tIns="45720" rIns="91440" bIns="45720" anchor="t" anchorCtr="0"/>
          <a:lstStyle/>
          <a:p>
            <a:pPr>
              <a:buFont typeface="Wingdings"/>
              <a:buChar char="à"/>
            </a:pPr>
            <a:endParaRPr lang="tr-TR" sz="2300" b="1" dirty="0" smtClean="0">
              <a:sym typeface="Wingdings" pitchFamily="2" charset="2"/>
            </a:endParaRPr>
          </a:p>
          <a:p>
            <a:pPr>
              <a:buNone/>
            </a:pPr>
            <a:endParaRPr lang="tr-TR" sz="2300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endParaRPr sz="2300" dirty="0"/>
          </a:p>
        </p:txBody>
      </p:sp>
      <p:sp>
        <p:nvSpPr>
          <p:cNvPr id="26629" name="26628 Başlık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3887787" cy="576263"/>
          </a:xfrm>
          <a:noFill/>
          <a:ln>
            <a:noFill/>
          </a:ln>
        </p:spPr>
        <p:txBody>
          <a:bodyPr/>
          <a:lstStyle/>
          <a:p>
            <a:pPr algn="l"/>
            <a:r>
              <a:rPr lang="tr-TR" altLang="en-US" sz="2200" b="1" dirty="0" err="1" smtClean="0"/>
              <a:t>Skizze</a:t>
            </a:r>
            <a:r>
              <a:rPr lang="tr-TR" altLang="en-US" sz="2200" b="1" dirty="0" smtClean="0"/>
              <a:t> der </a:t>
            </a:r>
            <a:r>
              <a:rPr lang="tr-TR" altLang="en-US" sz="2200" b="1" dirty="0" err="1" smtClean="0"/>
              <a:t>Regierungssysteme</a:t>
            </a:r>
            <a:endParaRPr lang="en-US" altLang="en-US" sz="2200" b="1" dirty="0"/>
          </a:p>
        </p:txBody>
      </p:sp>
      <p:pic>
        <p:nvPicPr>
          <p:cNvPr id="6" name="5 Resim" descr="SP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512" y="1238250"/>
            <a:ext cx="7800975" cy="4381500"/>
          </a:xfrm>
          <a:prstGeom prst="rect">
            <a:avLst/>
          </a:prstGeom>
        </p:spPr>
      </p:pic>
      <p:sp>
        <p:nvSpPr>
          <p:cNvPr id="7" name="6 Metin kutusu"/>
          <p:cNvSpPr txBox="1"/>
          <p:nvPr/>
        </p:nvSpPr>
        <p:spPr>
          <a:xfrm>
            <a:off x="801458" y="544522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/>
              <a:t>Quelle</a:t>
            </a:r>
            <a:r>
              <a:rPr lang="tr-TR" b="1" dirty="0" smtClean="0"/>
              <a:t>: Gönenç</a:t>
            </a:r>
            <a:endParaRPr lang="tr-TR" b="1" dirty="0"/>
          </a:p>
        </p:txBody>
      </p:sp>
      <p:pic>
        <p:nvPicPr>
          <p:cNvPr id="8" name="Grafik 7" descr="uk-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000" y="5760000"/>
            <a:ext cx="964406" cy="964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6625 Dikdörtgen"/>
          <p:cNvSpPr>
            <a:spLocks noGrp="1"/>
          </p:cNvSpPr>
          <p:nvPr/>
        </p:nvSpPr>
        <p:spPr>
          <a:xfrm>
            <a:off x="1676400" y="6245225"/>
            <a:ext cx="3903663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r>
              <a:rPr lang="de-DE" altLang="en-US" sz="1200" dirty="0"/>
              <a:t>Burak Gümüş, www.burak-guemues.com</a:t>
            </a:r>
          </a:p>
        </p:txBody>
      </p:sp>
      <p:sp>
        <p:nvSpPr>
          <p:cNvPr id="26627" name="26626 Dikdörtgen"/>
          <p:cNvSpPr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3051-1311-587298610EC3}" type="slidenum">
              <a:rPr lang="de-DE" altLang="en-US" sz="1400" dirty="0"/>
              <a:pPr algn="r"/>
              <a:t>18</a:t>
            </a:fld>
            <a:endParaRPr lang="de-DE" altLang="en-US" sz="1400" dirty="0"/>
          </a:p>
        </p:txBody>
      </p:sp>
      <p:sp>
        <p:nvSpPr>
          <p:cNvPr id="26628" name="26627 Metin Yer Tutucusu"/>
          <p:cNvSpPr>
            <a:spLocks noGrp="1"/>
          </p:cNvSpPr>
          <p:nvPr>
            <p:ph type="body" idx="4294967295"/>
          </p:nvPr>
        </p:nvSpPr>
        <p:spPr>
          <a:xfrm>
            <a:off x="714375" y="1071546"/>
            <a:ext cx="7940675" cy="5054617"/>
          </a:xfrm>
          <a:ln/>
        </p:spPr>
        <p:txBody>
          <a:bodyPr wrap="square" lIns="91440" tIns="45720" rIns="91440" bIns="45720" anchor="t" anchorCtr="0"/>
          <a:lstStyle/>
          <a:p>
            <a:pPr>
              <a:buFontTx/>
              <a:buChar char="-"/>
            </a:pPr>
            <a:r>
              <a:rPr lang="tr-TR" sz="2300" b="1" dirty="0" smtClean="0">
                <a:sym typeface="Wingdings" pitchFamily="2" charset="2"/>
              </a:rPr>
              <a:t>1961er </a:t>
            </a:r>
            <a:r>
              <a:rPr lang="tr-TR" sz="2300" b="1" dirty="0" err="1" smtClean="0">
                <a:sym typeface="Wingdings" pitchFamily="2" charset="2"/>
              </a:rPr>
              <a:t>Verfassung</a:t>
            </a:r>
            <a:endParaRPr lang="tr-TR" sz="2300" b="1" dirty="0" smtClean="0">
              <a:sym typeface="Wingdings" pitchFamily="2" charset="2"/>
            </a:endParaRPr>
          </a:p>
          <a:p>
            <a:pPr>
              <a:buFontTx/>
              <a:buChar char="-"/>
            </a:pPr>
            <a:r>
              <a:rPr lang="tr-TR" sz="2300" b="1" dirty="0" err="1" smtClean="0">
                <a:sym typeface="Wingdings" pitchFamily="2" charset="2"/>
              </a:rPr>
              <a:t>Erstmals</a:t>
            </a:r>
            <a:r>
              <a:rPr lang="tr-TR" sz="2300" b="1" dirty="0" smtClean="0">
                <a:sym typeface="Wingdings" pitchFamily="2" charset="2"/>
              </a:rPr>
              <a:t>: </a:t>
            </a:r>
            <a:r>
              <a:rPr lang="tr-TR" sz="2300" b="1" dirty="0" err="1" smtClean="0">
                <a:sym typeface="Wingdings" pitchFamily="2" charset="2"/>
              </a:rPr>
              <a:t>Verfassungsgericht</a:t>
            </a:r>
            <a:r>
              <a:rPr lang="tr-TR" sz="2300" b="1" dirty="0" smtClean="0">
                <a:sym typeface="Wingdings" pitchFamily="2" charset="2"/>
              </a:rPr>
              <a:t>, 2. </a:t>
            </a:r>
            <a:r>
              <a:rPr lang="tr-TR" sz="2300" b="1" dirty="0" err="1" smtClean="0">
                <a:sym typeface="Wingdings" pitchFamily="2" charset="2"/>
              </a:rPr>
              <a:t>Kammer</a:t>
            </a:r>
            <a:r>
              <a:rPr lang="tr-TR" sz="2300" b="1" dirty="0" smtClean="0">
                <a:sym typeface="Wingdings" pitchFamily="2" charset="2"/>
              </a:rPr>
              <a:t> (“Senato”) </a:t>
            </a:r>
            <a:r>
              <a:rPr lang="tr-TR" sz="2300" b="1" dirty="0" err="1" smtClean="0">
                <a:sym typeface="Wingdings" pitchFamily="2" charset="2"/>
              </a:rPr>
              <a:t>als</a:t>
            </a:r>
            <a:r>
              <a:rPr lang="tr-TR" sz="2300" b="1" dirty="0" smtClean="0">
                <a:sym typeface="Wingdings" pitchFamily="2" charset="2"/>
              </a:rPr>
              <a:t> Veto-</a:t>
            </a:r>
            <a:r>
              <a:rPr lang="tr-TR" sz="2300" b="1" dirty="0" err="1" smtClean="0">
                <a:sym typeface="Wingdings" pitchFamily="2" charset="2"/>
              </a:rPr>
              <a:t>Player</a:t>
            </a:r>
            <a:r>
              <a:rPr lang="tr-TR" sz="2300" b="1" dirty="0" smtClean="0">
                <a:sym typeface="Wingdings" pitchFamily="2" charset="2"/>
              </a:rPr>
              <a:t> </a:t>
            </a:r>
            <a:r>
              <a:rPr lang="tr-TR" sz="2300" b="1" dirty="0" err="1" smtClean="0">
                <a:sym typeface="Wingdings" pitchFamily="2" charset="2"/>
              </a:rPr>
              <a:t>bei</a:t>
            </a:r>
            <a:r>
              <a:rPr lang="tr-TR" sz="2300" b="1" dirty="0" smtClean="0">
                <a:sym typeface="Wingdings" pitchFamily="2" charset="2"/>
              </a:rPr>
              <a:t> </a:t>
            </a:r>
            <a:r>
              <a:rPr lang="tr-TR" sz="2300" b="1" dirty="0" err="1" smtClean="0">
                <a:sym typeface="Wingdings" pitchFamily="2" charset="2"/>
              </a:rPr>
              <a:t>einfachen</a:t>
            </a:r>
            <a:r>
              <a:rPr lang="tr-TR" sz="2300" b="1" dirty="0" smtClean="0">
                <a:sym typeface="Wingdings" pitchFamily="2" charset="2"/>
              </a:rPr>
              <a:t>/</a:t>
            </a:r>
            <a:r>
              <a:rPr lang="tr-TR" sz="2300" b="1" dirty="0" err="1" smtClean="0">
                <a:sym typeface="Wingdings" pitchFamily="2" charset="2"/>
              </a:rPr>
              <a:t>verfassungsändernden</a:t>
            </a:r>
            <a:r>
              <a:rPr lang="tr-TR" sz="2300" b="1" dirty="0" smtClean="0">
                <a:sym typeface="Wingdings" pitchFamily="2" charset="2"/>
              </a:rPr>
              <a:t> </a:t>
            </a:r>
            <a:r>
              <a:rPr lang="tr-TR" sz="2300" b="1" dirty="0" err="1" smtClean="0">
                <a:sym typeface="Wingdings" pitchFamily="2" charset="2"/>
              </a:rPr>
              <a:t>Gesetzen</a:t>
            </a:r>
            <a:r>
              <a:rPr lang="tr-TR" sz="2300" b="1" dirty="0" smtClean="0">
                <a:sym typeface="Wingdings" pitchFamily="2" charset="2"/>
              </a:rPr>
              <a:t> + </a:t>
            </a:r>
            <a:r>
              <a:rPr lang="tr-TR" sz="2300" b="1" dirty="0" err="1" smtClean="0">
                <a:sym typeface="Wingdings" pitchFamily="2" charset="2"/>
              </a:rPr>
              <a:t>Verhältniswahlrecht</a:t>
            </a:r>
            <a:r>
              <a:rPr lang="tr-TR" sz="2300" b="1" dirty="0" smtClean="0">
                <a:sym typeface="Wingdings" pitchFamily="2" charset="2"/>
              </a:rPr>
              <a:t> </a:t>
            </a:r>
            <a:r>
              <a:rPr lang="tr-TR" sz="2300" b="1" dirty="0" err="1" smtClean="0">
                <a:sym typeface="Wingdings" pitchFamily="2" charset="2"/>
              </a:rPr>
              <a:t>anstelle</a:t>
            </a:r>
            <a:r>
              <a:rPr lang="tr-TR" sz="2300" b="1" dirty="0" smtClean="0">
                <a:sym typeface="Wingdings" pitchFamily="2" charset="2"/>
              </a:rPr>
              <a:t> </a:t>
            </a:r>
            <a:r>
              <a:rPr lang="tr-TR" sz="2300" b="1" dirty="0" err="1" smtClean="0">
                <a:sym typeface="Wingdings" pitchFamily="2" charset="2"/>
              </a:rPr>
              <a:t>des</a:t>
            </a:r>
            <a:r>
              <a:rPr lang="tr-TR" sz="2300" b="1" dirty="0" smtClean="0">
                <a:sym typeface="Wingdings" pitchFamily="2" charset="2"/>
              </a:rPr>
              <a:t> </a:t>
            </a:r>
            <a:r>
              <a:rPr lang="tr-TR" sz="2300" b="1" dirty="0" err="1" smtClean="0">
                <a:sym typeface="Wingdings" pitchFamily="2" charset="2"/>
              </a:rPr>
              <a:t>Mehrheitswahlrechts</a:t>
            </a:r>
            <a:endParaRPr lang="tr-TR" sz="2300" b="1" dirty="0" smtClean="0">
              <a:sym typeface="Wingdings" pitchFamily="2" charset="2"/>
            </a:endParaRPr>
          </a:p>
          <a:p>
            <a:pPr>
              <a:buFontTx/>
              <a:buChar char="-"/>
            </a:pPr>
            <a:r>
              <a:rPr lang="tr-TR" sz="2300" b="1" dirty="0" smtClean="0">
                <a:sym typeface="Wingdings" pitchFamily="2" charset="2"/>
              </a:rPr>
              <a:t>Parlamentarisches Regierungssystem mit einer gegenüber der Mehrheit der Nationalversammlung verantwortlichen Regierung und eine</a:t>
            </a:r>
            <a:r>
              <a:rPr lang="de-DE" sz="2300" b="1" dirty="0" smtClean="0">
                <a:sym typeface="Wingdings" pitchFamily="2" charset="2"/>
              </a:rPr>
              <a:t>m</a:t>
            </a:r>
            <a:r>
              <a:rPr lang="tr-TR" sz="2300" b="1" dirty="0" smtClean="0">
                <a:sym typeface="Wingdings" pitchFamily="2" charset="2"/>
              </a:rPr>
              <a:t> fast ausschlie</a:t>
            </a:r>
            <a:r>
              <a:rPr lang="de-DE" sz="2300" b="1" dirty="0" smtClean="0">
                <a:sym typeface="Wingdings" pitchFamily="2" charset="2"/>
              </a:rPr>
              <a:t>ß</a:t>
            </a:r>
            <a:r>
              <a:rPr lang="tr-TR" sz="2300" b="1" dirty="0" smtClean="0">
                <a:sym typeface="Wingdings" pitchFamily="2" charset="2"/>
              </a:rPr>
              <a:t>lich </a:t>
            </a:r>
            <a:r>
              <a:rPr lang="de-DE" sz="2300" b="1" dirty="0" smtClean="0">
                <a:sym typeface="Wingdings" pitchFamily="2" charset="2"/>
              </a:rPr>
              <a:t>mit </a:t>
            </a:r>
            <a:r>
              <a:rPr lang="tr-TR" sz="2300" b="1" dirty="0" smtClean="0">
                <a:sym typeface="Wingdings" pitchFamily="2" charset="2"/>
              </a:rPr>
              <a:t>symbolische</a:t>
            </a:r>
            <a:r>
              <a:rPr lang="de-DE" sz="2300" b="1" dirty="0" smtClean="0">
                <a:sym typeface="Wingdings" pitchFamily="2" charset="2"/>
              </a:rPr>
              <a:t>n</a:t>
            </a:r>
            <a:r>
              <a:rPr lang="tr-TR" sz="2300" b="1" dirty="0" smtClean="0">
                <a:sym typeface="Wingdings" pitchFamily="2" charset="2"/>
              </a:rPr>
              <a:t> Kompetenzen ausges</a:t>
            </a:r>
            <a:r>
              <a:rPr lang="de-DE" sz="2300" b="1" dirty="0" smtClean="0">
                <a:sym typeface="Wingdings" pitchFamily="2" charset="2"/>
              </a:rPr>
              <a:t>t</a:t>
            </a:r>
            <a:r>
              <a:rPr lang="tr-TR" sz="2300" b="1" dirty="0" smtClean="0">
                <a:sym typeface="Wingdings" pitchFamily="2" charset="2"/>
              </a:rPr>
              <a:t>atteten</a:t>
            </a:r>
            <a:r>
              <a:rPr lang="de-DE" sz="2300" b="1" dirty="0" smtClean="0">
                <a:sym typeface="Wingdings" pitchFamily="2" charset="2"/>
              </a:rPr>
              <a:t>,</a:t>
            </a:r>
            <a:r>
              <a:rPr lang="tr-TR" sz="2300" b="1" dirty="0" smtClean="0">
                <a:sym typeface="Wingdings" pitchFamily="2" charset="2"/>
              </a:rPr>
              <a:t> repräsentative Funktionen erfüllende und ebenfalls von der Nationalversammlung gewählten Staatspräsidenten</a:t>
            </a:r>
          </a:p>
          <a:p>
            <a:pPr>
              <a:buFontTx/>
              <a:buChar char="-"/>
            </a:pPr>
            <a:r>
              <a:rPr lang="tr-TR" sz="2300" b="1" dirty="0" smtClean="0">
                <a:sym typeface="Wingdings" pitchFamily="2" charset="2"/>
              </a:rPr>
              <a:t>(</a:t>
            </a:r>
            <a:r>
              <a:rPr lang="tr-TR" sz="2300" b="1" dirty="0" err="1" smtClean="0">
                <a:sym typeface="Wingdings" pitchFamily="2" charset="2"/>
              </a:rPr>
              <a:t>duale</a:t>
            </a:r>
            <a:r>
              <a:rPr lang="tr-TR" sz="2300" b="1" dirty="0" smtClean="0">
                <a:sym typeface="Wingdings" pitchFamily="2" charset="2"/>
              </a:rPr>
              <a:t> </a:t>
            </a:r>
            <a:r>
              <a:rPr lang="tr-TR" sz="2300" b="1" dirty="0" err="1" smtClean="0">
                <a:sym typeface="Wingdings" pitchFamily="2" charset="2"/>
              </a:rPr>
              <a:t>Exekutive</a:t>
            </a:r>
            <a:r>
              <a:rPr lang="tr-TR" sz="2300" b="1" dirty="0" smtClean="0">
                <a:sym typeface="Wingdings" pitchFamily="2" charset="2"/>
              </a:rPr>
              <a:t>)</a:t>
            </a:r>
          </a:p>
          <a:p>
            <a:pPr>
              <a:buFont typeface="Wingdings"/>
              <a:buChar char="à"/>
            </a:pPr>
            <a:endParaRPr lang="tr-TR" sz="2300" b="1" dirty="0" smtClean="0">
              <a:sym typeface="Wingdings" pitchFamily="2" charset="2"/>
            </a:endParaRPr>
          </a:p>
          <a:p>
            <a:pPr>
              <a:buNone/>
            </a:pPr>
            <a:endParaRPr lang="tr-TR" sz="2300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endParaRPr sz="2300" dirty="0"/>
          </a:p>
        </p:txBody>
      </p:sp>
      <p:sp>
        <p:nvSpPr>
          <p:cNvPr id="26629" name="26628 Başlık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3887787" cy="576263"/>
          </a:xfrm>
          <a:noFill/>
          <a:ln>
            <a:noFill/>
          </a:ln>
        </p:spPr>
        <p:txBody>
          <a:bodyPr/>
          <a:lstStyle/>
          <a:p>
            <a:pPr algn="l"/>
            <a:r>
              <a:rPr lang="de-DE" altLang="en-US" sz="1600" b="1" dirty="0" smtClean="0"/>
              <a:t>Präsidentielle Vollmachten nach der Verfassung von 1961 als Beispiel für die parlamentarische Demokratie</a:t>
            </a:r>
            <a:endParaRPr lang="en-US" altLang="en-US" sz="1600" b="1" dirty="0"/>
          </a:p>
        </p:txBody>
      </p:sp>
      <p:pic>
        <p:nvPicPr>
          <p:cNvPr id="6" name="Grafik 5" descr="uk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0" y="5760000"/>
            <a:ext cx="964406" cy="964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uk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0" y="5760000"/>
            <a:ext cx="964406" cy="964406"/>
          </a:xfrm>
          <a:prstGeom prst="rect">
            <a:avLst/>
          </a:prstGeom>
        </p:spPr>
      </p:pic>
      <p:sp>
        <p:nvSpPr>
          <p:cNvPr id="26626" name="26625 Dikdörtgen"/>
          <p:cNvSpPr>
            <a:spLocks noGrp="1"/>
          </p:cNvSpPr>
          <p:nvPr/>
        </p:nvSpPr>
        <p:spPr>
          <a:xfrm>
            <a:off x="1676400" y="6245225"/>
            <a:ext cx="3903663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r>
              <a:rPr lang="de-DE" altLang="en-US" sz="1200" dirty="0"/>
              <a:t>Burak Gümüş, www.burak-guemues.com</a:t>
            </a:r>
          </a:p>
        </p:txBody>
      </p:sp>
      <p:sp>
        <p:nvSpPr>
          <p:cNvPr id="26627" name="26626 Dikdörtgen"/>
          <p:cNvSpPr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3051-1311-587298610EC3}" type="slidenum">
              <a:rPr lang="de-DE" altLang="en-US" sz="1400" dirty="0"/>
              <a:pPr algn="r"/>
              <a:t>19</a:t>
            </a:fld>
            <a:endParaRPr lang="de-DE" altLang="en-US" sz="1400" dirty="0"/>
          </a:p>
        </p:txBody>
      </p:sp>
      <p:sp>
        <p:nvSpPr>
          <p:cNvPr id="26628" name="26627 Metin Yer Tutucusu"/>
          <p:cNvSpPr>
            <a:spLocks noGrp="1"/>
          </p:cNvSpPr>
          <p:nvPr>
            <p:ph type="body" idx="4294967295"/>
          </p:nvPr>
        </p:nvSpPr>
        <p:spPr>
          <a:xfrm>
            <a:off x="714375" y="1285875"/>
            <a:ext cx="7940675" cy="4840288"/>
          </a:xfrm>
          <a:ln/>
        </p:spPr>
        <p:txBody>
          <a:bodyPr wrap="square" lIns="91440" tIns="45720" rIns="91440" bIns="45720" anchor="t" anchorCtr="0"/>
          <a:lstStyle/>
          <a:p>
            <a:pPr>
              <a:buNone/>
            </a:pPr>
            <a:r>
              <a:rPr lang="tr-TR" sz="2300" b="1" dirty="0" smtClean="0">
                <a:sym typeface="Wingdings" pitchFamily="2" charset="2"/>
              </a:rPr>
              <a:t>- </a:t>
            </a:r>
            <a:r>
              <a:rPr lang="tr-TR" sz="2300" b="1" dirty="0" err="1" smtClean="0">
                <a:sym typeface="Wingdings" pitchFamily="2" charset="2"/>
              </a:rPr>
              <a:t>Vom</a:t>
            </a:r>
            <a:r>
              <a:rPr lang="tr-TR" sz="2300" b="1" dirty="0" smtClean="0">
                <a:sym typeface="Wingdings" pitchFamily="2" charset="2"/>
              </a:rPr>
              <a:t> </a:t>
            </a:r>
            <a:r>
              <a:rPr lang="tr-TR" sz="2300" b="1" dirty="0" err="1" smtClean="0">
                <a:sym typeface="Wingdings" pitchFamily="2" charset="2"/>
              </a:rPr>
              <a:t>Parlament</a:t>
            </a:r>
            <a:r>
              <a:rPr lang="tr-TR" sz="2300" b="1" dirty="0" smtClean="0">
                <a:sym typeface="Wingdings" pitchFamily="2" charset="2"/>
              </a:rPr>
              <a:t> </a:t>
            </a:r>
            <a:r>
              <a:rPr lang="tr-TR" sz="2300" b="1" dirty="0" err="1" smtClean="0">
                <a:sym typeface="Wingdings" pitchFamily="2" charset="2"/>
              </a:rPr>
              <a:t>durch</a:t>
            </a:r>
            <a:r>
              <a:rPr lang="tr-TR" sz="2300" b="1" dirty="0" smtClean="0">
                <a:sym typeface="Wingdings" pitchFamily="2" charset="2"/>
              </a:rPr>
              <a:t> </a:t>
            </a:r>
            <a:r>
              <a:rPr lang="tr-TR" sz="2300" b="1" dirty="0" err="1" smtClean="0">
                <a:sym typeface="Wingdings" pitchFamily="2" charset="2"/>
              </a:rPr>
              <a:t>ein</a:t>
            </a:r>
            <a:r>
              <a:rPr lang="tr-TR" sz="2300" b="1" dirty="0" smtClean="0">
                <a:sym typeface="Wingdings" pitchFamily="2" charset="2"/>
              </a:rPr>
              <a:t> </a:t>
            </a:r>
            <a:r>
              <a:rPr lang="tr-TR" sz="2300" b="1" dirty="0" err="1" smtClean="0">
                <a:sym typeface="Wingdings" pitchFamily="2" charset="2"/>
              </a:rPr>
              <a:t>Misstrauensvotum</a:t>
            </a:r>
            <a:r>
              <a:rPr lang="tr-TR" sz="2300" b="1" dirty="0" smtClean="0">
                <a:sym typeface="Wingdings" pitchFamily="2" charset="2"/>
              </a:rPr>
              <a:t> </a:t>
            </a:r>
            <a:r>
              <a:rPr lang="tr-TR" sz="2300" b="1" dirty="0" err="1" smtClean="0">
                <a:sym typeface="Wingdings" pitchFamily="2" charset="2"/>
              </a:rPr>
              <a:t>absetzbarer</a:t>
            </a:r>
            <a:r>
              <a:rPr lang="tr-TR" sz="2300" b="1" dirty="0" smtClean="0">
                <a:sym typeface="Wingdings" pitchFamily="2" charset="2"/>
              </a:rPr>
              <a:t> </a:t>
            </a:r>
            <a:r>
              <a:rPr lang="tr-TR" sz="2300" b="1" dirty="0" err="1" smtClean="0">
                <a:sym typeface="Wingdings" pitchFamily="2" charset="2"/>
              </a:rPr>
              <a:t>starker</a:t>
            </a:r>
            <a:r>
              <a:rPr lang="tr-TR" sz="2300" b="1" dirty="0" smtClean="0">
                <a:sym typeface="Wingdings" pitchFamily="2" charset="2"/>
              </a:rPr>
              <a:t> </a:t>
            </a:r>
            <a:r>
              <a:rPr lang="tr-TR" sz="2300" b="1" dirty="0" err="1" smtClean="0">
                <a:sym typeface="Wingdings" pitchFamily="2" charset="2"/>
              </a:rPr>
              <a:t>Premierminister</a:t>
            </a:r>
            <a:r>
              <a:rPr lang="tr-TR" sz="2300" b="1" dirty="0" smtClean="0">
                <a:sym typeface="Wingdings" pitchFamily="2" charset="2"/>
              </a:rPr>
              <a:t>, der </a:t>
            </a:r>
            <a:r>
              <a:rPr lang="tr-TR" sz="2300" b="1" dirty="0" err="1" smtClean="0">
                <a:sym typeface="Wingdings" pitchFamily="2" charset="2"/>
              </a:rPr>
              <a:t>die</a:t>
            </a:r>
            <a:r>
              <a:rPr lang="tr-TR" sz="2300" b="1" dirty="0" smtClean="0">
                <a:sym typeface="Wingdings" pitchFamily="2" charset="2"/>
              </a:rPr>
              <a:t> </a:t>
            </a:r>
            <a:r>
              <a:rPr lang="tr-TR" sz="2300" b="1" dirty="0" err="1" smtClean="0">
                <a:sym typeface="Wingdings" pitchFamily="2" charset="2"/>
              </a:rPr>
              <a:t>Allgemeinpolitik</a:t>
            </a:r>
            <a:r>
              <a:rPr lang="tr-TR" sz="2300" b="1" dirty="0" smtClean="0">
                <a:sym typeface="Wingdings" pitchFamily="2" charset="2"/>
              </a:rPr>
              <a:t> </a:t>
            </a:r>
            <a:r>
              <a:rPr lang="tr-TR" sz="2300" b="1" dirty="0" err="1" smtClean="0">
                <a:sym typeface="Wingdings" pitchFamily="2" charset="2"/>
              </a:rPr>
              <a:t>bestimmt</a:t>
            </a:r>
            <a:endParaRPr lang="tr-TR" sz="2300" b="1" dirty="0" smtClean="0">
              <a:sym typeface="Wingdings" pitchFamily="2" charset="2"/>
            </a:endParaRPr>
          </a:p>
          <a:p>
            <a:pPr>
              <a:buNone/>
            </a:pPr>
            <a:r>
              <a:rPr lang="tr-TR" sz="2300" b="1" dirty="0" smtClean="0">
                <a:sym typeface="Wingdings" pitchFamily="2" charset="2"/>
              </a:rPr>
              <a:t>- </a:t>
            </a:r>
            <a:r>
              <a:rPr lang="tr-TR" sz="2300" b="1" dirty="0" err="1" smtClean="0">
                <a:sym typeface="Wingdings" pitchFamily="2" charset="2"/>
              </a:rPr>
              <a:t>Staatspräsident</a:t>
            </a:r>
            <a:r>
              <a:rPr lang="tr-TR" sz="2300" b="1" dirty="0" smtClean="0">
                <a:sym typeface="Wingdings" pitchFamily="2" charset="2"/>
              </a:rPr>
              <a:t>:</a:t>
            </a:r>
          </a:p>
          <a:p>
            <a:pPr>
              <a:buFont typeface="Wingdings"/>
              <a:buChar char="à"/>
            </a:pPr>
            <a:r>
              <a:rPr lang="tr-TR" sz="2300" b="1" dirty="0" err="1" smtClean="0">
                <a:sym typeface="Wingdings" pitchFamily="2" charset="2"/>
              </a:rPr>
              <a:t>Wahl</a:t>
            </a:r>
            <a:r>
              <a:rPr lang="tr-TR" sz="2300" b="1" dirty="0" smtClean="0">
                <a:sym typeface="Wingdings" pitchFamily="2" charset="2"/>
              </a:rPr>
              <a:t> </a:t>
            </a:r>
            <a:r>
              <a:rPr lang="tr-TR" sz="2300" b="1" dirty="0" err="1" smtClean="0">
                <a:sym typeface="Wingdings" pitchFamily="2" charset="2"/>
              </a:rPr>
              <a:t>durch</a:t>
            </a:r>
            <a:r>
              <a:rPr lang="tr-TR" sz="2300" b="1" dirty="0" smtClean="0">
                <a:sym typeface="Wingdings" pitchFamily="2" charset="2"/>
              </a:rPr>
              <a:t> </a:t>
            </a:r>
            <a:r>
              <a:rPr lang="tr-TR" sz="2300" b="1" dirty="0" err="1" smtClean="0">
                <a:sym typeface="Wingdings" pitchFamily="2" charset="2"/>
              </a:rPr>
              <a:t>min</a:t>
            </a:r>
            <a:r>
              <a:rPr lang="tr-TR" sz="2300" b="1" dirty="0" smtClean="0">
                <a:sym typeface="Wingdings" pitchFamily="2" charset="2"/>
              </a:rPr>
              <a:t>. 2/3-</a:t>
            </a:r>
            <a:r>
              <a:rPr lang="tr-TR" sz="2300" b="1" dirty="0" err="1" smtClean="0">
                <a:sym typeface="Wingdings" pitchFamily="2" charset="2"/>
              </a:rPr>
              <a:t>Mehrheit</a:t>
            </a:r>
            <a:r>
              <a:rPr lang="tr-TR" sz="2300" b="1" dirty="0" smtClean="0">
                <a:sym typeface="Wingdings" pitchFamily="2" charset="2"/>
              </a:rPr>
              <a:t> </a:t>
            </a:r>
            <a:r>
              <a:rPr lang="tr-TR" sz="2300" b="1" dirty="0" err="1" smtClean="0">
                <a:sym typeface="Wingdings" pitchFamily="2" charset="2"/>
              </a:rPr>
              <a:t>des</a:t>
            </a:r>
            <a:r>
              <a:rPr lang="tr-TR" sz="2300" b="1" dirty="0" smtClean="0">
                <a:sym typeface="Wingdings" pitchFamily="2" charset="2"/>
              </a:rPr>
              <a:t> </a:t>
            </a:r>
            <a:r>
              <a:rPr lang="tr-TR" sz="2300" b="1" dirty="0" err="1" smtClean="0">
                <a:sym typeface="Wingdings" pitchFamily="2" charset="2"/>
              </a:rPr>
              <a:t>Parlaments</a:t>
            </a:r>
            <a:r>
              <a:rPr lang="tr-TR" sz="2300" b="1" dirty="0" smtClean="0">
                <a:sym typeface="Wingdings" pitchFamily="2" charset="2"/>
              </a:rPr>
              <a:t> </a:t>
            </a:r>
            <a:r>
              <a:rPr lang="tr-TR" sz="2300" b="1" dirty="0" err="1" smtClean="0">
                <a:sym typeface="Wingdings" pitchFamily="2" charset="2"/>
              </a:rPr>
              <a:t>für</a:t>
            </a:r>
            <a:r>
              <a:rPr lang="tr-TR" sz="2300" b="1" dirty="0" smtClean="0">
                <a:sym typeface="Wingdings" pitchFamily="2" charset="2"/>
              </a:rPr>
              <a:t> 7 </a:t>
            </a:r>
            <a:r>
              <a:rPr lang="tr-TR" sz="2300" b="1" dirty="0" err="1" smtClean="0">
                <a:sym typeface="Wingdings" pitchFamily="2" charset="2"/>
              </a:rPr>
              <a:t>Jahre</a:t>
            </a:r>
            <a:endParaRPr lang="tr-TR" sz="2300" b="1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tr-TR" sz="2300" b="1" dirty="0" err="1" smtClean="0">
                <a:sym typeface="Wingdings" pitchFamily="2" charset="2"/>
              </a:rPr>
              <a:t>Keine</a:t>
            </a:r>
            <a:r>
              <a:rPr lang="tr-TR" sz="2300" b="1" dirty="0" smtClean="0">
                <a:sym typeface="Wingdings" pitchFamily="2" charset="2"/>
              </a:rPr>
              <a:t> </a:t>
            </a:r>
            <a:r>
              <a:rPr lang="tr-TR" sz="2300" b="1" dirty="0" err="1" smtClean="0">
                <a:sym typeface="Wingdings" pitchFamily="2" charset="2"/>
              </a:rPr>
              <a:t>Wiederwahl</a:t>
            </a:r>
            <a:endParaRPr lang="tr-TR" sz="2300" b="1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tr-TR" sz="2300" b="1" dirty="0" err="1" smtClean="0">
                <a:sym typeface="Wingdings" pitchFamily="2" charset="2"/>
              </a:rPr>
              <a:t>Staatsoberhaupt</a:t>
            </a:r>
            <a:r>
              <a:rPr lang="tr-TR" sz="2300" b="1" dirty="0" smtClean="0">
                <a:sym typeface="Wingdings" pitchFamily="2" charset="2"/>
              </a:rPr>
              <a:t>: </a:t>
            </a:r>
            <a:r>
              <a:rPr lang="tr-TR" sz="2300" b="1" dirty="0" err="1" smtClean="0">
                <a:sym typeface="Wingdings" pitchFamily="2" charset="2"/>
              </a:rPr>
              <a:t>völkerrechtliche</a:t>
            </a:r>
            <a:r>
              <a:rPr lang="tr-TR" sz="2300" b="1" dirty="0" smtClean="0">
                <a:sym typeface="Wingdings" pitchFamily="2" charset="2"/>
              </a:rPr>
              <a:t> </a:t>
            </a:r>
            <a:r>
              <a:rPr lang="tr-TR" sz="2300" b="1" dirty="0" err="1" smtClean="0">
                <a:sym typeface="Wingdings" pitchFamily="2" charset="2"/>
              </a:rPr>
              <a:t>Vertretung</a:t>
            </a:r>
            <a:r>
              <a:rPr lang="tr-TR" sz="2300" b="1" dirty="0" smtClean="0">
                <a:sym typeface="Wingdings" pitchFamily="2" charset="2"/>
              </a:rPr>
              <a:t> </a:t>
            </a:r>
            <a:r>
              <a:rPr lang="tr-TR" sz="2300" b="1" dirty="0" err="1" smtClean="0">
                <a:sym typeface="Wingdings" pitchFamily="2" charset="2"/>
              </a:rPr>
              <a:t>des</a:t>
            </a:r>
            <a:r>
              <a:rPr lang="tr-TR" sz="2300" b="1" dirty="0" smtClean="0">
                <a:sym typeface="Wingdings" pitchFamily="2" charset="2"/>
              </a:rPr>
              <a:t> </a:t>
            </a:r>
            <a:r>
              <a:rPr lang="tr-TR" sz="2300" b="1" dirty="0" err="1" smtClean="0">
                <a:sym typeface="Wingdings" pitchFamily="2" charset="2"/>
              </a:rPr>
              <a:t>Landes</a:t>
            </a:r>
            <a:r>
              <a:rPr lang="tr-TR" sz="2300" b="1" dirty="0" smtClean="0">
                <a:sym typeface="Wingdings" pitchFamily="2" charset="2"/>
              </a:rPr>
              <a:t> </a:t>
            </a:r>
            <a:r>
              <a:rPr lang="tr-TR" sz="2300" b="1" dirty="0" err="1" smtClean="0">
                <a:sym typeface="Wingdings" pitchFamily="2" charset="2"/>
              </a:rPr>
              <a:t>nach</a:t>
            </a:r>
            <a:r>
              <a:rPr lang="tr-TR" sz="2300" b="1" dirty="0" smtClean="0">
                <a:sym typeface="Wingdings" pitchFamily="2" charset="2"/>
              </a:rPr>
              <a:t> </a:t>
            </a:r>
            <a:r>
              <a:rPr lang="tr-TR" sz="2300" b="1" dirty="0" err="1" smtClean="0">
                <a:sym typeface="Wingdings" pitchFamily="2" charset="2"/>
              </a:rPr>
              <a:t>Außen</a:t>
            </a:r>
            <a:endParaRPr lang="tr-TR" sz="2300" b="1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tr-TR" sz="2300" b="1" dirty="0" err="1" smtClean="0">
                <a:sym typeface="Wingdings" pitchFamily="2" charset="2"/>
              </a:rPr>
              <a:t>Ratifizierung</a:t>
            </a:r>
            <a:r>
              <a:rPr lang="tr-TR" sz="2300" b="1" dirty="0" smtClean="0">
                <a:sym typeface="Wingdings" pitchFamily="2" charset="2"/>
              </a:rPr>
              <a:t> </a:t>
            </a:r>
            <a:r>
              <a:rPr lang="tr-TR" sz="2300" b="1" dirty="0" err="1" smtClean="0">
                <a:sym typeface="Wingdings" pitchFamily="2" charset="2"/>
              </a:rPr>
              <a:t>und</a:t>
            </a:r>
            <a:r>
              <a:rPr lang="tr-TR" sz="2300" b="1" dirty="0" smtClean="0">
                <a:sym typeface="Wingdings" pitchFamily="2" charset="2"/>
              </a:rPr>
              <a:t> </a:t>
            </a:r>
            <a:r>
              <a:rPr lang="tr-TR" sz="2300" b="1" dirty="0" err="1" smtClean="0">
                <a:sym typeface="Wingdings" pitchFamily="2" charset="2"/>
              </a:rPr>
              <a:t>Verkündung</a:t>
            </a:r>
            <a:r>
              <a:rPr lang="tr-TR" sz="2300" b="1" dirty="0" smtClean="0">
                <a:sym typeface="Wingdings" pitchFamily="2" charset="2"/>
              </a:rPr>
              <a:t> der </a:t>
            </a:r>
            <a:r>
              <a:rPr lang="tr-TR" sz="2300" b="1" dirty="0" err="1" smtClean="0">
                <a:sym typeface="Wingdings" pitchFamily="2" charset="2"/>
              </a:rPr>
              <a:t>Gesetze</a:t>
            </a:r>
            <a:endParaRPr lang="tr-TR" sz="2300" b="1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tr-TR" sz="2300" b="1" dirty="0" err="1" smtClean="0">
                <a:sym typeface="Wingdings" pitchFamily="2" charset="2"/>
              </a:rPr>
              <a:t>Oberbefehlshaber</a:t>
            </a:r>
            <a:r>
              <a:rPr lang="tr-TR" sz="2300" b="1" dirty="0" smtClean="0">
                <a:sym typeface="Wingdings" pitchFamily="2" charset="2"/>
              </a:rPr>
              <a:t> der </a:t>
            </a:r>
            <a:r>
              <a:rPr lang="tr-TR" sz="2300" b="1" dirty="0" err="1" smtClean="0">
                <a:sym typeface="Wingdings" pitchFamily="2" charset="2"/>
              </a:rPr>
              <a:t>Armee</a:t>
            </a:r>
            <a:endParaRPr lang="tr-TR" sz="2300" b="1" dirty="0" smtClean="0">
              <a:sym typeface="Wingdings" pitchFamily="2" charset="2"/>
            </a:endParaRPr>
          </a:p>
          <a:p>
            <a:pPr>
              <a:buNone/>
            </a:pPr>
            <a:r>
              <a:rPr lang="tr-TR" sz="2300" b="1" dirty="0" smtClean="0">
                <a:sym typeface="Wingdings" pitchFamily="2" charset="2"/>
              </a:rPr>
              <a:t> </a:t>
            </a:r>
            <a:r>
              <a:rPr lang="tr-TR" sz="2300" b="1" dirty="0" err="1" smtClean="0">
                <a:sym typeface="Wingdings" pitchFamily="2" charset="2"/>
              </a:rPr>
              <a:t>Begnadigungsrecht</a:t>
            </a:r>
            <a:endParaRPr lang="tr-TR" sz="2300" b="1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endParaRPr sz="2300" dirty="0"/>
          </a:p>
        </p:txBody>
      </p:sp>
      <p:sp>
        <p:nvSpPr>
          <p:cNvPr id="26629" name="26628 Başlık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3887787" cy="576263"/>
          </a:xfrm>
          <a:noFill/>
          <a:ln>
            <a:noFill/>
          </a:ln>
        </p:spPr>
        <p:txBody>
          <a:bodyPr/>
          <a:lstStyle/>
          <a:p>
            <a:pPr algn="l"/>
            <a:r>
              <a:rPr lang="de-DE" altLang="en-US" sz="1600" b="1" dirty="0" smtClean="0"/>
              <a:t>Präsidentielle Vollmachten nach der Verfassung von 1961 als Beispiel für die parlamentarische Demokratie</a:t>
            </a:r>
            <a:endParaRPr lang="en-US" alt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2049 Başlık"/>
          <p:cNvSpPr>
            <a:spLocks noGrp="1"/>
          </p:cNvSpPr>
          <p:nvPr>
            <p:ph type="ctrTitle" idx="4294967295"/>
          </p:nvPr>
        </p:nvSpPr>
        <p:spPr>
          <a:xfrm>
            <a:off x="250825" y="190500"/>
            <a:ext cx="4105275" cy="881063"/>
          </a:xfrm>
          <a:noFill/>
          <a:ln>
            <a:noFill/>
          </a:ln>
        </p:spPr>
        <p:txBody>
          <a:bodyPr/>
          <a:lstStyle>
            <a:lvl1pPr>
              <a:defRPr/>
            </a:lvl1pPr>
          </a:lstStyle>
          <a:p>
            <a:pPr algn="l"/>
            <a:r>
              <a:rPr lang="de-DE" sz="1600" b="1" dirty="0" smtClean="0"/>
              <a:t>Ringvorlesung: „Türkei: Kultur, Gesellschaft, Politik“</a:t>
            </a:r>
            <a:r>
              <a:rPr lang="tr-TR" sz="1600" b="1" dirty="0" smtClean="0"/>
              <a:t>, </a:t>
            </a:r>
            <a:r>
              <a:rPr lang="tr-TR" sz="1600" b="1" dirty="0" err="1" smtClean="0"/>
              <a:t>Türkei</a:t>
            </a:r>
            <a:r>
              <a:rPr lang="tr-TR" sz="1600" b="1" dirty="0" smtClean="0"/>
              <a:t>-</a:t>
            </a:r>
            <a:r>
              <a:rPr lang="tr-TR" sz="1600" b="1" dirty="0" err="1" smtClean="0"/>
              <a:t>Woche</a:t>
            </a:r>
            <a:r>
              <a:rPr lang="tr-TR" sz="1600" b="1" dirty="0" smtClean="0"/>
              <a:t>, </a:t>
            </a:r>
            <a:r>
              <a:rPr lang="tr-TR" sz="1600" b="1" dirty="0" err="1" smtClean="0"/>
              <a:t>Universit</a:t>
            </a:r>
            <a:r>
              <a:rPr lang="de-DE" sz="1600" b="1" dirty="0" err="1" smtClean="0"/>
              <a:t>ät</a:t>
            </a:r>
            <a:r>
              <a:rPr lang="de-DE" sz="1600" b="1" smtClean="0"/>
              <a:t> zu Köln, 22.01.2015</a:t>
            </a:r>
            <a:endParaRPr lang="de-DE" altLang="en-US" sz="1600" dirty="0"/>
          </a:p>
        </p:txBody>
      </p:sp>
      <p:sp>
        <p:nvSpPr>
          <p:cNvPr id="2051" name="2050 Alt Başlık"/>
          <p:cNvSpPr>
            <a:spLocks noGrp="1"/>
          </p:cNvSpPr>
          <p:nvPr>
            <p:ph type="subTitle" idx="4294967295"/>
          </p:nvPr>
        </p:nvSpPr>
        <p:spPr>
          <a:xfrm>
            <a:off x="827088" y="1700213"/>
            <a:ext cx="7848600" cy="2014537"/>
          </a:xfrm>
          <a:ln/>
        </p:spPr>
        <p:txBody>
          <a:bodyPr wrap="square" lIns="91440" tIns="45720" rIns="91440" bIns="45720" anchor="t" anchorCtr="0"/>
          <a:lstStyle>
            <a:lvl1pPr marL="0" algn="ctr">
              <a:buNone/>
              <a:defRPr/>
            </a:lvl1pPr>
            <a:lvl2pPr marL="457200" algn="ctr">
              <a:buNone/>
              <a:defRPr/>
            </a:lvl2pPr>
            <a:lvl3pPr marL="914400" algn="ctr">
              <a:buNone/>
              <a:defRPr/>
            </a:lvl3pPr>
            <a:lvl4pPr marL="1371600" algn="ctr">
              <a:buNone/>
              <a:defRPr/>
            </a:lvl4pPr>
            <a:lvl5pPr marL="1828800" algn="ctr">
              <a:buNone/>
              <a:defRPr/>
            </a:lvl5pPr>
          </a:lstStyle>
          <a:p>
            <a:r>
              <a:rPr lang="en-US" altLang="en-US" sz="3000" dirty="0" smtClean="0"/>
              <a:t>“</a:t>
            </a:r>
            <a:r>
              <a:rPr lang="tr-TR" altLang="en-US" sz="3000" dirty="0" err="1" smtClean="0"/>
              <a:t>Die</a:t>
            </a:r>
            <a:r>
              <a:rPr lang="tr-TR" altLang="en-US" sz="3000" dirty="0" smtClean="0"/>
              <a:t> </a:t>
            </a:r>
            <a:r>
              <a:rPr lang="tr-TR" altLang="en-US" sz="3000" dirty="0" err="1" smtClean="0"/>
              <a:t>Republik</a:t>
            </a:r>
            <a:r>
              <a:rPr lang="tr-TR" altLang="en-US" sz="3000" dirty="0" smtClean="0"/>
              <a:t> </a:t>
            </a:r>
            <a:r>
              <a:rPr lang="tr-TR" altLang="en-US" sz="3000" dirty="0" err="1" smtClean="0"/>
              <a:t>Türkei</a:t>
            </a:r>
            <a:r>
              <a:rPr lang="tr-TR" altLang="en-US" sz="3000" dirty="0" smtClean="0"/>
              <a:t> </a:t>
            </a:r>
            <a:r>
              <a:rPr lang="tr-TR" altLang="en-US" sz="3000" dirty="0" err="1" smtClean="0"/>
              <a:t>auf</a:t>
            </a:r>
            <a:r>
              <a:rPr lang="tr-TR" altLang="en-US" sz="3000" dirty="0" smtClean="0"/>
              <a:t> dem </a:t>
            </a:r>
            <a:r>
              <a:rPr lang="tr-TR" altLang="en-US" sz="3000" dirty="0" err="1" smtClean="0"/>
              <a:t>Weg</a:t>
            </a:r>
            <a:r>
              <a:rPr lang="tr-TR" altLang="en-US" sz="3000" dirty="0" smtClean="0"/>
              <a:t> </a:t>
            </a:r>
            <a:r>
              <a:rPr lang="tr-TR" altLang="en-US" sz="3000" dirty="0" err="1" smtClean="0"/>
              <a:t>zur</a:t>
            </a:r>
            <a:r>
              <a:rPr lang="tr-TR" altLang="en-US" sz="3000" dirty="0" smtClean="0"/>
              <a:t> </a:t>
            </a:r>
            <a:r>
              <a:rPr lang="tr-TR" altLang="en-US" sz="3000" dirty="0" err="1" smtClean="0"/>
              <a:t>Pr</a:t>
            </a:r>
            <a:r>
              <a:rPr lang="de-DE" altLang="en-US" sz="3000" dirty="0" err="1" smtClean="0"/>
              <a:t>äsidialrepublik</a:t>
            </a:r>
            <a:r>
              <a:rPr lang="de-DE" altLang="en-US" sz="3000" dirty="0" smtClean="0"/>
              <a:t> (?) – Er</a:t>
            </a:r>
            <a:r>
              <a:rPr lang="tr-TR" altLang="en-US" sz="3000" dirty="0" smtClean="0"/>
              <a:t>doğan </a:t>
            </a:r>
            <a:r>
              <a:rPr lang="tr-TR" altLang="en-US" sz="3000" dirty="0" err="1" smtClean="0"/>
              <a:t>vom</a:t>
            </a:r>
            <a:r>
              <a:rPr lang="tr-TR" altLang="en-US" sz="3000" dirty="0" smtClean="0"/>
              <a:t> </a:t>
            </a:r>
            <a:r>
              <a:rPr lang="tr-TR" altLang="en-US" sz="3000" dirty="0" err="1" smtClean="0"/>
              <a:t>Staatsoberhaupt</a:t>
            </a:r>
            <a:r>
              <a:rPr lang="tr-TR" altLang="en-US" sz="3000" dirty="0" smtClean="0"/>
              <a:t> zum </a:t>
            </a:r>
            <a:r>
              <a:rPr lang="tr-TR" altLang="en-US" sz="3000" dirty="0" err="1" smtClean="0"/>
              <a:t>Staatschef</a:t>
            </a:r>
            <a:r>
              <a:rPr lang="tr-TR" altLang="en-US" sz="3000" dirty="0" smtClean="0"/>
              <a:t> (?)</a:t>
            </a:r>
            <a:r>
              <a:rPr lang="en-US" altLang="en-US" sz="3000" dirty="0" smtClean="0"/>
              <a:t>”</a:t>
            </a:r>
            <a:endParaRPr lang="en-US" altLang="en-US" sz="3000" dirty="0"/>
          </a:p>
        </p:txBody>
      </p:sp>
      <p:sp>
        <p:nvSpPr>
          <p:cNvPr id="2052" name="2051 Dikdörtgen"/>
          <p:cNvSpPr>
            <a:spLocks/>
          </p:cNvSpPr>
          <p:nvPr/>
        </p:nvSpPr>
        <p:spPr>
          <a:xfrm>
            <a:off x="827088" y="3571875"/>
            <a:ext cx="7848600" cy="86518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dirty="0"/>
          </a:p>
          <a:p>
            <a:pPr algn="ctr">
              <a:spcBef>
                <a:spcPct val="20000"/>
              </a:spcBef>
            </a:pPr>
            <a:r>
              <a:rPr lang="en-US" altLang="en-US" sz="2200" dirty="0" err="1"/>
              <a:t>Assoz</a:t>
            </a:r>
            <a:r>
              <a:rPr lang="en-US" altLang="en-US" sz="2200" dirty="0" smtClean="0"/>
              <a:t>. </a:t>
            </a:r>
            <a:r>
              <a:rPr lang="en-US" altLang="en-US" sz="2200" dirty="0" err="1" smtClean="0"/>
              <a:t>Prof.Dr</a:t>
            </a:r>
            <a:r>
              <a:rPr lang="en-US" altLang="en-US" sz="2200" dirty="0"/>
              <a:t>. Burak Gümüş  </a:t>
            </a:r>
          </a:p>
        </p:txBody>
      </p:sp>
      <p:sp>
        <p:nvSpPr>
          <p:cNvPr id="2053" name="2052 Dikdörtgen"/>
          <p:cNvSpPr>
            <a:spLocks/>
          </p:cNvSpPr>
          <p:nvPr/>
        </p:nvSpPr>
        <p:spPr>
          <a:xfrm>
            <a:off x="827088" y="4652963"/>
            <a:ext cx="7848600" cy="136842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1400" dirty="0"/>
              <a:t>Fakultät für Wirtschafts- und Verwaltungswissenschaften</a:t>
            </a:r>
          </a:p>
          <a:p>
            <a:pPr>
              <a:spcBef>
                <a:spcPct val="20000"/>
              </a:spcBef>
            </a:pPr>
            <a:r>
              <a:rPr lang="en-US" altLang="en-US" sz="1400" dirty="0"/>
              <a:t>Sektion für Öffentliche Verwaltung</a:t>
            </a:r>
          </a:p>
          <a:p>
            <a:pPr>
              <a:spcBef>
                <a:spcPct val="20000"/>
              </a:spcBef>
            </a:pPr>
            <a:r>
              <a:rPr lang="en-US" altLang="en-US" sz="1400" dirty="0"/>
              <a:t>Fachbereich für Politik- und Sozialwissenschaften</a:t>
            </a:r>
          </a:p>
          <a:p>
            <a:pPr>
              <a:spcBef>
                <a:spcPct val="20000"/>
              </a:spcBef>
            </a:pPr>
            <a:r>
              <a:rPr lang="en-US" altLang="en-US" sz="1400" dirty="0"/>
              <a:t>Balkan Campus Edirne </a:t>
            </a:r>
          </a:p>
        </p:txBody>
      </p:sp>
      <p:pic>
        <p:nvPicPr>
          <p:cNvPr id="7" name="Grafik 6" descr="uk-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000" y="5760000"/>
            <a:ext cx="964406" cy="964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6625 Dikdörtgen"/>
          <p:cNvSpPr>
            <a:spLocks noGrp="1"/>
          </p:cNvSpPr>
          <p:nvPr/>
        </p:nvSpPr>
        <p:spPr>
          <a:xfrm>
            <a:off x="1676400" y="6245225"/>
            <a:ext cx="3903663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r>
              <a:rPr lang="de-DE" altLang="en-US" sz="1200" dirty="0"/>
              <a:t>Burak Gümüş, www.burak-guemues.com</a:t>
            </a:r>
          </a:p>
        </p:txBody>
      </p:sp>
      <p:sp>
        <p:nvSpPr>
          <p:cNvPr id="26627" name="26626 Dikdörtgen"/>
          <p:cNvSpPr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3051-1311-587298610EC3}" type="slidenum">
              <a:rPr lang="de-DE" altLang="en-US" sz="1400" dirty="0"/>
              <a:pPr algn="r"/>
              <a:t>20</a:t>
            </a:fld>
            <a:endParaRPr lang="de-DE" altLang="en-US" sz="1400" dirty="0"/>
          </a:p>
        </p:txBody>
      </p:sp>
      <p:sp>
        <p:nvSpPr>
          <p:cNvPr id="26628" name="26627 Metin Yer Tutucusu"/>
          <p:cNvSpPr>
            <a:spLocks noGrp="1"/>
          </p:cNvSpPr>
          <p:nvPr>
            <p:ph type="body" idx="4294967295"/>
          </p:nvPr>
        </p:nvSpPr>
        <p:spPr>
          <a:xfrm>
            <a:off x="714375" y="1285875"/>
            <a:ext cx="7940675" cy="4840288"/>
          </a:xfrm>
          <a:ln/>
        </p:spPr>
        <p:txBody>
          <a:bodyPr wrap="square" lIns="91440" tIns="45720" rIns="91440" bIns="45720" anchor="t" anchorCtr="0"/>
          <a:lstStyle/>
          <a:p>
            <a:pPr>
              <a:buFontTx/>
              <a:buChar char="-"/>
            </a:pPr>
            <a:r>
              <a:rPr lang="tr-TR" sz="2100" b="1" dirty="0" err="1" smtClean="0"/>
              <a:t>Staatspräsident</a:t>
            </a:r>
            <a:r>
              <a:rPr lang="tr-TR" sz="2100" b="1" dirty="0" smtClean="0"/>
              <a:t>: </a:t>
            </a:r>
          </a:p>
          <a:p>
            <a:pPr>
              <a:buFont typeface="Wingdings"/>
              <a:buChar char="à"/>
            </a:pPr>
            <a:r>
              <a:rPr lang="tr-TR" sz="2100" b="1" dirty="0" err="1" smtClean="0">
                <a:sym typeface="Wingdings" pitchFamily="2" charset="2"/>
              </a:rPr>
              <a:t>Neutralitätspflicht</a:t>
            </a:r>
            <a:r>
              <a:rPr lang="tr-TR" sz="2100" b="1" dirty="0" smtClean="0">
                <a:sym typeface="Wingdings" pitchFamily="2" charset="2"/>
              </a:rPr>
              <a:t> </a:t>
            </a:r>
            <a:r>
              <a:rPr lang="tr-TR" sz="2100" b="1" dirty="0" err="1" smtClean="0">
                <a:sym typeface="Wingdings" pitchFamily="2" charset="2"/>
              </a:rPr>
              <a:t>fern</a:t>
            </a:r>
            <a:r>
              <a:rPr lang="tr-TR" sz="2100" b="1" dirty="0" smtClean="0">
                <a:sym typeface="Wingdings" pitchFamily="2" charset="2"/>
              </a:rPr>
              <a:t> </a:t>
            </a:r>
            <a:r>
              <a:rPr lang="tr-TR" sz="2100" b="1" dirty="0" err="1" smtClean="0">
                <a:sym typeface="Wingdings" pitchFamily="2" charset="2"/>
              </a:rPr>
              <a:t>von</a:t>
            </a:r>
            <a:r>
              <a:rPr lang="tr-TR" sz="2100" b="1" dirty="0" smtClean="0">
                <a:sym typeface="Wingdings" pitchFamily="2" charset="2"/>
              </a:rPr>
              <a:t> der </a:t>
            </a:r>
            <a:r>
              <a:rPr lang="tr-TR" sz="2100" b="1" dirty="0" err="1" smtClean="0">
                <a:sym typeface="Wingdings" pitchFamily="2" charset="2"/>
              </a:rPr>
              <a:t>Tagespolitik</a:t>
            </a:r>
            <a:r>
              <a:rPr lang="tr-TR" sz="2100" b="1" dirty="0" smtClean="0">
                <a:sym typeface="Wingdings" pitchFamily="2" charset="2"/>
              </a:rPr>
              <a:t>: </a:t>
            </a:r>
            <a:r>
              <a:rPr lang="tr-TR" sz="2100" b="1" dirty="0" err="1" smtClean="0">
                <a:sym typeface="Wingdings" pitchFamily="2" charset="2"/>
              </a:rPr>
              <a:t>Ausscheiden</a:t>
            </a:r>
            <a:r>
              <a:rPr lang="tr-TR" sz="2100" b="1" dirty="0" smtClean="0">
                <a:sym typeface="Wingdings" pitchFamily="2" charset="2"/>
              </a:rPr>
              <a:t> </a:t>
            </a:r>
            <a:r>
              <a:rPr lang="tr-TR" sz="2100" b="1" dirty="0" err="1" smtClean="0">
                <a:sym typeface="Wingdings" pitchFamily="2" charset="2"/>
              </a:rPr>
              <a:t>aus</a:t>
            </a:r>
            <a:r>
              <a:rPr lang="tr-TR" sz="2100" b="1" dirty="0" smtClean="0">
                <a:sym typeface="Wingdings" pitchFamily="2" charset="2"/>
              </a:rPr>
              <a:t> der </a:t>
            </a:r>
            <a:r>
              <a:rPr lang="tr-TR" sz="2100" b="1" dirty="0" err="1" smtClean="0">
                <a:sym typeface="Wingdings" pitchFamily="2" charset="2"/>
              </a:rPr>
              <a:t>Partei</a:t>
            </a:r>
            <a:r>
              <a:rPr lang="tr-TR" sz="2100" b="1" dirty="0" smtClean="0">
                <a:sym typeface="Wingdings" pitchFamily="2" charset="2"/>
              </a:rPr>
              <a:t>; </a:t>
            </a:r>
            <a:r>
              <a:rPr lang="tr-TR" sz="2100" b="1" dirty="0" err="1" smtClean="0">
                <a:sym typeface="Wingdings" pitchFamily="2" charset="2"/>
              </a:rPr>
              <a:t>Ruhe</a:t>
            </a:r>
            <a:r>
              <a:rPr lang="tr-TR" sz="2100" b="1" dirty="0" smtClean="0">
                <a:sym typeface="Wingdings" pitchFamily="2" charset="2"/>
              </a:rPr>
              <a:t> </a:t>
            </a:r>
            <a:r>
              <a:rPr lang="tr-TR" sz="2100" b="1" dirty="0" err="1" smtClean="0">
                <a:sym typeface="Wingdings" pitchFamily="2" charset="2"/>
              </a:rPr>
              <a:t>des</a:t>
            </a:r>
            <a:r>
              <a:rPr lang="tr-TR" sz="2100" b="1" dirty="0" smtClean="0">
                <a:sym typeface="Wingdings" pitchFamily="2" charset="2"/>
              </a:rPr>
              <a:t> </a:t>
            </a:r>
            <a:r>
              <a:rPr lang="tr-TR" sz="2100" b="1" dirty="0" err="1" smtClean="0">
                <a:sym typeface="Wingdings" pitchFamily="2" charset="2"/>
              </a:rPr>
              <a:t>Parlamentsmandats</a:t>
            </a:r>
            <a:endParaRPr lang="tr-TR" sz="2100" b="1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tr-TR" sz="2100" b="1" dirty="0" err="1" smtClean="0"/>
              <a:t>Ernennt</a:t>
            </a:r>
            <a:r>
              <a:rPr lang="tr-TR" sz="2100" b="1" dirty="0" smtClean="0"/>
              <a:t> nur den </a:t>
            </a:r>
            <a:r>
              <a:rPr lang="tr-TR" sz="2100" b="1" dirty="0" err="1" smtClean="0"/>
              <a:t>Premierminister</a:t>
            </a:r>
            <a:r>
              <a:rPr lang="tr-TR" sz="2100" b="1" dirty="0" smtClean="0"/>
              <a:t> </a:t>
            </a:r>
            <a:r>
              <a:rPr lang="tr-TR" sz="2100" b="1" dirty="0" err="1" smtClean="0"/>
              <a:t>und</a:t>
            </a:r>
            <a:r>
              <a:rPr lang="tr-TR" sz="2100" b="1" dirty="0" smtClean="0"/>
              <a:t> </a:t>
            </a:r>
            <a:r>
              <a:rPr lang="tr-TR" sz="2100" b="1" dirty="0" err="1" smtClean="0"/>
              <a:t>die</a:t>
            </a:r>
            <a:r>
              <a:rPr lang="tr-TR" sz="2100" b="1" dirty="0" smtClean="0"/>
              <a:t> </a:t>
            </a:r>
            <a:r>
              <a:rPr lang="tr-TR" sz="2100" b="1" dirty="0" err="1" smtClean="0"/>
              <a:t>von</a:t>
            </a:r>
            <a:r>
              <a:rPr lang="tr-TR" sz="2100" b="1" dirty="0" smtClean="0"/>
              <a:t> </a:t>
            </a:r>
            <a:r>
              <a:rPr lang="tr-TR" sz="2100" b="1" dirty="0" err="1" smtClean="0"/>
              <a:t>ihm</a:t>
            </a:r>
            <a:r>
              <a:rPr lang="tr-TR" sz="2100" b="1" dirty="0" smtClean="0"/>
              <a:t> </a:t>
            </a:r>
            <a:r>
              <a:rPr lang="tr-TR" sz="2100" b="1" dirty="0" err="1" smtClean="0"/>
              <a:t>vorgeschlagenen</a:t>
            </a:r>
            <a:r>
              <a:rPr lang="tr-TR" sz="2100" b="1" dirty="0" smtClean="0"/>
              <a:t> </a:t>
            </a:r>
            <a:r>
              <a:rPr lang="tr-TR" sz="2100" b="1" dirty="0" err="1" smtClean="0"/>
              <a:t>Minister</a:t>
            </a:r>
            <a:r>
              <a:rPr lang="tr-TR" sz="2100" b="1" dirty="0" smtClean="0"/>
              <a:t>, </a:t>
            </a:r>
            <a:r>
              <a:rPr lang="tr-TR" sz="2100" b="1" dirty="0" err="1" smtClean="0"/>
              <a:t>kann</a:t>
            </a:r>
            <a:r>
              <a:rPr lang="tr-TR" sz="2100" b="1" dirty="0" smtClean="0"/>
              <a:t> </a:t>
            </a:r>
            <a:r>
              <a:rPr lang="tr-TR" sz="2100" b="1" dirty="0" err="1" smtClean="0"/>
              <a:t>aber</a:t>
            </a:r>
            <a:r>
              <a:rPr lang="tr-TR" sz="2100" b="1" dirty="0" smtClean="0"/>
              <a:t> </a:t>
            </a:r>
            <a:r>
              <a:rPr lang="tr-TR" sz="2100" b="1" dirty="0" err="1" smtClean="0"/>
              <a:t>diese</a:t>
            </a:r>
            <a:r>
              <a:rPr lang="tr-TR" sz="2100" b="1" dirty="0" smtClean="0"/>
              <a:t> </a:t>
            </a:r>
            <a:r>
              <a:rPr lang="tr-TR" sz="2100" b="1" dirty="0" err="1" smtClean="0"/>
              <a:t>nicht</a:t>
            </a:r>
            <a:r>
              <a:rPr lang="tr-TR" sz="2100" b="1" dirty="0" smtClean="0"/>
              <a:t> </a:t>
            </a:r>
            <a:r>
              <a:rPr lang="tr-TR" sz="2100" b="1" dirty="0" err="1" smtClean="0"/>
              <a:t>entlassen</a:t>
            </a:r>
            <a:r>
              <a:rPr lang="tr-TR" sz="2100" b="1" dirty="0" smtClean="0"/>
              <a:t> (</a:t>
            </a:r>
            <a:r>
              <a:rPr lang="tr-TR" sz="2100" b="1" dirty="0" err="1" smtClean="0"/>
              <a:t>Parlament</a:t>
            </a:r>
            <a:r>
              <a:rPr lang="tr-TR" sz="2100" b="1" dirty="0" smtClean="0"/>
              <a:t>. </a:t>
            </a:r>
            <a:r>
              <a:rPr lang="tr-TR" sz="2100" b="1" dirty="0" err="1" smtClean="0"/>
              <a:t>Zustimmung</a:t>
            </a:r>
            <a:r>
              <a:rPr lang="tr-TR" sz="2100" b="1" dirty="0" smtClean="0"/>
              <a:t> </a:t>
            </a:r>
            <a:r>
              <a:rPr lang="tr-TR" sz="2100" b="1" dirty="0" err="1" smtClean="0"/>
              <a:t>für</a:t>
            </a:r>
            <a:r>
              <a:rPr lang="tr-TR" sz="2100" b="1" dirty="0" smtClean="0"/>
              <a:t> </a:t>
            </a:r>
            <a:r>
              <a:rPr lang="tr-TR" sz="2100" b="1" dirty="0" err="1" smtClean="0"/>
              <a:t>Ernennung</a:t>
            </a:r>
            <a:r>
              <a:rPr lang="tr-TR" sz="2100" b="1" dirty="0" smtClean="0"/>
              <a:t> </a:t>
            </a:r>
            <a:r>
              <a:rPr lang="tr-TR" sz="2100" b="1" dirty="0" err="1" smtClean="0"/>
              <a:t>erforderlich</a:t>
            </a:r>
            <a:r>
              <a:rPr lang="tr-TR" sz="2100" b="1" dirty="0" smtClean="0"/>
              <a:t>!)</a:t>
            </a:r>
          </a:p>
          <a:p>
            <a:pPr>
              <a:buFont typeface="Wingdings"/>
              <a:buChar char="à"/>
            </a:pPr>
            <a:r>
              <a:rPr lang="tr-TR" sz="2100" b="1" dirty="0" err="1" smtClean="0"/>
              <a:t>Suspensives</a:t>
            </a:r>
            <a:r>
              <a:rPr lang="tr-TR" sz="2100" b="1" dirty="0" smtClean="0"/>
              <a:t> Veto-</a:t>
            </a:r>
            <a:r>
              <a:rPr lang="tr-TR" sz="2100" b="1" dirty="0" err="1" smtClean="0"/>
              <a:t>Recht</a:t>
            </a:r>
            <a:r>
              <a:rPr lang="tr-TR" sz="2100" b="1" dirty="0" smtClean="0"/>
              <a:t> nur </a:t>
            </a:r>
            <a:r>
              <a:rPr lang="tr-TR" sz="2100" b="1" dirty="0" err="1" smtClean="0"/>
              <a:t>bei</a:t>
            </a:r>
            <a:r>
              <a:rPr lang="tr-TR" sz="2100" b="1" dirty="0" smtClean="0"/>
              <a:t> </a:t>
            </a:r>
            <a:r>
              <a:rPr lang="tr-TR" sz="2100" b="1" dirty="0" err="1" smtClean="0"/>
              <a:t>einfachen</a:t>
            </a:r>
            <a:r>
              <a:rPr lang="tr-TR" sz="2100" b="1" dirty="0" smtClean="0"/>
              <a:t> </a:t>
            </a:r>
            <a:r>
              <a:rPr lang="tr-TR" sz="2100" b="1" dirty="0" err="1" smtClean="0"/>
              <a:t>Gesetzen</a:t>
            </a:r>
            <a:endParaRPr lang="tr-TR" sz="2100" b="1" dirty="0" smtClean="0"/>
          </a:p>
          <a:p>
            <a:pPr>
              <a:buFont typeface="Wingdings"/>
              <a:buChar char="à"/>
            </a:pPr>
            <a:r>
              <a:rPr lang="tr-TR" sz="2100" b="1" dirty="0" err="1" smtClean="0"/>
              <a:t>Niechtigkeitsklagerecht</a:t>
            </a:r>
            <a:r>
              <a:rPr lang="tr-TR" sz="2100" b="1" dirty="0" smtClean="0"/>
              <a:t> </a:t>
            </a:r>
            <a:r>
              <a:rPr lang="tr-TR" sz="2100" b="1" dirty="0" err="1" smtClean="0"/>
              <a:t>bei</a:t>
            </a:r>
            <a:r>
              <a:rPr lang="tr-TR" sz="2100" b="1" dirty="0" smtClean="0"/>
              <a:t> </a:t>
            </a:r>
            <a:r>
              <a:rPr lang="tr-TR" sz="2100" b="1" dirty="0" err="1" smtClean="0"/>
              <a:t>verfassungsändernden</a:t>
            </a:r>
            <a:r>
              <a:rPr lang="tr-TR" sz="2100" b="1" dirty="0" smtClean="0"/>
              <a:t> </a:t>
            </a:r>
            <a:r>
              <a:rPr lang="tr-TR" sz="2100" b="1" dirty="0" err="1" smtClean="0"/>
              <a:t>Gestzen</a:t>
            </a:r>
            <a:r>
              <a:rPr lang="tr-TR" sz="2100" b="1" dirty="0" smtClean="0"/>
              <a:t> </a:t>
            </a:r>
            <a:r>
              <a:rPr lang="tr-TR" sz="2100" b="1" dirty="0" err="1" smtClean="0"/>
              <a:t>beim</a:t>
            </a:r>
            <a:r>
              <a:rPr lang="tr-TR" sz="2100" b="1" dirty="0" smtClean="0"/>
              <a:t> </a:t>
            </a:r>
            <a:r>
              <a:rPr lang="tr-TR" sz="2100" b="1" dirty="0" err="1" smtClean="0"/>
              <a:t>Verfassungsgericht</a:t>
            </a:r>
            <a:endParaRPr lang="tr-TR" sz="2100" b="1" dirty="0" smtClean="0"/>
          </a:p>
          <a:p>
            <a:pPr>
              <a:buFont typeface="Wingdings"/>
              <a:buChar char="à"/>
            </a:pPr>
            <a:r>
              <a:rPr lang="tr-TR" sz="2100" b="1" dirty="0" err="1" smtClean="0"/>
              <a:t>Praktisch</a:t>
            </a:r>
            <a:r>
              <a:rPr lang="tr-TR" sz="2100" b="1" dirty="0" smtClean="0"/>
              <a:t> </a:t>
            </a:r>
            <a:r>
              <a:rPr lang="tr-TR" sz="2100" b="1" dirty="0" err="1" smtClean="0"/>
              <a:t>kein</a:t>
            </a:r>
            <a:r>
              <a:rPr lang="tr-TR" sz="2100" b="1" dirty="0" smtClean="0"/>
              <a:t> </a:t>
            </a:r>
            <a:r>
              <a:rPr lang="tr-TR" sz="2100" b="1" dirty="0" err="1" smtClean="0"/>
              <a:t>Auflöungsrecht</a:t>
            </a:r>
            <a:r>
              <a:rPr lang="tr-TR" sz="2100" b="1" dirty="0" smtClean="0"/>
              <a:t> </a:t>
            </a:r>
            <a:r>
              <a:rPr lang="tr-TR" sz="2100" b="1" dirty="0" err="1" smtClean="0"/>
              <a:t>des</a:t>
            </a:r>
            <a:r>
              <a:rPr lang="tr-TR" sz="2100" b="1" dirty="0" smtClean="0"/>
              <a:t> </a:t>
            </a:r>
            <a:r>
              <a:rPr lang="tr-TR" sz="2100" b="1" dirty="0" err="1" smtClean="0"/>
              <a:t>Parlaments</a:t>
            </a:r>
            <a:r>
              <a:rPr lang="tr-TR" sz="2100" b="1" dirty="0" smtClean="0"/>
              <a:t> </a:t>
            </a:r>
            <a:r>
              <a:rPr lang="tr-TR" sz="2100" b="1" dirty="0" err="1" smtClean="0"/>
              <a:t>außer</a:t>
            </a:r>
            <a:r>
              <a:rPr lang="tr-TR" sz="2100" b="1" dirty="0" smtClean="0"/>
              <a:t> der </a:t>
            </a:r>
            <a:r>
              <a:rPr lang="tr-TR" sz="2100" b="1" dirty="0" err="1" smtClean="0"/>
              <a:t>kaum</a:t>
            </a:r>
            <a:r>
              <a:rPr lang="tr-TR" sz="2100" b="1" dirty="0" smtClean="0"/>
              <a:t> </a:t>
            </a:r>
            <a:r>
              <a:rPr lang="tr-TR" sz="2100" b="1" dirty="0" err="1" smtClean="0"/>
              <a:t>erfüllbaren</a:t>
            </a:r>
            <a:r>
              <a:rPr lang="tr-TR" sz="2100" b="1" dirty="0" smtClean="0"/>
              <a:t> </a:t>
            </a:r>
            <a:r>
              <a:rPr lang="tr-TR" sz="2100" b="1" dirty="0" err="1" smtClean="0"/>
              <a:t>Randbedingung</a:t>
            </a:r>
            <a:r>
              <a:rPr lang="tr-TR" sz="2100" b="1" dirty="0" smtClean="0"/>
              <a:t> der </a:t>
            </a:r>
            <a:r>
              <a:rPr lang="tr-TR" sz="2100" b="1" dirty="0" err="1" smtClean="0"/>
              <a:t>dreimalig</a:t>
            </a:r>
            <a:r>
              <a:rPr lang="tr-TR" sz="2100" b="1" dirty="0" smtClean="0"/>
              <a:t> </a:t>
            </a:r>
            <a:r>
              <a:rPr lang="tr-TR" sz="2100" b="1" dirty="0" err="1" smtClean="0"/>
              <a:t>Stürze</a:t>
            </a:r>
            <a:r>
              <a:rPr lang="tr-TR" sz="2100" b="1" dirty="0" smtClean="0"/>
              <a:t> der </a:t>
            </a:r>
            <a:r>
              <a:rPr lang="tr-TR" sz="2100" b="1" dirty="0" err="1" smtClean="0"/>
              <a:t>Regierungen</a:t>
            </a:r>
            <a:r>
              <a:rPr lang="tr-TR" sz="2100" b="1" dirty="0" smtClean="0"/>
              <a:t> in 18 </a:t>
            </a:r>
            <a:r>
              <a:rPr lang="tr-TR" sz="2100" b="1" dirty="0" err="1" smtClean="0"/>
              <a:t>Monaten</a:t>
            </a:r>
            <a:r>
              <a:rPr lang="tr-TR" sz="2100" b="1" dirty="0" smtClean="0"/>
              <a:t> </a:t>
            </a:r>
            <a:r>
              <a:rPr lang="tr-TR" sz="2100" b="1" dirty="0" err="1" smtClean="0"/>
              <a:t>und</a:t>
            </a:r>
            <a:r>
              <a:rPr lang="tr-TR" sz="2100" b="1" dirty="0" smtClean="0"/>
              <a:t> </a:t>
            </a:r>
            <a:r>
              <a:rPr lang="tr-TR" sz="2100" b="1" dirty="0" err="1" smtClean="0"/>
              <a:t>des</a:t>
            </a:r>
            <a:r>
              <a:rPr lang="tr-TR" sz="2100" b="1" dirty="0" smtClean="0"/>
              <a:t> </a:t>
            </a:r>
            <a:r>
              <a:rPr lang="tr-TR" sz="2100" b="1" dirty="0" err="1" smtClean="0"/>
              <a:t>entsprechenden</a:t>
            </a:r>
            <a:r>
              <a:rPr lang="tr-TR" sz="2100" b="1" dirty="0" smtClean="0"/>
              <a:t> </a:t>
            </a:r>
            <a:r>
              <a:rPr lang="tr-TR" sz="2100" b="1" dirty="0" err="1" smtClean="0"/>
              <a:t>Wunsches</a:t>
            </a:r>
            <a:r>
              <a:rPr lang="tr-TR" sz="2100" b="1" dirty="0" smtClean="0"/>
              <a:t> </a:t>
            </a:r>
            <a:r>
              <a:rPr lang="tr-TR" sz="2100" b="1" dirty="0" err="1" smtClean="0"/>
              <a:t>des</a:t>
            </a:r>
            <a:r>
              <a:rPr lang="tr-TR" sz="2100" b="1" dirty="0" smtClean="0"/>
              <a:t> </a:t>
            </a:r>
            <a:r>
              <a:rPr lang="tr-TR" sz="2100" b="1" dirty="0" err="1" smtClean="0"/>
              <a:t>amtierenden</a:t>
            </a:r>
            <a:r>
              <a:rPr lang="tr-TR" sz="2100" b="1" dirty="0" smtClean="0"/>
              <a:t> </a:t>
            </a:r>
            <a:r>
              <a:rPr lang="tr-TR" sz="2100" b="1" dirty="0" err="1" smtClean="0"/>
              <a:t>Premierministers</a:t>
            </a:r>
            <a:endParaRPr sz="2100" b="1" dirty="0"/>
          </a:p>
        </p:txBody>
      </p:sp>
      <p:sp>
        <p:nvSpPr>
          <p:cNvPr id="26629" name="26628 Başlık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3887787" cy="576263"/>
          </a:xfrm>
          <a:noFill/>
          <a:ln>
            <a:noFill/>
          </a:ln>
        </p:spPr>
        <p:txBody>
          <a:bodyPr/>
          <a:lstStyle/>
          <a:p>
            <a:pPr algn="l"/>
            <a:r>
              <a:rPr lang="de-DE" altLang="en-US" sz="1600" b="1" dirty="0" smtClean="0"/>
              <a:t>Präsidentielle Vollmachten nach der Verfassung von 1961 als Beispiel für die parlamentarische Demokratie</a:t>
            </a:r>
            <a:endParaRPr lang="en-US" altLang="en-US" sz="1600" b="1" dirty="0"/>
          </a:p>
        </p:txBody>
      </p:sp>
      <p:pic>
        <p:nvPicPr>
          <p:cNvPr id="6" name="Grafik 5" descr="uk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0" y="5760000"/>
            <a:ext cx="964406" cy="964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6625 Dikdörtgen"/>
          <p:cNvSpPr>
            <a:spLocks noGrp="1"/>
          </p:cNvSpPr>
          <p:nvPr/>
        </p:nvSpPr>
        <p:spPr>
          <a:xfrm>
            <a:off x="1676400" y="6245225"/>
            <a:ext cx="3903663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r>
              <a:rPr lang="de-DE" altLang="en-US" sz="1200" dirty="0"/>
              <a:t>Burak Gümüş, www.burak-guemues.com</a:t>
            </a:r>
          </a:p>
        </p:txBody>
      </p:sp>
      <p:sp>
        <p:nvSpPr>
          <p:cNvPr id="26627" name="26626 Dikdörtgen"/>
          <p:cNvSpPr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3051-1311-587298610EC3}" type="slidenum">
              <a:rPr lang="de-DE" altLang="en-US" sz="1400" dirty="0"/>
              <a:pPr algn="r"/>
              <a:t>21</a:t>
            </a:fld>
            <a:endParaRPr lang="de-DE" altLang="en-US" sz="1400" dirty="0"/>
          </a:p>
        </p:txBody>
      </p:sp>
      <p:sp>
        <p:nvSpPr>
          <p:cNvPr id="26628" name="26627 Metin Yer Tutucusu"/>
          <p:cNvSpPr>
            <a:spLocks noGrp="1"/>
          </p:cNvSpPr>
          <p:nvPr>
            <p:ph type="body" idx="4294967295"/>
          </p:nvPr>
        </p:nvSpPr>
        <p:spPr>
          <a:xfrm>
            <a:off x="714375" y="1285875"/>
            <a:ext cx="7940675" cy="4840288"/>
          </a:xfrm>
          <a:ln/>
        </p:spPr>
        <p:txBody>
          <a:bodyPr wrap="square" lIns="91440" tIns="45720" rIns="91440" bIns="45720" anchor="t" anchorCtr="0"/>
          <a:lstStyle/>
          <a:p>
            <a:pPr>
              <a:buFontTx/>
              <a:buChar char="-"/>
            </a:pPr>
            <a:r>
              <a:rPr lang="tr-TR" sz="2050" b="1" dirty="0" err="1" smtClean="0"/>
              <a:t>Staatspräsident</a:t>
            </a:r>
            <a:r>
              <a:rPr lang="tr-TR" sz="2050" b="1" dirty="0" smtClean="0"/>
              <a:t>: </a:t>
            </a:r>
          </a:p>
          <a:p>
            <a:pPr>
              <a:buFontTx/>
              <a:buChar char="-"/>
            </a:pPr>
            <a:r>
              <a:rPr lang="tr-TR" sz="2050" b="1" dirty="0" err="1" smtClean="0"/>
              <a:t>Kaum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strategische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Ernennungsvollmacht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bei</a:t>
            </a:r>
            <a:r>
              <a:rPr lang="tr-TR" sz="2050" b="1" dirty="0" smtClean="0"/>
              <a:t> der </a:t>
            </a:r>
            <a:r>
              <a:rPr lang="tr-TR" sz="2050" b="1" dirty="0" err="1" smtClean="0"/>
              <a:t>Besetzung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von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Schlüsselposten</a:t>
            </a:r>
            <a:r>
              <a:rPr lang="tr-TR" sz="2050" b="1" dirty="0" smtClean="0"/>
              <a:t> (im </a:t>
            </a:r>
            <a:r>
              <a:rPr lang="tr-TR" sz="2050" b="1" dirty="0" err="1" smtClean="0"/>
              <a:t>Gegensatz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zu</a:t>
            </a:r>
            <a:r>
              <a:rPr lang="tr-TR" sz="2050" b="1" dirty="0" smtClean="0"/>
              <a:t> 1982!):</a:t>
            </a:r>
          </a:p>
          <a:p>
            <a:pPr>
              <a:buFontTx/>
              <a:buChar char="-"/>
            </a:pPr>
            <a:r>
              <a:rPr lang="tr-TR" sz="2050" b="1" dirty="0" smtClean="0"/>
              <a:t>15 </a:t>
            </a:r>
            <a:r>
              <a:rPr lang="tr-TR" sz="2050" b="1" dirty="0" err="1" smtClean="0"/>
              <a:t>Senatoren</a:t>
            </a:r>
            <a:endParaRPr lang="tr-TR" sz="2050" b="1" dirty="0" smtClean="0"/>
          </a:p>
          <a:p>
            <a:pPr>
              <a:buFontTx/>
              <a:buChar char="-"/>
            </a:pPr>
            <a:r>
              <a:rPr lang="tr-TR" sz="2050" b="1" dirty="0" err="1" smtClean="0"/>
              <a:t>Formaler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Vorsitz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NSR</a:t>
            </a:r>
            <a:r>
              <a:rPr lang="tr-TR" sz="2050" b="1" dirty="0" smtClean="0"/>
              <a:t> (“MGK”)</a:t>
            </a:r>
          </a:p>
          <a:p>
            <a:pPr>
              <a:buFontTx/>
              <a:buChar char="-"/>
            </a:pPr>
            <a:r>
              <a:rPr lang="tr-TR" sz="2050" b="1" dirty="0" smtClean="0"/>
              <a:t>İndirekte Wahl von 2 Richtern des Militärischen Kassationshofs</a:t>
            </a:r>
          </a:p>
          <a:p>
            <a:pPr>
              <a:buFontTx/>
              <a:buChar char="-"/>
            </a:pPr>
            <a:r>
              <a:rPr lang="tr-TR" sz="2050" b="1" dirty="0" err="1" smtClean="0"/>
              <a:t>Ernennung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von</a:t>
            </a:r>
            <a:r>
              <a:rPr lang="tr-TR" sz="2050" b="1" dirty="0" smtClean="0"/>
              <a:t> nur 2 </a:t>
            </a:r>
            <a:r>
              <a:rPr lang="tr-TR" sz="2050" b="1" dirty="0" err="1" smtClean="0"/>
              <a:t>von</a:t>
            </a:r>
            <a:r>
              <a:rPr lang="tr-TR" sz="2050" b="1" dirty="0" smtClean="0"/>
              <a:t> 15 </a:t>
            </a:r>
            <a:r>
              <a:rPr lang="tr-TR" sz="2050" b="1" dirty="0" err="1" smtClean="0"/>
              <a:t>Verfassungsrichtern</a:t>
            </a:r>
            <a:endParaRPr lang="tr-TR" sz="2050" b="1" dirty="0" smtClean="0"/>
          </a:p>
          <a:p>
            <a:pPr>
              <a:buFontTx/>
              <a:buChar char="-"/>
            </a:pPr>
            <a:r>
              <a:rPr lang="tr-TR" sz="2050" b="1" dirty="0" err="1" smtClean="0"/>
              <a:t>Vorsitz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Tagung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des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Ministerrats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auf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Wunsch</a:t>
            </a:r>
            <a:endParaRPr lang="tr-TR" sz="2050" b="1" dirty="0" smtClean="0"/>
          </a:p>
          <a:p>
            <a:pPr>
              <a:buNone/>
            </a:pPr>
            <a:r>
              <a:rPr lang="tr-TR" sz="2050" b="1" dirty="0" smtClean="0"/>
              <a:t>-</a:t>
            </a:r>
            <a:r>
              <a:rPr lang="de-DE" sz="2050" b="1" dirty="0" smtClean="0"/>
              <a:t> </a:t>
            </a:r>
            <a:r>
              <a:rPr lang="tr-TR" sz="2050" b="1" dirty="0" smtClean="0"/>
              <a:t>60er Jahre: Verstärkung der Linken durch Studierendenunruhen; politische Polarisierung zwischen Linken und Rechten. </a:t>
            </a:r>
            <a:r>
              <a:rPr lang="tr-TR" sz="2050" b="1" dirty="0" err="1" smtClean="0"/>
              <a:t>Blockade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und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Gegenblockade</a:t>
            </a:r>
            <a:endParaRPr lang="tr-TR" sz="2050" b="1" dirty="0" smtClean="0"/>
          </a:p>
          <a:p>
            <a:pPr>
              <a:buFontTx/>
              <a:buChar char="-"/>
            </a:pPr>
            <a:r>
              <a:rPr lang="tr-TR" sz="2050" b="1" dirty="0" smtClean="0">
                <a:sym typeface="Wingdings" pitchFamily="2" charset="2"/>
              </a:rPr>
              <a:t> </a:t>
            </a:r>
            <a:r>
              <a:rPr lang="tr-TR" sz="2050" b="1" dirty="0" err="1" smtClean="0">
                <a:sym typeface="Wingdings" pitchFamily="2" charset="2"/>
              </a:rPr>
              <a:t>Politische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Unruhen</a:t>
            </a:r>
            <a:r>
              <a:rPr lang="tr-TR" sz="2050" b="1" dirty="0" smtClean="0">
                <a:sym typeface="Wingdings" pitchFamily="2" charset="2"/>
              </a:rPr>
              <a:t> (Memorandum 12.3.1971; </a:t>
            </a:r>
            <a:r>
              <a:rPr lang="tr-TR" sz="2050" b="1" dirty="0" err="1" smtClean="0">
                <a:sym typeface="Wingdings" pitchFamily="2" charset="2"/>
              </a:rPr>
              <a:t>Bürgerkiegsartige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Zustände</a:t>
            </a:r>
            <a:r>
              <a:rPr lang="tr-TR" sz="2050" b="1" dirty="0" smtClean="0">
                <a:sym typeface="Wingdings" pitchFamily="2" charset="2"/>
              </a:rPr>
              <a:t> ab Mitte der 70er </a:t>
            </a:r>
            <a:r>
              <a:rPr lang="tr-TR" sz="2050" b="1" dirty="0" err="1" smtClean="0">
                <a:sym typeface="Wingdings" pitchFamily="2" charset="2"/>
              </a:rPr>
              <a:t>Jahre</a:t>
            </a:r>
            <a:r>
              <a:rPr lang="tr-TR" sz="2050" b="1" dirty="0" smtClean="0">
                <a:sym typeface="Wingdings" pitchFamily="2" charset="2"/>
              </a:rPr>
              <a:t>)</a:t>
            </a:r>
            <a:endParaRPr lang="tr-TR" sz="2050" b="1" dirty="0" smtClean="0"/>
          </a:p>
        </p:txBody>
      </p:sp>
      <p:sp>
        <p:nvSpPr>
          <p:cNvPr id="26629" name="26628 Başlık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3887787" cy="576263"/>
          </a:xfrm>
          <a:noFill/>
          <a:ln>
            <a:noFill/>
          </a:ln>
        </p:spPr>
        <p:txBody>
          <a:bodyPr/>
          <a:lstStyle/>
          <a:p>
            <a:pPr algn="l"/>
            <a:r>
              <a:rPr lang="de-DE" altLang="en-US" sz="1600" b="1" dirty="0" smtClean="0"/>
              <a:t>Präsidentielle Vollmachten nach der Verfassung von 1961 als Beispiel für die parlamentarische Demokratie</a:t>
            </a:r>
            <a:endParaRPr lang="en-US" altLang="en-US" sz="1600" b="1" dirty="0"/>
          </a:p>
        </p:txBody>
      </p:sp>
      <p:pic>
        <p:nvPicPr>
          <p:cNvPr id="6" name="Grafik 5" descr="uk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0" y="5760000"/>
            <a:ext cx="964406" cy="964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6625 Dikdörtgen"/>
          <p:cNvSpPr>
            <a:spLocks noGrp="1"/>
          </p:cNvSpPr>
          <p:nvPr/>
        </p:nvSpPr>
        <p:spPr>
          <a:xfrm>
            <a:off x="1676400" y="6245225"/>
            <a:ext cx="3903663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r>
              <a:rPr lang="de-DE" altLang="en-US" sz="1200" dirty="0"/>
              <a:t>Burak Gümüş, www.burak-guemues.com</a:t>
            </a:r>
          </a:p>
        </p:txBody>
      </p:sp>
      <p:sp>
        <p:nvSpPr>
          <p:cNvPr id="26627" name="26626 Dikdörtgen"/>
          <p:cNvSpPr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3051-1311-587298610EC3}" type="slidenum">
              <a:rPr lang="de-DE" altLang="en-US" sz="1400" dirty="0"/>
              <a:pPr algn="r"/>
              <a:t>22</a:t>
            </a:fld>
            <a:endParaRPr lang="de-DE" altLang="en-US" sz="1400" dirty="0"/>
          </a:p>
        </p:txBody>
      </p:sp>
      <p:sp>
        <p:nvSpPr>
          <p:cNvPr id="26628" name="26627 Metin Yer Tutucusu"/>
          <p:cNvSpPr>
            <a:spLocks noGrp="1"/>
          </p:cNvSpPr>
          <p:nvPr>
            <p:ph type="body" idx="4294967295"/>
          </p:nvPr>
        </p:nvSpPr>
        <p:spPr>
          <a:xfrm>
            <a:off x="714375" y="1071546"/>
            <a:ext cx="7940675" cy="5054617"/>
          </a:xfrm>
          <a:ln/>
        </p:spPr>
        <p:txBody>
          <a:bodyPr wrap="square" lIns="91440" tIns="45720" rIns="91440" bIns="45720" anchor="t" anchorCtr="0"/>
          <a:lstStyle/>
          <a:p>
            <a:pPr>
              <a:buFontTx/>
              <a:buChar char="-"/>
            </a:pPr>
            <a:r>
              <a:rPr lang="tr-TR" sz="2050" b="1" dirty="0" smtClean="0"/>
              <a:t>Nach de</a:t>
            </a:r>
            <a:r>
              <a:rPr lang="de-DE" sz="2050" b="1" dirty="0" smtClean="0"/>
              <a:t>n</a:t>
            </a:r>
            <a:r>
              <a:rPr lang="tr-TR" sz="2050" b="1" dirty="0" smtClean="0"/>
              <a:t> bürgerkiegsartigen Zuständen in den 70ern Septemberputsch von 1980 mit dem Bedarf nach politischer Stabilität</a:t>
            </a:r>
          </a:p>
          <a:p>
            <a:pPr>
              <a:buFontTx/>
              <a:buChar char="-"/>
            </a:pPr>
            <a:r>
              <a:rPr lang="tr-TR" sz="2050" b="1" dirty="0" smtClean="0"/>
              <a:t>“</a:t>
            </a:r>
            <a:r>
              <a:rPr lang="tr-TR" sz="2050" b="1" dirty="0" err="1" smtClean="0"/>
              <a:t>Putschverfassung</a:t>
            </a:r>
            <a:r>
              <a:rPr lang="tr-TR" sz="2050" b="1" dirty="0" smtClean="0"/>
              <a:t>” </a:t>
            </a:r>
            <a:r>
              <a:rPr lang="tr-TR" sz="2050" b="1" dirty="0" err="1" smtClean="0"/>
              <a:t>von</a:t>
            </a:r>
            <a:r>
              <a:rPr lang="tr-TR" sz="2050" b="1" dirty="0" smtClean="0"/>
              <a:t> 1982: </a:t>
            </a:r>
            <a:r>
              <a:rPr lang="tr-TR" sz="2050" b="1" dirty="0" err="1" smtClean="0"/>
              <a:t>Abschaffung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Senatskammer</a:t>
            </a:r>
            <a:r>
              <a:rPr lang="tr-TR" sz="2050" b="1" dirty="0" smtClean="0"/>
              <a:t>; </a:t>
            </a:r>
            <a:r>
              <a:rPr lang="tr-TR" sz="2050" b="1" dirty="0" err="1" smtClean="0"/>
              <a:t>Verschärfung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des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Wahlrecht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durch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Einführung</a:t>
            </a:r>
            <a:r>
              <a:rPr lang="tr-TR" sz="2050" b="1" dirty="0" smtClean="0"/>
              <a:t> der 10-%-Hürde, </a:t>
            </a:r>
            <a:r>
              <a:rPr lang="tr-TR" sz="2050" b="1" dirty="0" err="1" smtClean="0"/>
              <a:t>Polit</a:t>
            </a:r>
            <a:r>
              <a:rPr lang="tr-TR" sz="2050" b="1" dirty="0" smtClean="0"/>
              <a:t>-</a:t>
            </a:r>
            <a:r>
              <a:rPr lang="tr-TR" sz="2050" b="1" dirty="0" err="1" smtClean="0"/>
              <a:t>Betätigungsverbot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für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etablierte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politische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Eliten</a:t>
            </a:r>
            <a:r>
              <a:rPr lang="tr-TR" sz="2050" b="1" dirty="0" smtClean="0"/>
              <a:t> (</a:t>
            </a:r>
            <a:r>
              <a:rPr lang="tr-TR" sz="2050" b="1" dirty="0" err="1" smtClean="0"/>
              <a:t>bis</a:t>
            </a:r>
            <a:r>
              <a:rPr lang="tr-TR" sz="2050" b="1" dirty="0" smtClean="0"/>
              <a:t> 1987)</a:t>
            </a:r>
          </a:p>
          <a:p>
            <a:pPr>
              <a:buFontTx/>
              <a:buChar char="-"/>
            </a:pPr>
            <a:r>
              <a:rPr lang="tr-TR" sz="2050" b="1" dirty="0" smtClean="0"/>
              <a:t>Stärkung Machtbefugnisse des Staatspräsidents, die </a:t>
            </a:r>
            <a:r>
              <a:rPr lang="de-DE" sz="2050" b="1" dirty="0" smtClean="0"/>
              <a:t>i</a:t>
            </a:r>
            <a:r>
              <a:rPr lang="tr-TR" sz="2050" b="1" dirty="0" smtClean="0"/>
              <a:t>hm ermöglichten “politisches Gewicht zu entfalten” (Rumpf/Steinbach 2010: 1059)</a:t>
            </a:r>
          </a:p>
        </p:txBody>
      </p:sp>
      <p:sp>
        <p:nvSpPr>
          <p:cNvPr id="26629" name="26628 Başlık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3887787" cy="576263"/>
          </a:xfrm>
          <a:noFill/>
          <a:ln>
            <a:noFill/>
          </a:ln>
        </p:spPr>
        <p:txBody>
          <a:bodyPr/>
          <a:lstStyle/>
          <a:p>
            <a:pPr algn="l"/>
            <a:r>
              <a:rPr lang="de-DE" altLang="en-US" sz="1400" b="1" dirty="0" smtClean="0"/>
              <a:t>Ausweitung der Vollmachten nach der Verfassung von 1982 (mit der Einführung des Referendumsrechts ab 1987</a:t>
            </a:r>
            <a:endParaRPr lang="en-US" altLang="en-US" sz="1400" b="1" dirty="0"/>
          </a:p>
        </p:txBody>
      </p:sp>
      <p:pic>
        <p:nvPicPr>
          <p:cNvPr id="6" name="Grafik 5" descr="uk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0" y="5760000"/>
            <a:ext cx="964406" cy="964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6625 Dikdörtgen"/>
          <p:cNvSpPr>
            <a:spLocks noGrp="1"/>
          </p:cNvSpPr>
          <p:nvPr/>
        </p:nvSpPr>
        <p:spPr>
          <a:xfrm>
            <a:off x="1676400" y="6245225"/>
            <a:ext cx="3903663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r>
              <a:rPr lang="de-DE" altLang="en-US" sz="1200" dirty="0"/>
              <a:t>Burak Gümüş, www.burak-guemues.com</a:t>
            </a:r>
          </a:p>
        </p:txBody>
      </p:sp>
      <p:sp>
        <p:nvSpPr>
          <p:cNvPr id="26627" name="26626 Dikdörtgen"/>
          <p:cNvSpPr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3051-1311-587298610EC3}" type="slidenum">
              <a:rPr lang="de-DE" altLang="en-US" sz="1400" dirty="0"/>
              <a:pPr algn="r"/>
              <a:t>23</a:t>
            </a:fld>
            <a:endParaRPr lang="de-DE" altLang="en-US" sz="1400" dirty="0"/>
          </a:p>
        </p:txBody>
      </p:sp>
      <p:sp>
        <p:nvSpPr>
          <p:cNvPr id="26628" name="26627 Metin Yer Tutucusu"/>
          <p:cNvSpPr>
            <a:spLocks noGrp="1"/>
          </p:cNvSpPr>
          <p:nvPr>
            <p:ph type="body" idx="4294967295"/>
          </p:nvPr>
        </p:nvSpPr>
        <p:spPr>
          <a:xfrm>
            <a:off x="714375" y="1071546"/>
            <a:ext cx="7940675" cy="5054617"/>
          </a:xfrm>
          <a:ln/>
        </p:spPr>
        <p:txBody>
          <a:bodyPr wrap="square" lIns="91440" tIns="45720" rIns="91440" bIns="45720" anchor="t" anchorCtr="0"/>
          <a:lstStyle/>
          <a:p>
            <a:pPr>
              <a:buFontTx/>
              <a:buChar char="-"/>
            </a:pPr>
            <a:r>
              <a:rPr lang="tr-TR" sz="2050" b="1" dirty="0" err="1" smtClean="0"/>
              <a:t>Zwar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Kriterium</a:t>
            </a:r>
            <a:r>
              <a:rPr lang="tr-TR" sz="2050" b="1" dirty="0" smtClean="0"/>
              <a:t> der </a:t>
            </a:r>
            <a:r>
              <a:rPr lang="tr-TR" sz="2050" b="1" dirty="0" err="1" smtClean="0"/>
              <a:t>Abrufbarkeit</a:t>
            </a:r>
            <a:r>
              <a:rPr lang="tr-TR" sz="2050" b="1" dirty="0" smtClean="0"/>
              <a:t> der </a:t>
            </a:r>
            <a:r>
              <a:rPr lang="tr-TR" sz="2050" b="1" dirty="0" err="1" smtClean="0"/>
              <a:t>Regierung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durch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die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Nationalversammlung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durch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Verweigerung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des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Vertrauenszuspruchs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oder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durch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ein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Misstrauensvotum</a:t>
            </a:r>
            <a:r>
              <a:rPr lang="tr-TR" sz="2050" b="1" dirty="0" smtClean="0"/>
              <a:t> (“güvensizlik oyu”, “gensoru”) </a:t>
            </a:r>
          </a:p>
          <a:p>
            <a:pPr>
              <a:buFontTx/>
              <a:buChar char="-"/>
            </a:pPr>
            <a:r>
              <a:rPr lang="tr-TR" sz="2050" b="1" dirty="0" err="1" smtClean="0"/>
              <a:t>Zwar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duale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Exekutive</a:t>
            </a:r>
            <a:r>
              <a:rPr lang="tr-TR" sz="2050" b="1" dirty="0" smtClean="0"/>
              <a:t> </a:t>
            </a:r>
          </a:p>
          <a:p>
            <a:pPr>
              <a:buFontTx/>
              <a:buChar char="-"/>
            </a:pPr>
            <a:r>
              <a:rPr lang="tr-TR" sz="2050" b="1" dirty="0" err="1" smtClean="0"/>
              <a:t>Zwar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parlamentarische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Wahl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des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Präsidenten</a:t>
            </a:r>
            <a:endParaRPr lang="tr-TR" sz="2050" b="1" dirty="0" smtClean="0"/>
          </a:p>
          <a:p>
            <a:pPr>
              <a:buFontTx/>
              <a:buChar char="-"/>
            </a:pPr>
            <a:r>
              <a:rPr lang="tr-TR" sz="2050" b="1" dirty="0" smtClean="0"/>
              <a:t>Zwar Neutralitätspflicht des Präsidenten (Aussetzung parlament</a:t>
            </a:r>
            <a:r>
              <a:rPr lang="de-DE" sz="2050" b="1" dirty="0" smtClean="0"/>
              <a:t>arisches</a:t>
            </a:r>
            <a:r>
              <a:rPr lang="tr-TR" sz="2050" b="1" dirty="0" smtClean="0"/>
              <a:t> Mandat und Parteimitgliedschaft)</a:t>
            </a:r>
          </a:p>
          <a:p>
            <a:pPr>
              <a:buFontTx/>
              <a:buChar char="-"/>
            </a:pPr>
            <a:endParaRPr lang="tr-TR" sz="2050" b="1" dirty="0" smtClean="0"/>
          </a:p>
        </p:txBody>
      </p:sp>
      <p:sp>
        <p:nvSpPr>
          <p:cNvPr id="26629" name="26628 Başlık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3887787" cy="576263"/>
          </a:xfrm>
          <a:noFill/>
          <a:ln>
            <a:noFill/>
          </a:ln>
        </p:spPr>
        <p:txBody>
          <a:bodyPr/>
          <a:lstStyle/>
          <a:p>
            <a:pPr algn="l"/>
            <a:r>
              <a:rPr lang="de-DE" altLang="en-US" sz="1400" b="1" dirty="0" smtClean="0"/>
              <a:t>Ausweitung der Vollmachten nach der Verfassung von 1982 (mit der Einführung des Referendumsrechts ab 1987</a:t>
            </a:r>
            <a:endParaRPr lang="en-US" altLang="en-US" sz="1400" b="1" dirty="0"/>
          </a:p>
        </p:txBody>
      </p:sp>
      <p:pic>
        <p:nvPicPr>
          <p:cNvPr id="6" name="Grafik 5" descr="uk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0" y="5760000"/>
            <a:ext cx="964406" cy="964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6625 Dikdörtgen"/>
          <p:cNvSpPr>
            <a:spLocks noGrp="1"/>
          </p:cNvSpPr>
          <p:nvPr/>
        </p:nvSpPr>
        <p:spPr>
          <a:xfrm>
            <a:off x="1676400" y="6245225"/>
            <a:ext cx="3903663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r>
              <a:rPr lang="de-DE" altLang="en-US" sz="1200" dirty="0"/>
              <a:t>Burak Gümüş, www.burak-guemues.com</a:t>
            </a:r>
          </a:p>
        </p:txBody>
      </p:sp>
      <p:sp>
        <p:nvSpPr>
          <p:cNvPr id="26627" name="26626 Dikdörtgen"/>
          <p:cNvSpPr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3051-1311-587298610EC3}" type="slidenum">
              <a:rPr lang="de-DE" altLang="en-US" sz="1400" dirty="0"/>
              <a:pPr algn="r"/>
              <a:t>24</a:t>
            </a:fld>
            <a:endParaRPr lang="de-DE" altLang="en-US" sz="1400" dirty="0"/>
          </a:p>
        </p:txBody>
      </p:sp>
      <p:sp>
        <p:nvSpPr>
          <p:cNvPr id="26628" name="26627 Metin Yer Tutucusu"/>
          <p:cNvSpPr>
            <a:spLocks noGrp="1"/>
          </p:cNvSpPr>
          <p:nvPr>
            <p:ph type="body" idx="4294967295"/>
          </p:nvPr>
        </p:nvSpPr>
        <p:spPr>
          <a:xfrm>
            <a:off x="714375" y="1071546"/>
            <a:ext cx="7940675" cy="5054617"/>
          </a:xfrm>
          <a:ln/>
        </p:spPr>
        <p:txBody>
          <a:bodyPr wrap="square" lIns="91440" tIns="45720" rIns="91440" bIns="45720" anchor="t" anchorCtr="0"/>
          <a:lstStyle/>
          <a:p>
            <a:pPr>
              <a:buFontTx/>
              <a:buChar char="-"/>
            </a:pPr>
            <a:r>
              <a:rPr lang="tr-TR" sz="2050" b="1" dirty="0" err="1" smtClean="0"/>
              <a:t>Zwar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immer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noch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Einschränkung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des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Auflösungsrechts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gegenüber</a:t>
            </a:r>
            <a:r>
              <a:rPr lang="tr-TR" sz="2050" b="1" dirty="0" smtClean="0"/>
              <a:t> der </a:t>
            </a:r>
            <a:r>
              <a:rPr lang="tr-TR" sz="2050" b="1" dirty="0" err="1" smtClean="0"/>
              <a:t>Nationalversammlung</a:t>
            </a:r>
            <a:r>
              <a:rPr lang="tr-TR" sz="2050" b="1" dirty="0" smtClean="0"/>
              <a:t> (</a:t>
            </a:r>
            <a:r>
              <a:rPr lang="tr-TR" sz="2050" b="1" dirty="0" err="1" smtClean="0"/>
              <a:t>trotz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Lockerung</a:t>
            </a:r>
            <a:r>
              <a:rPr lang="tr-TR" sz="2050" b="1" dirty="0" smtClean="0"/>
              <a:t> der </a:t>
            </a:r>
            <a:r>
              <a:rPr lang="tr-TR" sz="2050" b="1" dirty="0" err="1" smtClean="0"/>
              <a:t>Rahmenbedingungen</a:t>
            </a:r>
            <a:r>
              <a:rPr lang="tr-TR" sz="2050" b="1" dirty="0" smtClean="0"/>
              <a:t>): </a:t>
            </a:r>
          </a:p>
          <a:p>
            <a:pPr>
              <a:buFontTx/>
              <a:buChar char="-"/>
            </a:pPr>
            <a:r>
              <a:rPr lang="tr-TR" sz="2050" b="1" dirty="0" err="1" smtClean="0"/>
              <a:t>Auflösung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erst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dann</a:t>
            </a:r>
            <a:r>
              <a:rPr lang="tr-TR" sz="2050" b="1" dirty="0" smtClean="0"/>
              <a:t>, </a:t>
            </a:r>
          </a:p>
          <a:p>
            <a:pPr>
              <a:buFontTx/>
              <a:buChar char="-"/>
            </a:pPr>
            <a:endParaRPr lang="tr-TR" sz="2050" b="1" dirty="0" smtClean="0"/>
          </a:p>
          <a:p>
            <a:pPr>
              <a:buFontTx/>
              <a:buChar char="-"/>
            </a:pPr>
            <a:r>
              <a:rPr lang="tr-TR" sz="2050" b="1" dirty="0" err="1" smtClean="0"/>
              <a:t>wenn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Ministerrat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nicht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das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Vertrauen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des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Parlaments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erhält</a:t>
            </a:r>
            <a:r>
              <a:rPr lang="tr-TR" sz="2050" b="1" dirty="0" smtClean="0"/>
              <a:t> </a:t>
            </a:r>
          </a:p>
          <a:p>
            <a:pPr>
              <a:buFontTx/>
              <a:buChar char="-"/>
            </a:pPr>
            <a:endParaRPr lang="tr-TR" sz="2050" b="1" dirty="0" smtClean="0"/>
          </a:p>
          <a:p>
            <a:pPr>
              <a:buFontTx/>
              <a:buChar char="-"/>
            </a:pPr>
            <a:r>
              <a:rPr lang="tr-TR" sz="2050" b="1" dirty="0" smtClean="0"/>
              <a:t>oder mit einem Misstrauensvotum gestürzt UND innerhalb von 45 Tagen kein neuer Ministerrat aufgestellt werden</a:t>
            </a:r>
            <a:r>
              <a:rPr lang="de-DE" sz="2050" b="1" dirty="0" smtClean="0"/>
              <a:t> kann</a:t>
            </a:r>
            <a:r>
              <a:rPr lang="tr-TR" sz="2050" b="1" dirty="0" smtClean="0"/>
              <a:t>, der eine Vertrauensabstimmung gewinnt </a:t>
            </a:r>
          </a:p>
          <a:p>
            <a:pPr>
              <a:buFontTx/>
              <a:buChar char="-"/>
            </a:pPr>
            <a:endParaRPr lang="tr-TR" sz="2050" b="1" dirty="0" smtClean="0"/>
          </a:p>
          <a:p>
            <a:pPr>
              <a:buFontTx/>
              <a:buChar char="-"/>
            </a:pPr>
            <a:r>
              <a:rPr lang="tr-TR" sz="2050" b="1" dirty="0" smtClean="0"/>
              <a:t>oder wenn kein neuer Ministerrat nach dem freiwilligen Rücktritt einer Regierung innerhalb </a:t>
            </a:r>
            <a:r>
              <a:rPr lang="de-DE" sz="2050" b="1" dirty="0" smtClean="0"/>
              <a:t>v</a:t>
            </a:r>
            <a:r>
              <a:rPr lang="tr-TR" sz="2050" b="1" dirty="0" smtClean="0"/>
              <a:t>on 45 Tagen aufgestellt werden</a:t>
            </a:r>
            <a:r>
              <a:rPr lang="de-DE" sz="2050" b="1" dirty="0" smtClean="0"/>
              <a:t> </a:t>
            </a:r>
            <a:r>
              <a:rPr lang="tr-TR" sz="2050" b="1" dirty="0" smtClean="0"/>
              <a:t>kann, de</a:t>
            </a:r>
            <a:r>
              <a:rPr lang="de-DE" sz="2050" b="1" dirty="0" smtClean="0"/>
              <a:t>m</a:t>
            </a:r>
            <a:r>
              <a:rPr lang="tr-TR" sz="2050" b="1" dirty="0" smtClean="0"/>
              <a:t> das Parlament seine Zustimmung ausspricht, </a:t>
            </a:r>
          </a:p>
          <a:p>
            <a:pPr>
              <a:buFontTx/>
              <a:buChar char="-"/>
            </a:pPr>
            <a:endParaRPr lang="tr-TR" sz="2050" b="1" dirty="0" smtClean="0"/>
          </a:p>
        </p:txBody>
      </p:sp>
      <p:sp>
        <p:nvSpPr>
          <p:cNvPr id="26629" name="26628 Başlık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3887787" cy="576263"/>
          </a:xfrm>
          <a:noFill/>
          <a:ln>
            <a:noFill/>
          </a:ln>
        </p:spPr>
        <p:txBody>
          <a:bodyPr/>
          <a:lstStyle/>
          <a:p>
            <a:pPr algn="l"/>
            <a:r>
              <a:rPr lang="de-DE" altLang="en-US" sz="1400" b="1" dirty="0" smtClean="0"/>
              <a:t>Ausweitung der Vollmachten nach der Verfassung von 1982 (mit der Einführung des Referendumsrechts ab 1987</a:t>
            </a:r>
            <a:endParaRPr lang="en-US" altLang="en-US" sz="1400" b="1" dirty="0"/>
          </a:p>
        </p:txBody>
      </p:sp>
      <p:pic>
        <p:nvPicPr>
          <p:cNvPr id="6" name="Grafik 5" descr="uk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0" y="5760000"/>
            <a:ext cx="964406" cy="964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6625 Dikdörtgen"/>
          <p:cNvSpPr>
            <a:spLocks noGrp="1"/>
          </p:cNvSpPr>
          <p:nvPr/>
        </p:nvSpPr>
        <p:spPr>
          <a:xfrm>
            <a:off x="1676400" y="6245225"/>
            <a:ext cx="3903663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r>
              <a:rPr lang="de-DE" altLang="en-US" sz="1200" dirty="0"/>
              <a:t>Burak Gümüş, www.burak-guemues.com</a:t>
            </a:r>
          </a:p>
        </p:txBody>
      </p:sp>
      <p:sp>
        <p:nvSpPr>
          <p:cNvPr id="26627" name="26626 Dikdörtgen"/>
          <p:cNvSpPr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3051-1311-587298610EC3}" type="slidenum">
              <a:rPr lang="de-DE" altLang="en-US" sz="1400" dirty="0"/>
              <a:pPr algn="r"/>
              <a:t>25</a:t>
            </a:fld>
            <a:endParaRPr lang="de-DE" altLang="en-US" sz="1400" dirty="0"/>
          </a:p>
        </p:txBody>
      </p:sp>
      <p:sp>
        <p:nvSpPr>
          <p:cNvPr id="26628" name="26627 Metin Yer Tutucusu"/>
          <p:cNvSpPr>
            <a:spLocks noGrp="1"/>
          </p:cNvSpPr>
          <p:nvPr>
            <p:ph type="body" idx="4294967295"/>
          </p:nvPr>
        </p:nvSpPr>
        <p:spPr>
          <a:xfrm>
            <a:off x="714375" y="1285875"/>
            <a:ext cx="7940675" cy="4840288"/>
          </a:xfrm>
          <a:ln/>
        </p:spPr>
        <p:txBody>
          <a:bodyPr wrap="square" lIns="91440" tIns="45720" rIns="91440" bIns="45720" anchor="t" anchorCtr="0"/>
          <a:lstStyle/>
          <a:p>
            <a:pPr>
              <a:buFontTx/>
              <a:buChar char="-"/>
            </a:pPr>
            <a:r>
              <a:rPr lang="tr-TR" sz="2050" b="1" dirty="0" smtClean="0"/>
              <a:t>Aber Ausweitung der (Ernennungs-)Befugnisse (s. </a:t>
            </a:r>
            <a:r>
              <a:rPr lang="de-DE" sz="2050" b="1" dirty="0" smtClean="0"/>
              <a:t>u</a:t>
            </a:r>
            <a:r>
              <a:rPr lang="tr-TR" sz="2050" b="1" dirty="0" smtClean="0"/>
              <a:t>nten), Notstandsrechte und schliesslich Einführung des Refer</a:t>
            </a:r>
            <a:r>
              <a:rPr lang="de-DE" sz="2050" b="1" dirty="0" smtClean="0"/>
              <a:t>e</a:t>
            </a:r>
            <a:r>
              <a:rPr lang="tr-TR" sz="2050" b="1" dirty="0" smtClean="0"/>
              <a:t>ndumsrechts (mit Özal 1987); die als sekundäre oder tertiäre Merkmale des Semi-Präsidentiellen Systems gelten können  </a:t>
            </a:r>
          </a:p>
          <a:p>
            <a:pPr>
              <a:buNone/>
            </a:pPr>
            <a:r>
              <a:rPr lang="tr-TR" sz="2050" b="1" dirty="0" smtClean="0">
                <a:sym typeface="Wingdings" pitchFamily="2" charset="2"/>
              </a:rPr>
              <a:t> Aufwertung als politischer Akteur gegenüber Premier und Parlament</a:t>
            </a:r>
            <a:endParaRPr lang="tr-TR" sz="2050" b="1" dirty="0" smtClean="0"/>
          </a:p>
          <a:p>
            <a:pPr>
              <a:buNone/>
            </a:pPr>
            <a:r>
              <a:rPr lang="tr-TR" sz="2050" b="1" dirty="0" smtClean="0">
                <a:sym typeface="Wingdings" pitchFamily="2" charset="2"/>
              </a:rPr>
              <a:t> Tendenz weg vom parlamentarischen System hin zum stärkeren Präsidenten wie bei semi-präsidentiellen Systemen</a:t>
            </a:r>
          </a:p>
          <a:p>
            <a:pPr>
              <a:buFontTx/>
              <a:buChar char="-"/>
            </a:pPr>
            <a:r>
              <a:rPr lang="tr-TR" sz="2050" b="1" dirty="0" smtClean="0">
                <a:sym typeface="Wingdings" pitchFamily="2" charset="2"/>
              </a:rPr>
              <a:t>Vollmachten des Präsidenten gegenüber Legislative, Exekutive und Judikative</a:t>
            </a:r>
          </a:p>
          <a:p>
            <a:pPr>
              <a:buFontTx/>
              <a:buChar char="-"/>
            </a:pPr>
            <a:endParaRPr lang="tr-TR" sz="2050" b="1" dirty="0" smtClean="0"/>
          </a:p>
          <a:p>
            <a:pPr>
              <a:buFontTx/>
              <a:buChar char="-"/>
            </a:pPr>
            <a:endParaRPr lang="tr-TR" sz="2050" b="1" dirty="0" smtClean="0"/>
          </a:p>
          <a:p>
            <a:pPr>
              <a:buFontTx/>
              <a:buChar char="-"/>
            </a:pPr>
            <a:endParaRPr lang="tr-TR" sz="2050" b="1" dirty="0" smtClean="0"/>
          </a:p>
          <a:p>
            <a:pPr>
              <a:buFontTx/>
              <a:buChar char="-"/>
            </a:pPr>
            <a:endParaRPr lang="tr-TR" sz="2050" b="1" dirty="0" smtClean="0"/>
          </a:p>
        </p:txBody>
      </p:sp>
      <p:sp>
        <p:nvSpPr>
          <p:cNvPr id="26629" name="26628 Başlık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3887787" cy="576263"/>
          </a:xfrm>
          <a:noFill/>
          <a:ln>
            <a:noFill/>
          </a:ln>
        </p:spPr>
        <p:txBody>
          <a:bodyPr/>
          <a:lstStyle/>
          <a:p>
            <a:pPr algn="l"/>
            <a:r>
              <a:rPr lang="de-DE" altLang="en-US" sz="1400" b="1" dirty="0" smtClean="0"/>
              <a:t>Ausweitung der Vollmachten nach der Verfassung von 1982 (mit der Einführung des Referendumsrechts ab 1987</a:t>
            </a:r>
            <a:endParaRPr lang="en-US" altLang="en-US" sz="1400" b="1" dirty="0"/>
          </a:p>
        </p:txBody>
      </p:sp>
      <p:pic>
        <p:nvPicPr>
          <p:cNvPr id="6" name="Grafik 5" descr="uk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0" y="5760000"/>
            <a:ext cx="964406" cy="964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6625 Dikdörtgen"/>
          <p:cNvSpPr>
            <a:spLocks noGrp="1"/>
          </p:cNvSpPr>
          <p:nvPr/>
        </p:nvSpPr>
        <p:spPr>
          <a:xfrm>
            <a:off x="1676400" y="6245225"/>
            <a:ext cx="3903663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r>
              <a:rPr lang="de-DE" altLang="en-US" sz="1200" dirty="0"/>
              <a:t>Burak Gümüş, www.burak-guemues.com</a:t>
            </a:r>
          </a:p>
        </p:txBody>
      </p:sp>
      <p:sp>
        <p:nvSpPr>
          <p:cNvPr id="26627" name="26626 Dikdörtgen"/>
          <p:cNvSpPr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3051-1311-587298610EC3}" type="slidenum">
              <a:rPr lang="de-DE" altLang="en-US" sz="1400" dirty="0"/>
              <a:pPr algn="r"/>
              <a:t>26</a:t>
            </a:fld>
            <a:endParaRPr lang="de-DE" altLang="en-US" sz="1400" dirty="0"/>
          </a:p>
        </p:txBody>
      </p:sp>
      <p:sp>
        <p:nvSpPr>
          <p:cNvPr id="26628" name="26627 Metin Yer Tutucusu"/>
          <p:cNvSpPr>
            <a:spLocks noGrp="1"/>
          </p:cNvSpPr>
          <p:nvPr>
            <p:ph type="body" idx="4294967295"/>
          </p:nvPr>
        </p:nvSpPr>
        <p:spPr>
          <a:xfrm>
            <a:off x="714375" y="1285875"/>
            <a:ext cx="7940675" cy="4840288"/>
          </a:xfrm>
          <a:ln/>
        </p:spPr>
        <p:txBody>
          <a:bodyPr wrap="square" lIns="91440" tIns="45720" rIns="91440" bIns="45720" anchor="t" anchorCtr="0"/>
          <a:lstStyle/>
          <a:p>
            <a:pPr>
              <a:buFontTx/>
              <a:buChar char="-"/>
            </a:pPr>
            <a:r>
              <a:rPr lang="tr-TR" sz="2050" b="1" dirty="0" smtClean="0"/>
              <a:t>Direkte und indirekte Wahl von Verfassungsrichter (11 Personen)</a:t>
            </a:r>
          </a:p>
          <a:p>
            <a:pPr>
              <a:buFontTx/>
              <a:buChar char="-"/>
            </a:pPr>
            <a:r>
              <a:rPr lang="tr-TR" sz="2050" b="1" dirty="0" smtClean="0"/>
              <a:t>indirekte Wahl der zur Wahl stehenden Mitglieder des Hohen Richter- und Staatsanwälterats </a:t>
            </a:r>
            <a:r>
              <a:rPr lang="tr-TR" sz="2050" b="1" i="1" dirty="0" smtClean="0"/>
              <a:t>HSYK</a:t>
            </a:r>
            <a:r>
              <a:rPr lang="tr-TR" sz="2050" b="1" dirty="0" smtClean="0"/>
              <a:t>, der aufgrund seiner Sanktionsmacht in die Unabhängkeit der Gerichte eingreift (5 von 7; restliche natürliche Mitglieder Justizminister &amp; dessen Staatssekretär) und zu ¾ den </a:t>
            </a:r>
            <a:r>
              <a:rPr lang="tr-TR" sz="2050" b="1" dirty="0" err="1" smtClean="0"/>
              <a:t>Staatsrat</a:t>
            </a:r>
            <a:r>
              <a:rPr lang="tr-TR" sz="2050" b="1" dirty="0" smtClean="0"/>
              <a:t>  </a:t>
            </a:r>
            <a:r>
              <a:rPr lang="tr-TR" sz="2050" b="1" i="1" dirty="0" smtClean="0"/>
              <a:t>Danıştay</a:t>
            </a:r>
            <a:r>
              <a:rPr lang="tr-TR" sz="2050" b="1" dirty="0" smtClean="0"/>
              <a:t> und zum ganzen den Kassationshof </a:t>
            </a:r>
            <a:r>
              <a:rPr lang="tr-TR" sz="2050" b="1" i="1" dirty="0" smtClean="0"/>
              <a:t>Yargıtay</a:t>
            </a:r>
            <a:r>
              <a:rPr lang="tr-TR" sz="2050" b="1" dirty="0" smtClean="0"/>
              <a:t> wählt</a:t>
            </a:r>
          </a:p>
          <a:p>
            <a:pPr>
              <a:buFontTx/>
              <a:buChar char="-"/>
            </a:pPr>
            <a:r>
              <a:rPr lang="tr-TR" sz="2050" b="1" dirty="0" smtClean="0"/>
              <a:t>Direktwahl eines Viertels der Mitglieder des Staatsrats</a:t>
            </a:r>
          </a:p>
          <a:p>
            <a:pPr>
              <a:buFontTx/>
              <a:buChar char="-"/>
            </a:pPr>
            <a:r>
              <a:rPr lang="tr-TR" sz="2050" b="1" dirty="0" smtClean="0"/>
              <a:t>[(Staatsrat &amp; Kassat</a:t>
            </a:r>
            <a:r>
              <a:rPr lang="de-DE" sz="2050" b="1" dirty="0" smtClean="0"/>
              <a:t>i</a:t>
            </a:r>
            <a:r>
              <a:rPr lang="tr-TR" sz="2050" b="1" dirty="0" smtClean="0"/>
              <a:t>onshof wählen den Hohen Wahlrat!)]</a:t>
            </a:r>
          </a:p>
          <a:p>
            <a:pPr>
              <a:buFontTx/>
              <a:buChar char="-"/>
            </a:pPr>
            <a:r>
              <a:rPr lang="tr-TR" sz="2050" b="1" dirty="0" smtClean="0"/>
              <a:t>Wahl des Vorsitzenden des Hochschulrats YÖK  </a:t>
            </a:r>
          </a:p>
          <a:p>
            <a:pPr>
              <a:buFontTx/>
              <a:buChar char="-"/>
            </a:pPr>
            <a:r>
              <a:rPr lang="tr-TR" sz="2050" b="1" dirty="0" smtClean="0"/>
              <a:t>Wahl der Rektoren</a:t>
            </a:r>
          </a:p>
          <a:p>
            <a:pPr>
              <a:buFontTx/>
              <a:buChar char="-"/>
            </a:pPr>
            <a:endParaRPr lang="tr-TR" sz="2050" b="1" dirty="0" smtClean="0"/>
          </a:p>
          <a:p>
            <a:pPr>
              <a:buFontTx/>
              <a:buChar char="-"/>
            </a:pPr>
            <a:endParaRPr lang="tr-TR" sz="2050" b="1" dirty="0" smtClean="0"/>
          </a:p>
          <a:p>
            <a:pPr>
              <a:buFontTx/>
              <a:buChar char="-"/>
            </a:pPr>
            <a:endParaRPr lang="tr-TR" sz="2050" b="1" dirty="0" smtClean="0"/>
          </a:p>
          <a:p>
            <a:pPr>
              <a:buFontTx/>
              <a:buChar char="-"/>
            </a:pPr>
            <a:endParaRPr lang="tr-TR" sz="2050" b="1" dirty="0" smtClean="0"/>
          </a:p>
          <a:p>
            <a:pPr>
              <a:buFontTx/>
              <a:buChar char="-"/>
            </a:pPr>
            <a:endParaRPr lang="tr-TR" sz="2050" b="1" dirty="0" smtClean="0"/>
          </a:p>
        </p:txBody>
      </p:sp>
      <p:sp>
        <p:nvSpPr>
          <p:cNvPr id="26629" name="26628 Başlık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3887787" cy="576263"/>
          </a:xfrm>
          <a:noFill/>
          <a:ln>
            <a:noFill/>
          </a:ln>
        </p:spPr>
        <p:txBody>
          <a:bodyPr/>
          <a:lstStyle/>
          <a:p>
            <a:pPr algn="l"/>
            <a:r>
              <a:rPr lang="de-DE" altLang="en-US" sz="1400" b="1" dirty="0" smtClean="0"/>
              <a:t>Ausweitung der Vollmachten nach der Verfassung von 1982 (mit der Einführung des Referendumsrechts ab 1987</a:t>
            </a:r>
            <a:endParaRPr lang="en-US" altLang="en-US" sz="1400" b="1" dirty="0"/>
          </a:p>
        </p:txBody>
      </p:sp>
      <p:pic>
        <p:nvPicPr>
          <p:cNvPr id="6" name="Grafik 5" descr="uk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0" y="5760000"/>
            <a:ext cx="964406" cy="964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6625 Dikdörtgen"/>
          <p:cNvSpPr>
            <a:spLocks noGrp="1"/>
          </p:cNvSpPr>
          <p:nvPr/>
        </p:nvSpPr>
        <p:spPr>
          <a:xfrm>
            <a:off x="1676400" y="6245225"/>
            <a:ext cx="3903663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r>
              <a:rPr lang="de-DE" altLang="en-US" sz="1200" dirty="0"/>
              <a:t>Burak Gümüş, www.burak-guemues.com</a:t>
            </a:r>
          </a:p>
        </p:txBody>
      </p:sp>
      <p:sp>
        <p:nvSpPr>
          <p:cNvPr id="26627" name="26626 Dikdörtgen"/>
          <p:cNvSpPr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3051-1311-587298610EC3}" type="slidenum">
              <a:rPr lang="de-DE" altLang="en-US" sz="1400" dirty="0"/>
              <a:pPr algn="r"/>
              <a:t>27</a:t>
            </a:fld>
            <a:endParaRPr lang="de-DE" altLang="en-US" sz="1400" dirty="0"/>
          </a:p>
        </p:txBody>
      </p:sp>
      <p:sp>
        <p:nvSpPr>
          <p:cNvPr id="26628" name="26627 Metin Yer Tutucusu"/>
          <p:cNvSpPr>
            <a:spLocks noGrp="1"/>
          </p:cNvSpPr>
          <p:nvPr>
            <p:ph type="body" idx="4294967295"/>
          </p:nvPr>
        </p:nvSpPr>
        <p:spPr>
          <a:xfrm>
            <a:off x="714375" y="1000108"/>
            <a:ext cx="7940675" cy="5286412"/>
          </a:xfrm>
          <a:ln/>
        </p:spPr>
        <p:txBody>
          <a:bodyPr wrap="square" lIns="91440" tIns="45720" rIns="91440" bIns="45720" anchor="t" anchorCtr="0"/>
          <a:lstStyle/>
          <a:p>
            <a:pPr>
              <a:buFontTx/>
              <a:buChar char="-"/>
            </a:pPr>
            <a:r>
              <a:rPr lang="tr-TR" sz="1950" b="1" dirty="0" err="1" smtClean="0"/>
              <a:t>Wahl</a:t>
            </a:r>
            <a:r>
              <a:rPr lang="tr-TR" sz="1950" b="1" dirty="0" smtClean="0"/>
              <a:t> </a:t>
            </a:r>
            <a:r>
              <a:rPr lang="tr-TR" sz="1950" b="1" dirty="0" err="1" smtClean="0"/>
              <a:t>des</a:t>
            </a:r>
            <a:r>
              <a:rPr lang="tr-TR" sz="1950" b="1" dirty="0" smtClean="0"/>
              <a:t> </a:t>
            </a:r>
            <a:r>
              <a:rPr lang="tr-TR" sz="1950" b="1" dirty="0" err="1" smtClean="0"/>
              <a:t>Generalststaatsanwalts</a:t>
            </a:r>
            <a:r>
              <a:rPr lang="tr-TR" sz="1950" b="1" dirty="0" smtClean="0"/>
              <a:t> der </a:t>
            </a:r>
            <a:r>
              <a:rPr lang="tr-TR" sz="1950" b="1" dirty="0" err="1" smtClean="0"/>
              <a:t>Republik</a:t>
            </a:r>
            <a:r>
              <a:rPr lang="tr-TR" sz="1950" b="1" dirty="0" smtClean="0"/>
              <a:t> </a:t>
            </a:r>
            <a:r>
              <a:rPr lang="tr-TR" sz="1950" b="1" dirty="0" err="1" smtClean="0"/>
              <a:t>beim</a:t>
            </a:r>
            <a:r>
              <a:rPr lang="tr-TR" sz="1950" b="1" dirty="0" smtClean="0"/>
              <a:t> </a:t>
            </a:r>
            <a:r>
              <a:rPr lang="tr-TR" sz="1950" b="1" dirty="0" err="1" smtClean="0"/>
              <a:t>Kassationshof</a:t>
            </a:r>
            <a:endParaRPr lang="tr-TR" sz="1950" b="1" dirty="0" smtClean="0"/>
          </a:p>
          <a:p>
            <a:pPr>
              <a:buFontTx/>
              <a:buChar char="-"/>
            </a:pPr>
            <a:r>
              <a:rPr lang="tr-TR" sz="1950" b="1" dirty="0" err="1" smtClean="0"/>
              <a:t>Wahl</a:t>
            </a:r>
            <a:r>
              <a:rPr lang="tr-TR" sz="1950" b="1" dirty="0" smtClean="0"/>
              <a:t> </a:t>
            </a:r>
            <a:r>
              <a:rPr lang="tr-TR" sz="1950" b="1" dirty="0" err="1" smtClean="0"/>
              <a:t>eines</a:t>
            </a:r>
            <a:r>
              <a:rPr lang="tr-TR" sz="1950" b="1" dirty="0" smtClean="0"/>
              <a:t> </a:t>
            </a:r>
            <a:r>
              <a:rPr lang="tr-TR" sz="1950" b="1" dirty="0" err="1" smtClean="0"/>
              <a:t>Teils</a:t>
            </a:r>
            <a:r>
              <a:rPr lang="tr-TR" sz="1950" b="1" dirty="0" smtClean="0"/>
              <a:t> der </a:t>
            </a:r>
            <a:r>
              <a:rPr lang="tr-TR" sz="1950" b="1" dirty="0" err="1" smtClean="0"/>
              <a:t>Mitglieder</a:t>
            </a:r>
            <a:r>
              <a:rPr lang="tr-TR" sz="1950" b="1" dirty="0" smtClean="0"/>
              <a:t> </a:t>
            </a:r>
            <a:r>
              <a:rPr lang="tr-TR" sz="1950" b="1" dirty="0" err="1" smtClean="0"/>
              <a:t>des</a:t>
            </a:r>
            <a:r>
              <a:rPr lang="tr-TR" sz="1950" b="1" dirty="0" smtClean="0"/>
              <a:t> </a:t>
            </a:r>
            <a:r>
              <a:rPr lang="tr-TR" sz="1950" b="1" dirty="0" err="1" smtClean="0"/>
              <a:t>Hohen</a:t>
            </a:r>
            <a:r>
              <a:rPr lang="tr-TR" sz="1950" b="1" dirty="0" smtClean="0"/>
              <a:t> </a:t>
            </a:r>
            <a:r>
              <a:rPr lang="tr-TR" sz="1950" b="1" dirty="0" err="1" smtClean="0"/>
              <a:t>Militärverwaltungsgerichtshofs</a:t>
            </a:r>
            <a:endParaRPr lang="tr-TR" sz="1950" b="1" dirty="0" smtClean="0"/>
          </a:p>
          <a:p>
            <a:pPr>
              <a:buFontTx/>
              <a:buChar char="-"/>
            </a:pPr>
            <a:r>
              <a:rPr lang="tr-TR" sz="1950" b="1" dirty="0" err="1" smtClean="0"/>
              <a:t>Wahl</a:t>
            </a:r>
            <a:r>
              <a:rPr lang="tr-TR" sz="1950" b="1" dirty="0" smtClean="0"/>
              <a:t> der </a:t>
            </a:r>
            <a:r>
              <a:rPr lang="tr-TR" sz="1950" b="1" dirty="0" err="1" smtClean="0"/>
              <a:t>Mitglieder</a:t>
            </a:r>
            <a:r>
              <a:rPr lang="tr-TR" sz="1950" b="1" dirty="0" smtClean="0"/>
              <a:t> </a:t>
            </a:r>
            <a:r>
              <a:rPr lang="tr-TR" sz="1950" b="1" dirty="0" err="1" smtClean="0"/>
              <a:t>des</a:t>
            </a:r>
            <a:r>
              <a:rPr lang="tr-TR" sz="1950" b="1" dirty="0" smtClean="0"/>
              <a:t> </a:t>
            </a:r>
            <a:r>
              <a:rPr lang="tr-TR" sz="1950" b="1" dirty="0" err="1" smtClean="0"/>
              <a:t>Staatskontrollrat</a:t>
            </a:r>
            <a:r>
              <a:rPr lang="tr-TR" sz="1950" b="1" dirty="0" smtClean="0"/>
              <a:t> </a:t>
            </a:r>
            <a:r>
              <a:rPr lang="tr-TR" sz="1950" b="1" dirty="0" err="1" smtClean="0"/>
              <a:t>DDK</a:t>
            </a:r>
            <a:r>
              <a:rPr lang="tr-TR" sz="1950" b="1" dirty="0" smtClean="0"/>
              <a:t> </a:t>
            </a:r>
            <a:r>
              <a:rPr lang="tr-TR" sz="1950" b="1" dirty="0" err="1" smtClean="0"/>
              <a:t>zur</a:t>
            </a:r>
            <a:r>
              <a:rPr lang="tr-TR" sz="1950" b="1" dirty="0" smtClean="0"/>
              <a:t> </a:t>
            </a:r>
            <a:r>
              <a:rPr lang="tr-TR" sz="1950" b="1" dirty="0" err="1" smtClean="0"/>
              <a:t>Aufsicht</a:t>
            </a:r>
            <a:r>
              <a:rPr lang="tr-TR" sz="1950" b="1" dirty="0" smtClean="0"/>
              <a:t> </a:t>
            </a:r>
            <a:r>
              <a:rPr lang="tr-TR" sz="1950" b="1" dirty="0" err="1" smtClean="0"/>
              <a:t>staatlicher</a:t>
            </a:r>
            <a:r>
              <a:rPr lang="tr-TR" sz="1950" b="1" dirty="0" smtClean="0"/>
              <a:t> </a:t>
            </a:r>
            <a:r>
              <a:rPr lang="tr-TR" sz="1950" b="1" dirty="0" err="1" smtClean="0"/>
              <a:t>Organe</a:t>
            </a:r>
            <a:r>
              <a:rPr lang="tr-TR" sz="1950" b="1" dirty="0" smtClean="0"/>
              <a:t>, </a:t>
            </a:r>
            <a:r>
              <a:rPr lang="tr-TR" sz="1950" b="1" dirty="0" err="1" smtClean="0"/>
              <a:t>Bürokratie</a:t>
            </a:r>
            <a:r>
              <a:rPr lang="tr-TR" sz="1950" b="1" dirty="0" smtClean="0"/>
              <a:t> (</a:t>
            </a:r>
            <a:r>
              <a:rPr lang="tr-TR" sz="1950" b="1" dirty="0" err="1" smtClean="0"/>
              <a:t>Regierung</a:t>
            </a:r>
            <a:r>
              <a:rPr lang="tr-TR" sz="1950" b="1" dirty="0" smtClean="0"/>
              <a:t>!) &amp; </a:t>
            </a:r>
            <a:r>
              <a:rPr lang="tr-TR" sz="1950" b="1" dirty="0" err="1" smtClean="0"/>
              <a:t>Zivilgesellschaft</a:t>
            </a:r>
            <a:endParaRPr lang="tr-TR" sz="1950" b="1" dirty="0" smtClean="0"/>
          </a:p>
          <a:p>
            <a:pPr>
              <a:buFontTx/>
              <a:buChar char="-"/>
            </a:pPr>
            <a:r>
              <a:rPr lang="tr-TR" sz="1950" b="1" dirty="0" smtClean="0"/>
              <a:t>Ausweitung des suspensiven Veto-Rechts auf </a:t>
            </a:r>
            <a:r>
              <a:rPr lang="de-DE" sz="1950" b="1" dirty="0" smtClean="0"/>
              <a:t>v</a:t>
            </a:r>
            <a:r>
              <a:rPr lang="tr-TR" sz="1950" b="1" dirty="0" smtClean="0"/>
              <a:t>erfassungsändernde Gesetze</a:t>
            </a:r>
          </a:p>
          <a:p>
            <a:pPr>
              <a:buFontTx/>
              <a:buChar char="-"/>
            </a:pPr>
            <a:r>
              <a:rPr lang="tr-TR" sz="1950" b="1" dirty="0" smtClean="0"/>
              <a:t>ZUSÄTZLICH  ZU DEN BISHERIGEN RECHTEN (Oberkommando über Streitkräfte; formaler Vorsitz beim NSR/MGK; ev</a:t>
            </a:r>
            <a:r>
              <a:rPr lang="de-DE" sz="1950" b="1" dirty="0" smtClean="0"/>
              <a:t>en</a:t>
            </a:r>
            <a:r>
              <a:rPr lang="tr-TR" sz="1950" b="1" dirty="0" smtClean="0"/>
              <a:t>t. </a:t>
            </a:r>
            <a:r>
              <a:rPr lang="tr-TR" sz="1950" b="1" dirty="0" err="1" smtClean="0"/>
              <a:t>Tagungsvorsitz</a:t>
            </a:r>
            <a:r>
              <a:rPr lang="tr-TR" sz="1950" b="1" dirty="0" smtClean="0"/>
              <a:t> </a:t>
            </a:r>
            <a:r>
              <a:rPr lang="tr-TR" sz="1950" b="1" dirty="0" err="1" smtClean="0"/>
              <a:t>des</a:t>
            </a:r>
            <a:r>
              <a:rPr lang="tr-TR" sz="1950" b="1" dirty="0" smtClean="0"/>
              <a:t> </a:t>
            </a:r>
            <a:r>
              <a:rPr lang="tr-TR" sz="1950" b="1" dirty="0" err="1" smtClean="0"/>
              <a:t>Ministerrats</a:t>
            </a:r>
            <a:r>
              <a:rPr lang="tr-TR" sz="1950" b="1" dirty="0" smtClean="0"/>
              <a:t>)</a:t>
            </a:r>
          </a:p>
          <a:p>
            <a:pPr>
              <a:buFontTx/>
              <a:buChar char="-"/>
            </a:pPr>
            <a:r>
              <a:rPr lang="tr-TR" sz="1950" b="1" dirty="0" err="1" smtClean="0"/>
              <a:t>Zudem</a:t>
            </a:r>
            <a:r>
              <a:rPr lang="tr-TR" sz="1950" b="1" dirty="0" smtClean="0"/>
              <a:t>: </a:t>
            </a:r>
            <a:r>
              <a:rPr lang="tr-TR" sz="1950" b="1" dirty="0" err="1" smtClean="0"/>
              <a:t>Erleichterung</a:t>
            </a:r>
            <a:r>
              <a:rPr lang="tr-TR" sz="1950" b="1" dirty="0" smtClean="0"/>
              <a:t> der </a:t>
            </a:r>
            <a:r>
              <a:rPr lang="tr-TR" sz="1950" b="1" dirty="0" err="1" smtClean="0"/>
              <a:t>Präsidentenwahl</a:t>
            </a:r>
            <a:r>
              <a:rPr lang="tr-TR" sz="1950" b="1" dirty="0" smtClean="0"/>
              <a:t> </a:t>
            </a:r>
            <a:r>
              <a:rPr lang="tr-TR" sz="1950" b="1" dirty="0" err="1" smtClean="0"/>
              <a:t>durch</a:t>
            </a:r>
            <a:r>
              <a:rPr lang="tr-TR" sz="1950" b="1" dirty="0" smtClean="0"/>
              <a:t> </a:t>
            </a:r>
            <a:r>
              <a:rPr lang="tr-TR" sz="1950" b="1" dirty="0" err="1" smtClean="0"/>
              <a:t>das</a:t>
            </a:r>
            <a:r>
              <a:rPr lang="tr-TR" sz="1950" b="1" dirty="0" smtClean="0"/>
              <a:t> </a:t>
            </a:r>
            <a:r>
              <a:rPr lang="tr-TR" sz="1950" b="1" dirty="0" err="1" smtClean="0"/>
              <a:t>Parlament</a:t>
            </a:r>
            <a:r>
              <a:rPr lang="tr-TR" sz="1950" b="1" dirty="0" smtClean="0"/>
              <a:t> </a:t>
            </a:r>
            <a:r>
              <a:rPr lang="tr-TR" sz="1950" b="1" dirty="0" err="1" smtClean="0"/>
              <a:t>durch</a:t>
            </a:r>
            <a:r>
              <a:rPr lang="tr-TR" sz="1950" b="1" dirty="0" smtClean="0"/>
              <a:t> </a:t>
            </a:r>
            <a:r>
              <a:rPr lang="tr-TR" sz="1950" b="1" dirty="0" err="1" smtClean="0"/>
              <a:t>die</a:t>
            </a:r>
            <a:r>
              <a:rPr lang="tr-TR" sz="1950" b="1" dirty="0" smtClean="0"/>
              <a:t> </a:t>
            </a:r>
            <a:r>
              <a:rPr lang="tr-TR" sz="1950" b="1" dirty="0" err="1" smtClean="0"/>
              <a:t>Lockerung</a:t>
            </a:r>
            <a:r>
              <a:rPr lang="tr-TR" sz="1950" b="1" dirty="0" smtClean="0"/>
              <a:t> der </a:t>
            </a:r>
            <a:r>
              <a:rPr lang="tr-TR" sz="1950" b="1" dirty="0" err="1" smtClean="0"/>
              <a:t>Zwei</a:t>
            </a:r>
            <a:r>
              <a:rPr lang="tr-TR" sz="1950" b="1" dirty="0" smtClean="0"/>
              <a:t>-</a:t>
            </a:r>
            <a:r>
              <a:rPr lang="tr-TR" sz="1950" b="1" dirty="0" err="1" smtClean="0"/>
              <a:t>Drittel</a:t>
            </a:r>
            <a:r>
              <a:rPr lang="tr-TR" sz="1950" b="1" dirty="0" smtClean="0"/>
              <a:t>-</a:t>
            </a:r>
            <a:r>
              <a:rPr lang="tr-TR" sz="1950" b="1" dirty="0" err="1" smtClean="0"/>
              <a:t>Mehrheit</a:t>
            </a:r>
            <a:r>
              <a:rPr lang="tr-TR" sz="1950" b="1" dirty="0" smtClean="0"/>
              <a:t> im </a:t>
            </a:r>
            <a:r>
              <a:rPr lang="tr-TR" sz="1950" b="1" dirty="0" err="1" smtClean="0"/>
              <a:t>dritten</a:t>
            </a:r>
            <a:r>
              <a:rPr lang="tr-TR" sz="1950" b="1" dirty="0" smtClean="0"/>
              <a:t> </a:t>
            </a:r>
            <a:r>
              <a:rPr lang="tr-TR" sz="1950" b="1" dirty="0" err="1" smtClean="0"/>
              <a:t>oder</a:t>
            </a:r>
            <a:r>
              <a:rPr lang="tr-TR" sz="1950" b="1" dirty="0" smtClean="0"/>
              <a:t> </a:t>
            </a:r>
            <a:r>
              <a:rPr lang="tr-TR" sz="1950" b="1" dirty="0" err="1" smtClean="0"/>
              <a:t>vierten</a:t>
            </a:r>
            <a:r>
              <a:rPr lang="tr-TR" sz="1950" b="1" dirty="0" smtClean="0"/>
              <a:t> </a:t>
            </a:r>
            <a:r>
              <a:rPr lang="tr-TR" sz="1950" b="1" dirty="0" err="1" smtClean="0"/>
              <a:t>Wahlgang</a:t>
            </a:r>
            <a:r>
              <a:rPr lang="tr-TR" sz="1950" b="1" dirty="0" smtClean="0"/>
              <a:t> (</a:t>
            </a:r>
            <a:r>
              <a:rPr lang="tr-TR" sz="1950" b="1" dirty="0" err="1" smtClean="0"/>
              <a:t>bei</a:t>
            </a:r>
            <a:r>
              <a:rPr lang="tr-TR" sz="1950" b="1" dirty="0" smtClean="0"/>
              <a:t> </a:t>
            </a:r>
            <a:r>
              <a:rPr lang="tr-TR" sz="1950" b="1" dirty="0" err="1" smtClean="0"/>
              <a:t>Anwesenheit</a:t>
            </a:r>
            <a:r>
              <a:rPr lang="tr-TR" sz="1950" b="1" dirty="0" smtClean="0"/>
              <a:t> der </a:t>
            </a:r>
            <a:r>
              <a:rPr lang="tr-TR" sz="1950" b="1" dirty="0" err="1" smtClean="0"/>
              <a:t>qualifizierten</a:t>
            </a:r>
            <a:r>
              <a:rPr lang="tr-TR" sz="1950" b="1" dirty="0" smtClean="0"/>
              <a:t> </a:t>
            </a:r>
            <a:r>
              <a:rPr lang="tr-TR" sz="1950" b="1" dirty="0" err="1" smtClean="0"/>
              <a:t>Mehrheit</a:t>
            </a:r>
            <a:r>
              <a:rPr lang="tr-TR" sz="1950" b="1" dirty="0" smtClean="0"/>
              <a:t> </a:t>
            </a:r>
            <a:r>
              <a:rPr lang="tr-TR" sz="1950" b="1" dirty="0" err="1" smtClean="0"/>
              <a:t>von</a:t>
            </a:r>
            <a:r>
              <a:rPr lang="tr-TR" sz="1950" b="1" dirty="0" smtClean="0"/>
              <a:t> </a:t>
            </a:r>
            <a:r>
              <a:rPr lang="tr-TR" sz="1950" b="1" dirty="0" err="1" smtClean="0"/>
              <a:t>zwei</a:t>
            </a:r>
            <a:r>
              <a:rPr lang="tr-TR" sz="1950" b="1" dirty="0" smtClean="0"/>
              <a:t> </a:t>
            </a:r>
            <a:r>
              <a:rPr lang="tr-TR" sz="1950" b="1" dirty="0" err="1" smtClean="0"/>
              <a:t>Dritteln</a:t>
            </a:r>
            <a:r>
              <a:rPr lang="tr-TR" sz="1950" b="1" dirty="0" smtClean="0"/>
              <a:t> der </a:t>
            </a:r>
            <a:r>
              <a:rPr lang="tr-TR" sz="1950" b="1" dirty="0" err="1" smtClean="0"/>
              <a:t>Gesamtzahl</a:t>
            </a:r>
            <a:r>
              <a:rPr lang="tr-TR" sz="1950" b="1" dirty="0" smtClean="0"/>
              <a:t> der </a:t>
            </a:r>
            <a:r>
              <a:rPr lang="tr-TR" sz="1950" b="1" dirty="0" err="1" smtClean="0"/>
              <a:t>Mitglieder</a:t>
            </a:r>
            <a:r>
              <a:rPr lang="tr-TR" sz="1950" b="1" dirty="0" smtClean="0"/>
              <a:t>! </a:t>
            </a:r>
            <a:r>
              <a:rPr lang="tr-TR" sz="1950" b="1" dirty="0" err="1" smtClean="0"/>
              <a:t>Beschlussfähigkeit</a:t>
            </a:r>
            <a:r>
              <a:rPr lang="tr-TR" sz="1950" b="1" dirty="0" smtClean="0"/>
              <a:t>; </a:t>
            </a:r>
            <a:r>
              <a:rPr lang="tr-TR" sz="1950" b="1" dirty="0" err="1" smtClean="0"/>
              <a:t>Krise</a:t>
            </a:r>
            <a:r>
              <a:rPr lang="tr-TR" sz="1950" b="1" dirty="0" smtClean="0"/>
              <a:t> in 2007!!)</a:t>
            </a:r>
          </a:p>
          <a:p>
            <a:pPr>
              <a:buFontTx/>
              <a:buChar char="-"/>
            </a:pPr>
            <a:endParaRPr lang="tr-TR" sz="2050" b="1" dirty="0" smtClean="0"/>
          </a:p>
          <a:p>
            <a:pPr>
              <a:buFontTx/>
              <a:buChar char="-"/>
            </a:pPr>
            <a:endParaRPr lang="tr-TR" sz="2050" b="1" dirty="0" smtClean="0"/>
          </a:p>
          <a:p>
            <a:pPr>
              <a:buFontTx/>
              <a:buChar char="-"/>
            </a:pPr>
            <a:endParaRPr lang="tr-TR" sz="2050" b="1" dirty="0" smtClean="0"/>
          </a:p>
          <a:p>
            <a:pPr>
              <a:buFontTx/>
              <a:buChar char="-"/>
            </a:pPr>
            <a:endParaRPr lang="tr-TR" sz="2050" b="1" dirty="0" smtClean="0"/>
          </a:p>
          <a:p>
            <a:pPr>
              <a:buFontTx/>
              <a:buChar char="-"/>
            </a:pPr>
            <a:endParaRPr lang="tr-TR" sz="2050" b="1" dirty="0" smtClean="0"/>
          </a:p>
          <a:p>
            <a:pPr>
              <a:buFontTx/>
              <a:buChar char="-"/>
            </a:pPr>
            <a:endParaRPr lang="tr-TR" sz="2050" b="1" dirty="0" smtClean="0"/>
          </a:p>
        </p:txBody>
      </p:sp>
      <p:sp>
        <p:nvSpPr>
          <p:cNvPr id="26629" name="26628 Başlık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3887787" cy="576263"/>
          </a:xfrm>
          <a:noFill/>
          <a:ln>
            <a:noFill/>
          </a:ln>
        </p:spPr>
        <p:txBody>
          <a:bodyPr/>
          <a:lstStyle/>
          <a:p>
            <a:pPr algn="l"/>
            <a:r>
              <a:rPr lang="de-DE" altLang="en-US" sz="1400" b="1" dirty="0" smtClean="0"/>
              <a:t>Ausweitung der Vollmachten nach der Verfassung von 1982 (mit der Einführung des Referendumsrechts ab 1987</a:t>
            </a:r>
            <a:endParaRPr lang="en-US" altLang="en-US" sz="1400" b="1" dirty="0"/>
          </a:p>
        </p:txBody>
      </p:sp>
      <p:pic>
        <p:nvPicPr>
          <p:cNvPr id="6" name="Grafik 5" descr="uk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0" y="5760000"/>
            <a:ext cx="964406" cy="964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6625 Dikdörtgen"/>
          <p:cNvSpPr>
            <a:spLocks noGrp="1"/>
          </p:cNvSpPr>
          <p:nvPr/>
        </p:nvSpPr>
        <p:spPr>
          <a:xfrm>
            <a:off x="1676400" y="6245225"/>
            <a:ext cx="3903663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r>
              <a:rPr lang="de-DE" altLang="en-US" sz="1200" dirty="0"/>
              <a:t>Burak Gümüş, www.burak-guemues.com</a:t>
            </a:r>
          </a:p>
        </p:txBody>
      </p:sp>
      <p:sp>
        <p:nvSpPr>
          <p:cNvPr id="26627" name="26626 Dikdörtgen"/>
          <p:cNvSpPr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3051-1311-587298610EC3}" type="slidenum">
              <a:rPr lang="de-DE" altLang="en-US" sz="1400" dirty="0"/>
              <a:pPr algn="r"/>
              <a:t>28</a:t>
            </a:fld>
            <a:endParaRPr lang="de-DE" altLang="en-US" sz="1400" dirty="0"/>
          </a:p>
        </p:txBody>
      </p:sp>
      <p:sp>
        <p:nvSpPr>
          <p:cNvPr id="26628" name="26627 Metin Yer Tutucusu"/>
          <p:cNvSpPr>
            <a:spLocks noGrp="1"/>
          </p:cNvSpPr>
          <p:nvPr>
            <p:ph type="body" idx="4294967295"/>
          </p:nvPr>
        </p:nvSpPr>
        <p:spPr>
          <a:xfrm>
            <a:off x="714375" y="1285875"/>
            <a:ext cx="7940675" cy="4840288"/>
          </a:xfrm>
          <a:ln/>
        </p:spPr>
        <p:txBody>
          <a:bodyPr wrap="square" lIns="91440" tIns="45720" rIns="91440" bIns="45720" anchor="t" anchorCtr="0"/>
          <a:lstStyle/>
          <a:p>
            <a:pPr>
              <a:buFontTx/>
              <a:buChar char="-"/>
            </a:pPr>
            <a:r>
              <a:rPr lang="tr-TR" sz="2050" b="1" dirty="0" smtClean="0"/>
              <a:t>Da Lockerung der Zwei-Drittel-Mehrheit: Überschneidung parlamentarischer Mehrheit bei der Wahl der Regierung und des Präsidenten </a:t>
            </a:r>
            <a:r>
              <a:rPr lang="tr-TR" sz="2050" b="1" dirty="0" smtClean="0">
                <a:sym typeface="Wingdings" pitchFamily="2" charset="2"/>
              </a:rPr>
              <a:t> gleiche politische  Lager</a:t>
            </a:r>
          </a:p>
          <a:p>
            <a:pPr>
              <a:buFontTx/>
              <a:buChar char="-"/>
            </a:pPr>
            <a:endParaRPr lang="tr-TR" sz="2050" b="1" dirty="0" smtClean="0">
              <a:sym typeface="Wingdings" pitchFamily="2" charset="2"/>
            </a:endParaRPr>
          </a:p>
          <a:p>
            <a:pPr>
              <a:buFontTx/>
              <a:buChar char="-"/>
            </a:pPr>
            <a:endParaRPr lang="tr-TR" sz="2050" b="1" dirty="0" smtClean="0">
              <a:sym typeface="Wingdings" pitchFamily="2" charset="2"/>
            </a:endParaRPr>
          </a:p>
          <a:p>
            <a:pPr>
              <a:buFontTx/>
              <a:buChar char="-"/>
            </a:pPr>
            <a:r>
              <a:rPr lang="tr-TR" sz="2050" b="1" dirty="0" err="1" smtClean="0">
                <a:sym typeface="Wingdings" pitchFamily="2" charset="2"/>
              </a:rPr>
              <a:t>Zudem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weitere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Anknüpfungspunkte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zur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Stärkung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des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Präsidenten</a:t>
            </a:r>
            <a:endParaRPr lang="tr-TR" sz="2050" b="1" dirty="0" smtClean="0">
              <a:sym typeface="Wingdings" pitchFamily="2" charset="2"/>
            </a:endParaRPr>
          </a:p>
          <a:p>
            <a:pPr>
              <a:buFontTx/>
              <a:buChar char="-"/>
            </a:pPr>
            <a:endParaRPr lang="tr-TR" sz="2050" b="1" dirty="0" smtClean="0">
              <a:sym typeface="Wingdings" pitchFamily="2" charset="2"/>
            </a:endParaRPr>
          </a:p>
          <a:p>
            <a:pPr>
              <a:buFontTx/>
              <a:buChar char="-"/>
            </a:pPr>
            <a:endParaRPr lang="tr-TR" sz="2050" b="1" dirty="0" smtClean="0"/>
          </a:p>
          <a:p>
            <a:pPr>
              <a:buFontTx/>
              <a:buChar char="-"/>
            </a:pPr>
            <a:endParaRPr lang="tr-TR" sz="2050" b="1" dirty="0" smtClean="0"/>
          </a:p>
        </p:txBody>
      </p:sp>
      <p:sp>
        <p:nvSpPr>
          <p:cNvPr id="26629" name="26628 Başlık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3887787" cy="576263"/>
          </a:xfrm>
          <a:noFill/>
          <a:ln>
            <a:noFill/>
          </a:ln>
        </p:spPr>
        <p:txBody>
          <a:bodyPr/>
          <a:lstStyle/>
          <a:p>
            <a:pPr algn="l"/>
            <a:r>
              <a:rPr lang="de-DE" altLang="en-US" sz="1400" b="1" dirty="0" smtClean="0"/>
              <a:t>Ausweitung der Vollmachten nach der Verfassung von 1982 (mit der Einführung des Referendumsrechts ab 1987</a:t>
            </a:r>
            <a:endParaRPr lang="en-US" altLang="en-US" sz="1400" b="1" dirty="0"/>
          </a:p>
        </p:txBody>
      </p:sp>
      <p:pic>
        <p:nvPicPr>
          <p:cNvPr id="6" name="Grafik 5" descr="uk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0" y="5760000"/>
            <a:ext cx="964406" cy="964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6625 Dikdörtgen"/>
          <p:cNvSpPr>
            <a:spLocks noGrp="1"/>
          </p:cNvSpPr>
          <p:nvPr/>
        </p:nvSpPr>
        <p:spPr>
          <a:xfrm>
            <a:off x="1676400" y="6245225"/>
            <a:ext cx="3903663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r>
              <a:rPr lang="de-DE" altLang="en-US" sz="1200" dirty="0"/>
              <a:t>Burak Gümüş, www.burak-guemues.com</a:t>
            </a:r>
          </a:p>
        </p:txBody>
      </p:sp>
      <p:sp>
        <p:nvSpPr>
          <p:cNvPr id="26627" name="26626 Dikdörtgen"/>
          <p:cNvSpPr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3051-1311-587298610EC3}" type="slidenum">
              <a:rPr lang="de-DE" altLang="en-US" sz="1400" dirty="0"/>
              <a:pPr algn="r"/>
              <a:t>29</a:t>
            </a:fld>
            <a:endParaRPr lang="de-DE" altLang="en-US" sz="1400" dirty="0"/>
          </a:p>
        </p:txBody>
      </p:sp>
      <p:sp>
        <p:nvSpPr>
          <p:cNvPr id="26628" name="26627 Metin Yer Tutucusu"/>
          <p:cNvSpPr>
            <a:spLocks noGrp="1"/>
          </p:cNvSpPr>
          <p:nvPr>
            <p:ph type="body" idx="4294967295"/>
          </p:nvPr>
        </p:nvSpPr>
        <p:spPr>
          <a:xfrm>
            <a:off x="714375" y="1285875"/>
            <a:ext cx="7940675" cy="4840288"/>
          </a:xfrm>
          <a:ln/>
        </p:spPr>
        <p:txBody>
          <a:bodyPr wrap="square" lIns="91440" tIns="45720" rIns="91440" bIns="45720" anchor="t" anchorCtr="0"/>
          <a:lstStyle/>
          <a:p>
            <a:pPr>
              <a:buNone/>
            </a:pPr>
            <a:r>
              <a:rPr lang="tr-TR" sz="2050" b="1" i="1" dirty="0" err="1" smtClean="0"/>
              <a:t>Anknüpfungspunkte</a:t>
            </a:r>
            <a:r>
              <a:rPr lang="tr-TR" sz="2050" b="1" i="1" dirty="0" smtClean="0"/>
              <a:t> </a:t>
            </a:r>
            <a:r>
              <a:rPr lang="tr-TR" sz="2050" b="1" i="1" dirty="0" err="1" smtClean="0"/>
              <a:t>zur</a:t>
            </a:r>
            <a:r>
              <a:rPr lang="tr-TR" sz="2050" b="1" i="1" dirty="0" smtClean="0"/>
              <a:t> </a:t>
            </a:r>
            <a:r>
              <a:rPr lang="tr-TR" sz="2050" b="1" i="1" dirty="0" err="1" smtClean="0"/>
              <a:t>späteren</a:t>
            </a:r>
            <a:r>
              <a:rPr lang="tr-TR" sz="2050" b="1" i="1" dirty="0" smtClean="0"/>
              <a:t> </a:t>
            </a:r>
            <a:r>
              <a:rPr lang="tr-TR" sz="2050" b="1" i="1" dirty="0" err="1" smtClean="0"/>
              <a:t>Stärkung</a:t>
            </a:r>
            <a:r>
              <a:rPr lang="tr-TR" sz="2050" b="1" i="1" dirty="0" smtClean="0"/>
              <a:t> </a:t>
            </a:r>
            <a:r>
              <a:rPr lang="tr-TR" sz="2050" b="1" i="1" dirty="0" err="1" smtClean="0"/>
              <a:t>des</a:t>
            </a:r>
            <a:r>
              <a:rPr lang="tr-TR" sz="2050" b="1" i="1" dirty="0" smtClean="0"/>
              <a:t> </a:t>
            </a:r>
            <a:r>
              <a:rPr lang="tr-TR" sz="2050" b="1" i="1" dirty="0" err="1" smtClean="0"/>
              <a:t>Präsidenten</a:t>
            </a:r>
            <a:endParaRPr lang="tr-TR" sz="2050" b="1" i="1" dirty="0" smtClean="0"/>
          </a:p>
          <a:p>
            <a:pPr>
              <a:buNone/>
            </a:pPr>
            <a:r>
              <a:rPr lang="tr-TR" sz="2050" i="1" dirty="0" smtClean="0"/>
              <a:t>“</a:t>
            </a:r>
            <a:r>
              <a:rPr lang="de-DE" sz="2050" i="1" dirty="0" smtClean="0"/>
              <a:t>Abgesehen von den in der Verfassung und den Gesetzen</a:t>
            </a:r>
            <a:r>
              <a:rPr lang="tr-TR" sz="2050" i="1" dirty="0" smtClean="0"/>
              <a:t> </a:t>
            </a:r>
            <a:r>
              <a:rPr lang="de-DE" sz="2050" i="1" dirty="0" smtClean="0"/>
              <a:t>bestimmten Akten, welche der Präsident der Republik </a:t>
            </a:r>
            <a:r>
              <a:rPr lang="de-DE" sz="2050" i="1" u="sng" dirty="0" smtClean="0"/>
              <a:t>ohne die Unterschriften des Ministerpräsidenten und des betroffenen Ministers erlassen kann</a:t>
            </a:r>
            <a:r>
              <a:rPr lang="de-DE" sz="2050" dirty="0" smtClean="0"/>
              <a:t>, werden alle Beschlüsse vom Ministerpräsidenten und den betroffenen Ministern unterzeichnet; für diese Beschlüsse sind der Ministerpräsident und der betroffene Minister verantwortlich. Gegen die vom Präsidenten der Republik </a:t>
            </a:r>
            <a:r>
              <a:rPr lang="de-DE" sz="2050" i="1" u="sng" dirty="0" smtClean="0"/>
              <a:t>eigenverantwortlich unterzeichneten Beschlüsse und Anordnungen</a:t>
            </a:r>
            <a:r>
              <a:rPr lang="de-DE" sz="2050" dirty="0" smtClean="0"/>
              <a:t> können die Behörden der Rechtsprechung einschließlich des Verfassungsgerichts nicht angerufen werden. (</a:t>
            </a:r>
            <a:r>
              <a:rPr lang="tr-TR" sz="2050" dirty="0" smtClean="0"/>
              <a:t>Art 105 </a:t>
            </a:r>
            <a:r>
              <a:rPr lang="de-DE" sz="2050" dirty="0" smtClean="0"/>
              <a:t>TVerfG</a:t>
            </a:r>
            <a:r>
              <a:rPr lang="de-DE" sz="2050" baseline="-25000" dirty="0" smtClean="0"/>
              <a:t>1982</a:t>
            </a:r>
            <a:r>
              <a:rPr lang="tr-TR" sz="2050" baseline="-25000" dirty="0" smtClean="0"/>
              <a:t> &amp; 1982-2010</a:t>
            </a:r>
            <a:r>
              <a:rPr lang="de-DE" sz="2050" dirty="0" smtClean="0"/>
              <a:t>, Hervorhebung von mir, Rumpf 201</a:t>
            </a:r>
            <a:r>
              <a:rPr lang="tr-TR" sz="2050" dirty="0" smtClean="0"/>
              <a:t>4</a:t>
            </a:r>
            <a:r>
              <a:rPr lang="de-DE" sz="2050" dirty="0" smtClean="0"/>
              <a:t>: 3</a:t>
            </a:r>
            <a:r>
              <a:rPr lang="tr-TR" sz="2050" dirty="0" smtClean="0"/>
              <a:t>1; Alkan 2013: 303; Çopur, 11.08.14</a:t>
            </a:r>
            <a:r>
              <a:rPr lang="de-DE" sz="2050" dirty="0" smtClean="0"/>
              <a:t>)</a:t>
            </a:r>
            <a:endParaRPr lang="tr-TR" sz="2050" dirty="0" smtClean="0">
              <a:sym typeface="Wingdings" pitchFamily="2" charset="2"/>
            </a:endParaRPr>
          </a:p>
          <a:p>
            <a:pPr>
              <a:buFontTx/>
              <a:buChar char="-"/>
            </a:pPr>
            <a:r>
              <a:rPr lang="de-DE" sz="2050" b="1" dirty="0" smtClean="0">
                <a:sym typeface="Wingdings" pitchFamily="2" charset="2"/>
              </a:rPr>
              <a:t>Allerdings</a:t>
            </a:r>
            <a:r>
              <a:rPr lang="tr-TR" sz="2050" b="1" dirty="0" smtClean="0">
                <a:sym typeface="Wingdings" pitchFamily="2" charset="2"/>
              </a:rPr>
              <a:t>: bisher keine Bereiche ohne Gegenzeichnung!!!!</a:t>
            </a:r>
          </a:p>
          <a:p>
            <a:pPr>
              <a:buFontTx/>
              <a:buChar char="-"/>
            </a:pPr>
            <a:endParaRPr lang="tr-TR" sz="2050" b="1" dirty="0" smtClean="0"/>
          </a:p>
          <a:p>
            <a:pPr>
              <a:buFontTx/>
              <a:buChar char="-"/>
            </a:pPr>
            <a:endParaRPr lang="tr-TR" sz="2050" b="1" dirty="0" smtClean="0"/>
          </a:p>
        </p:txBody>
      </p:sp>
      <p:sp>
        <p:nvSpPr>
          <p:cNvPr id="26629" name="26628 Başlık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3887787" cy="576263"/>
          </a:xfrm>
          <a:noFill/>
          <a:ln>
            <a:noFill/>
          </a:ln>
        </p:spPr>
        <p:txBody>
          <a:bodyPr/>
          <a:lstStyle/>
          <a:p>
            <a:pPr algn="l"/>
            <a:r>
              <a:rPr lang="de-DE" altLang="en-US" sz="1400" b="1" dirty="0" smtClean="0"/>
              <a:t>Ausweitung der Vollmachten nach der Verfassung von 1982 (mit der Einführung des Referendumsrechts ab 1987</a:t>
            </a:r>
            <a:endParaRPr lang="en-US" altLang="en-US" sz="1400" b="1" dirty="0"/>
          </a:p>
        </p:txBody>
      </p:sp>
      <p:pic>
        <p:nvPicPr>
          <p:cNvPr id="6" name="Grafik 5" descr="uk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0" y="5760000"/>
            <a:ext cx="964406" cy="964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073 Dikdörtgen"/>
          <p:cNvSpPr>
            <a:spLocks noGrp="1"/>
          </p:cNvSpPr>
          <p:nvPr/>
        </p:nvSpPr>
        <p:spPr>
          <a:xfrm>
            <a:off x="1676400" y="6245225"/>
            <a:ext cx="3903663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r>
              <a:rPr lang="de-DE" altLang="en-US" sz="1200" dirty="0"/>
              <a:t>Burak Gümüş, www.burak-guemues.com</a:t>
            </a:r>
          </a:p>
        </p:txBody>
      </p:sp>
      <p:sp>
        <p:nvSpPr>
          <p:cNvPr id="3075" name="3074 Dikdörtgen"/>
          <p:cNvSpPr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4075-1257-587298610EC3}" type="slidenum">
              <a:rPr lang="de-DE" altLang="en-US" sz="1400" dirty="0"/>
              <a:pPr algn="r"/>
              <a:t>3</a:t>
            </a:fld>
            <a:endParaRPr lang="de-DE" altLang="en-US" sz="1400" dirty="0"/>
          </a:p>
        </p:txBody>
      </p:sp>
      <p:sp>
        <p:nvSpPr>
          <p:cNvPr id="3076" name="3075 Başlık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3887787" cy="576263"/>
          </a:xfrm>
          <a:noFill/>
          <a:ln>
            <a:noFill/>
          </a:ln>
        </p:spPr>
        <p:txBody>
          <a:bodyPr/>
          <a:lstStyle/>
          <a:p>
            <a:pPr algn="l"/>
            <a:r>
              <a:rPr lang="en-US" altLang="en-US" dirty="0"/>
              <a:t>Inhalt</a:t>
            </a:r>
          </a:p>
        </p:txBody>
      </p:sp>
      <p:sp>
        <p:nvSpPr>
          <p:cNvPr id="3077" name="3076 Metin Yer Tutucusu"/>
          <p:cNvSpPr>
            <a:spLocks noGrp="1"/>
          </p:cNvSpPr>
          <p:nvPr>
            <p:ph type="body" idx="4294967295"/>
          </p:nvPr>
        </p:nvSpPr>
        <p:spPr>
          <a:xfrm>
            <a:off x="683568" y="1268760"/>
            <a:ext cx="7940675" cy="4896544"/>
          </a:xfrm>
          <a:ln/>
        </p:spPr>
        <p:txBody>
          <a:bodyPr wrap="square" lIns="91440" tIns="45720" rIns="91440" bIns="45720" anchor="t" anchorCtr="0"/>
          <a:lstStyle/>
          <a:p>
            <a:pPr>
              <a:buFont typeface="Arial" charset="0"/>
              <a:buChar char="•"/>
            </a:pPr>
            <a:r>
              <a:rPr lang="en-US" altLang="en-US" sz="1800" b="1" dirty="0" err="1" smtClean="0"/>
              <a:t>Einführung</a:t>
            </a:r>
            <a:endParaRPr lang="en-US" altLang="en-US" sz="1800" b="1" dirty="0" smtClean="0"/>
          </a:p>
          <a:p>
            <a:pPr>
              <a:buFont typeface="Arial" charset="0"/>
              <a:buChar char="•"/>
            </a:pPr>
            <a:r>
              <a:rPr lang="de-DE" altLang="en-US" sz="1800" b="1" dirty="0" smtClean="0"/>
              <a:t>1.</a:t>
            </a:r>
            <a:r>
              <a:rPr lang="tr-TR" altLang="en-US" sz="1800" b="1" dirty="0" err="1" smtClean="0"/>
              <a:t>Skizze</a:t>
            </a:r>
            <a:r>
              <a:rPr lang="tr-TR" altLang="en-US" sz="1800" b="1" dirty="0" smtClean="0"/>
              <a:t> der </a:t>
            </a:r>
            <a:r>
              <a:rPr lang="tr-TR" altLang="en-US" sz="1800" b="1" dirty="0" err="1" smtClean="0"/>
              <a:t>Regierungssysteme</a:t>
            </a:r>
            <a:r>
              <a:rPr lang="tr-TR" altLang="en-US" sz="1800" b="1" dirty="0" smtClean="0"/>
              <a:t> </a:t>
            </a:r>
            <a:r>
              <a:rPr lang="tr-TR" altLang="en-US" sz="1800" b="1" dirty="0" err="1" smtClean="0"/>
              <a:t>Parlamentarische</a:t>
            </a:r>
            <a:r>
              <a:rPr lang="tr-TR" altLang="en-US" sz="1800" b="1" dirty="0" smtClean="0"/>
              <a:t> </a:t>
            </a:r>
            <a:r>
              <a:rPr lang="tr-TR" altLang="en-US" sz="1800" b="1" dirty="0" err="1" smtClean="0"/>
              <a:t>Demokratie</a:t>
            </a:r>
            <a:r>
              <a:rPr lang="tr-TR" altLang="en-US" sz="1800" b="1" dirty="0" smtClean="0"/>
              <a:t>, </a:t>
            </a:r>
            <a:r>
              <a:rPr lang="tr-TR" altLang="en-US" sz="1800" b="1" dirty="0" err="1" smtClean="0"/>
              <a:t>Pr</a:t>
            </a:r>
            <a:r>
              <a:rPr lang="de-DE" altLang="en-US" sz="1800" b="1" dirty="0" err="1" smtClean="0"/>
              <a:t>äsidentialismus</a:t>
            </a:r>
            <a:r>
              <a:rPr lang="de-DE" altLang="en-US" sz="1800" b="1" dirty="0" smtClean="0"/>
              <a:t>, semi-präsidentielle Demokratie (</a:t>
            </a:r>
            <a:r>
              <a:rPr lang="de-DE" altLang="en-US" sz="1800" b="1" dirty="0" err="1" smtClean="0"/>
              <a:t>i.w.S</a:t>
            </a:r>
            <a:r>
              <a:rPr lang="de-DE" altLang="en-US" sz="1800" b="1" dirty="0" smtClean="0"/>
              <a:t>. mit Subtypen)</a:t>
            </a:r>
            <a:endParaRPr lang="tr-TR" altLang="en-US" sz="1800" b="1" dirty="0" smtClean="0"/>
          </a:p>
          <a:p>
            <a:pPr>
              <a:buFont typeface="Arial" charset="0"/>
              <a:buChar char="•"/>
            </a:pPr>
            <a:r>
              <a:rPr lang="de-DE" altLang="en-US" sz="1800" b="1" dirty="0" smtClean="0"/>
              <a:t>2. Präsidentielle Vollmachten nach der Verfassung von 1961 als Beispiel für die parlamentarische Demokratie</a:t>
            </a:r>
          </a:p>
          <a:p>
            <a:pPr>
              <a:buFont typeface="Arial" charset="0"/>
              <a:buChar char="•"/>
            </a:pPr>
            <a:r>
              <a:rPr lang="de-DE" altLang="en-US" sz="1800" b="1" dirty="0" smtClean="0"/>
              <a:t>3. Ausweitung der (Ernennungs-)Vollmachten nach der Verfassung von 1982 (mit der Einführung des Referendumsrechts ab 1987)</a:t>
            </a:r>
          </a:p>
          <a:p>
            <a:pPr>
              <a:buFont typeface="Arial" charset="0"/>
              <a:buChar char="•"/>
            </a:pPr>
            <a:r>
              <a:rPr lang="de-DE" altLang="en-US" sz="1800" b="1" dirty="0" smtClean="0"/>
              <a:t>4. Einführung der Volkswahl des Präsidenten nach der Staatskrise 2007 (</a:t>
            </a:r>
            <a:r>
              <a:rPr lang="de-DE" altLang="en-US" sz="1800" b="1" dirty="0" err="1" smtClean="0"/>
              <a:t>Subtypus</a:t>
            </a:r>
            <a:r>
              <a:rPr lang="de-DE" altLang="en-US" sz="1800" b="1" dirty="0" smtClean="0"/>
              <a:t>: „Parlamentarisches Regierungssystem mit Präsident“)</a:t>
            </a:r>
          </a:p>
          <a:p>
            <a:pPr>
              <a:buFont typeface="Arial" charset="0"/>
              <a:buChar char="•"/>
            </a:pPr>
            <a:r>
              <a:rPr lang="de-DE" altLang="en-US" sz="1800" b="1" dirty="0" smtClean="0"/>
              <a:t>5. </a:t>
            </a:r>
            <a:r>
              <a:rPr lang="tr-TR" altLang="en-US" sz="1800" b="1" dirty="0" smtClean="0"/>
              <a:t>(</a:t>
            </a:r>
            <a:r>
              <a:rPr lang="tr-TR" altLang="en-US" sz="1800" b="1" dirty="0" err="1" smtClean="0"/>
              <a:t>Staats</a:t>
            </a:r>
            <a:r>
              <a:rPr lang="tr-TR" altLang="en-US" sz="1800" b="1" dirty="0" smtClean="0"/>
              <a:t>-)</a:t>
            </a:r>
            <a:r>
              <a:rPr lang="de-DE" altLang="en-US" sz="1800" b="1" dirty="0" smtClean="0"/>
              <a:t>Präsidentschaft </a:t>
            </a:r>
            <a:r>
              <a:rPr lang="de-DE" altLang="en-US" sz="1800" b="1" dirty="0" err="1" smtClean="0"/>
              <a:t>Erdo</a:t>
            </a:r>
            <a:r>
              <a:rPr lang="tr-TR" altLang="en-US" sz="1800" b="1" dirty="0" err="1" smtClean="0"/>
              <a:t>ğans</a:t>
            </a:r>
            <a:r>
              <a:rPr lang="tr-TR" altLang="en-US" sz="1800" b="1" dirty="0" smtClean="0"/>
              <a:t> ab 2014</a:t>
            </a:r>
            <a:r>
              <a:rPr lang="de-DE" altLang="en-US" sz="1800" b="1" dirty="0" smtClean="0"/>
              <a:t> (</a:t>
            </a:r>
            <a:r>
              <a:rPr lang="de-DE" altLang="en-US" sz="1800" b="1" dirty="0" err="1" smtClean="0"/>
              <a:t>Davuto</a:t>
            </a:r>
            <a:r>
              <a:rPr lang="tr-TR" altLang="en-US" sz="1800" b="1" dirty="0" err="1" smtClean="0"/>
              <a:t>ğlu</a:t>
            </a:r>
            <a:r>
              <a:rPr lang="tr-TR" altLang="en-US" sz="1800" b="1" dirty="0" smtClean="0"/>
              <a:t>, Akdoğan)</a:t>
            </a:r>
          </a:p>
          <a:p>
            <a:pPr>
              <a:buFont typeface="Arial" charset="0"/>
              <a:buChar char="•"/>
            </a:pPr>
            <a:r>
              <a:rPr lang="tr-TR" altLang="en-US" sz="1800" b="1" dirty="0" smtClean="0"/>
              <a:t>6. </a:t>
            </a:r>
            <a:r>
              <a:rPr lang="tr-TR" altLang="en-US" sz="1800" b="1" dirty="0" err="1" smtClean="0"/>
              <a:t>Verfassungsvorschlag</a:t>
            </a:r>
            <a:r>
              <a:rPr lang="tr-TR" altLang="en-US" sz="1800" b="1" dirty="0" smtClean="0"/>
              <a:t> der AKP </a:t>
            </a:r>
            <a:r>
              <a:rPr lang="tr-TR" altLang="en-US" sz="1800" b="1" dirty="0" err="1" smtClean="0"/>
              <a:t>über</a:t>
            </a:r>
            <a:r>
              <a:rPr lang="tr-TR" altLang="en-US" sz="1800" b="1" dirty="0" smtClean="0"/>
              <a:t> </a:t>
            </a:r>
            <a:r>
              <a:rPr lang="tr-TR" altLang="en-US" sz="1800" b="1" dirty="0" err="1" smtClean="0"/>
              <a:t>Einführung</a:t>
            </a:r>
            <a:r>
              <a:rPr lang="tr-TR" altLang="en-US" sz="1800" b="1" dirty="0" smtClean="0"/>
              <a:t> de</a:t>
            </a:r>
            <a:r>
              <a:rPr lang="de-DE" altLang="en-US" sz="1800" b="1" dirty="0" smtClean="0"/>
              <a:t>r</a:t>
            </a:r>
            <a:r>
              <a:rPr lang="tr-TR" altLang="en-US" sz="1800" b="1" dirty="0" smtClean="0"/>
              <a:t> </a:t>
            </a:r>
            <a:r>
              <a:rPr lang="tr-TR" altLang="en-US" sz="1800" b="1" dirty="0" err="1" smtClean="0"/>
              <a:t>Pr</a:t>
            </a:r>
            <a:r>
              <a:rPr lang="de-DE" altLang="en-US" sz="1800" b="1" dirty="0" err="1" smtClean="0"/>
              <a:t>äsidentialdemokratie</a:t>
            </a:r>
            <a:r>
              <a:rPr lang="de-DE" altLang="en-US" sz="1800" b="1" dirty="0" smtClean="0"/>
              <a:t> alla </a:t>
            </a:r>
            <a:r>
              <a:rPr lang="de-DE" altLang="en-US" sz="1800" b="1" dirty="0" err="1" smtClean="0"/>
              <a:t>Turca</a:t>
            </a:r>
            <a:r>
              <a:rPr lang="de-DE" altLang="en-US" sz="1800" b="1" dirty="0" smtClean="0"/>
              <a:t> als Mix zwischen </a:t>
            </a:r>
            <a:r>
              <a:rPr lang="de-DE" altLang="en-US" sz="1800" b="1" dirty="0" err="1" smtClean="0"/>
              <a:t>Präsidentialismus</a:t>
            </a:r>
            <a:r>
              <a:rPr lang="de-DE" altLang="en-US" sz="1800" b="1" dirty="0" smtClean="0"/>
              <a:t> &amp; </a:t>
            </a:r>
            <a:r>
              <a:rPr lang="de-DE" altLang="en-US" sz="1800" b="1" dirty="0" err="1" smtClean="0"/>
              <a:t>Semipräsidentialismus</a:t>
            </a:r>
            <a:r>
              <a:rPr lang="de-DE" altLang="en-US" sz="1800" b="1" dirty="0" smtClean="0"/>
              <a:t> (Auflösungsrecht!)</a:t>
            </a:r>
          </a:p>
          <a:p>
            <a:pPr>
              <a:buFont typeface="Arial" charset="0"/>
              <a:buChar char="•"/>
            </a:pPr>
            <a:r>
              <a:rPr lang="tr-TR" altLang="en-US" sz="1800" b="1" dirty="0" smtClean="0"/>
              <a:t>7. </a:t>
            </a:r>
            <a:r>
              <a:rPr lang="de-DE" altLang="en-US" sz="1800" b="1" dirty="0" smtClean="0"/>
              <a:t>Resultat</a:t>
            </a:r>
            <a:endParaRPr lang="tr-TR" altLang="en-US" sz="1800" b="1" dirty="0" smtClean="0"/>
          </a:p>
          <a:p>
            <a:pPr>
              <a:buFont typeface="Arial" charset="0"/>
              <a:buChar char="•"/>
            </a:pPr>
            <a:endParaRPr lang="tr-TR" altLang="en-US" sz="2000" b="1" dirty="0" smtClean="0"/>
          </a:p>
        </p:txBody>
      </p:sp>
      <p:pic>
        <p:nvPicPr>
          <p:cNvPr id="8" name="Grafik 7" descr="uk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0" y="5760000"/>
            <a:ext cx="964406" cy="964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6625 Dikdörtgen"/>
          <p:cNvSpPr>
            <a:spLocks noGrp="1"/>
          </p:cNvSpPr>
          <p:nvPr/>
        </p:nvSpPr>
        <p:spPr>
          <a:xfrm>
            <a:off x="1676400" y="6245225"/>
            <a:ext cx="3903663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r>
              <a:rPr lang="de-DE" altLang="en-US" sz="1200" dirty="0"/>
              <a:t>Burak Gümüş, www.burak-guemues.com</a:t>
            </a:r>
          </a:p>
        </p:txBody>
      </p:sp>
      <p:sp>
        <p:nvSpPr>
          <p:cNvPr id="26627" name="26626 Dikdörtgen"/>
          <p:cNvSpPr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3051-1311-587298610EC3}" type="slidenum">
              <a:rPr lang="de-DE" altLang="en-US" sz="1400" dirty="0"/>
              <a:pPr algn="r"/>
              <a:t>30</a:t>
            </a:fld>
            <a:endParaRPr lang="de-DE" altLang="en-US" sz="1400" dirty="0"/>
          </a:p>
        </p:txBody>
      </p:sp>
      <p:sp>
        <p:nvSpPr>
          <p:cNvPr id="26628" name="26627 Metin Yer Tutucusu"/>
          <p:cNvSpPr>
            <a:spLocks noGrp="1"/>
          </p:cNvSpPr>
          <p:nvPr>
            <p:ph type="body" idx="4294967295"/>
          </p:nvPr>
        </p:nvSpPr>
        <p:spPr>
          <a:xfrm>
            <a:off x="714375" y="1071546"/>
            <a:ext cx="7940675" cy="5429288"/>
          </a:xfrm>
          <a:ln/>
        </p:spPr>
        <p:txBody>
          <a:bodyPr wrap="square" lIns="91440" tIns="45720" rIns="91440" bIns="45720" anchor="t" anchorCtr="0"/>
          <a:lstStyle/>
          <a:p>
            <a:pPr>
              <a:buFontTx/>
              <a:buChar char="-"/>
            </a:pPr>
            <a:r>
              <a:rPr lang="tr-TR" sz="2050" b="1" dirty="0" err="1" smtClean="0"/>
              <a:t>Zudem</a:t>
            </a:r>
            <a:r>
              <a:rPr lang="tr-TR" sz="2050" b="1" dirty="0" smtClean="0"/>
              <a:t>: </a:t>
            </a:r>
            <a:r>
              <a:rPr lang="tr-TR" sz="2050" b="1" dirty="0" err="1" smtClean="0"/>
              <a:t>Verkündigung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des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Notstands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oder</a:t>
            </a:r>
            <a:r>
              <a:rPr lang="tr-TR" sz="2050" b="1" dirty="0" smtClean="0"/>
              <a:t>/</a:t>
            </a:r>
            <a:r>
              <a:rPr lang="tr-TR" sz="2050" b="1" dirty="0" err="1" smtClean="0"/>
              <a:t>und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Ausnahmezustands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bei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gemeinsamer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Tagung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des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Ministerrats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unter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seinem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Vorsitz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nach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einer</a:t>
            </a:r>
            <a:r>
              <a:rPr lang="tr-TR" sz="2050" b="1" dirty="0" smtClean="0"/>
              <a:t> “</a:t>
            </a:r>
            <a:r>
              <a:rPr lang="tr-TR" sz="2050" b="1" dirty="0" err="1" smtClean="0"/>
              <a:t>schweren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Wirtschaftskrise</a:t>
            </a:r>
            <a:r>
              <a:rPr lang="tr-TR" sz="2050" b="1" dirty="0" smtClean="0"/>
              <a:t>”, “</a:t>
            </a:r>
            <a:r>
              <a:rPr lang="tr-TR" sz="2050" b="1" dirty="0" err="1" smtClean="0"/>
              <a:t>ernsthaften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Anzeichen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für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sich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ausbreitende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Gewalthandlungen</a:t>
            </a:r>
            <a:r>
              <a:rPr lang="tr-TR" sz="2050" b="1" dirty="0" smtClean="0"/>
              <a:t>”, “</a:t>
            </a:r>
            <a:r>
              <a:rPr lang="tr-TR" sz="2050" b="1" dirty="0" err="1" smtClean="0"/>
              <a:t>bei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ernster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Störung</a:t>
            </a:r>
            <a:r>
              <a:rPr lang="tr-TR" sz="2050" b="1" dirty="0" smtClean="0"/>
              <a:t> der </a:t>
            </a:r>
            <a:r>
              <a:rPr lang="tr-TR" sz="2050" b="1" dirty="0" err="1" smtClean="0"/>
              <a:t>öffentlichen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Ordnung</a:t>
            </a:r>
            <a:r>
              <a:rPr lang="tr-TR" sz="2050" b="1" dirty="0" smtClean="0"/>
              <a:t>” (</a:t>
            </a:r>
            <a:r>
              <a:rPr lang="tr-TR" sz="2050" b="1" dirty="0" err="1" smtClean="0"/>
              <a:t>zwar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spätere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Zustimmung</a:t>
            </a:r>
            <a:r>
              <a:rPr lang="tr-TR" sz="2050" b="1" dirty="0" smtClean="0"/>
              <a:t> der </a:t>
            </a:r>
            <a:r>
              <a:rPr lang="tr-TR" sz="2050" b="1" dirty="0" err="1" smtClean="0"/>
              <a:t>Nationalversammlung</a:t>
            </a:r>
            <a:r>
              <a:rPr lang="tr-TR" sz="2050" b="1" dirty="0" smtClean="0"/>
              <a:t>!)</a:t>
            </a:r>
          </a:p>
          <a:p>
            <a:pPr>
              <a:buFontTx/>
              <a:buChar char="-"/>
            </a:pPr>
            <a:r>
              <a:rPr lang="tr-TR" sz="2050" b="1" dirty="0" err="1" smtClean="0"/>
              <a:t>Zudem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II</a:t>
            </a:r>
            <a:r>
              <a:rPr lang="tr-TR" sz="2050" b="1" dirty="0" smtClean="0"/>
              <a:t>: </a:t>
            </a:r>
            <a:r>
              <a:rPr lang="tr-TR" sz="2050" b="1" dirty="0" err="1" smtClean="0"/>
              <a:t>Ausbreitung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von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Gewalthandlungen</a:t>
            </a:r>
            <a:r>
              <a:rPr lang="tr-TR" sz="2050" b="1" dirty="0" smtClean="0"/>
              <a:t>, </a:t>
            </a:r>
            <a:r>
              <a:rPr lang="tr-TR" sz="2050" b="1" dirty="0" err="1" smtClean="0"/>
              <a:t>die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auf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Aufhebung</a:t>
            </a:r>
            <a:r>
              <a:rPr lang="tr-TR" sz="2050" b="1" dirty="0" smtClean="0"/>
              <a:t> der </a:t>
            </a:r>
            <a:r>
              <a:rPr lang="tr-TR" sz="2050" b="1" dirty="0" err="1" smtClean="0"/>
              <a:t>Grundfreiheiten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zielen</a:t>
            </a:r>
            <a:r>
              <a:rPr lang="tr-TR" sz="2050" b="1" dirty="0" smtClean="0"/>
              <a:t>, </a:t>
            </a:r>
            <a:r>
              <a:rPr lang="tr-TR" sz="2050" b="1" dirty="0" err="1" smtClean="0"/>
              <a:t>Separatismus</a:t>
            </a:r>
            <a:r>
              <a:rPr lang="tr-TR" sz="2050" b="1" dirty="0" smtClean="0"/>
              <a:t>, </a:t>
            </a:r>
            <a:r>
              <a:rPr lang="tr-TR" sz="2050" b="1" dirty="0" err="1" smtClean="0"/>
              <a:t>Krieg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nach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Einholung</a:t>
            </a:r>
            <a:r>
              <a:rPr lang="tr-TR" sz="2050" b="1" dirty="0" smtClean="0"/>
              <a:t> der </a:t>
            </a:r>
            <a:r>
              <a:rPr lang="tr-TR" sz="2050" b="1" dirty="0" err="1" smtClean="0"/>
              <a:t>Ansicht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des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NSR</a:t>
            </a:r>
            <a:r>
              <a:rPr lang="tr-TR" sz="2050" b="1" dirty="0" smtClean="0"/>
              <a:t>/MGK</a:t>
            </a:r>
          </a:p>
          <a:p>
            <a:pPr>
              <a:buFont typeface="Wingdings"/>
              <a:buChar char="à"/>
            </a:pPr>
            <a:r>
              <a:rPr lang="tr-TR" sz="2050" b="1" dirty="0" err="1" smtClean="0">
                <a:sym typeface="Wingdings" pitchFamily="2" charset="2"/>
              </a:rPr>
              <a:t>Erlassung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von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Notstandsgesetzen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ZUSAMMEN</a:t>
            </a:r>
            <a:r>
              <a:rPr lang="tr-TR" sz="2050" b="1" dirty="0" smtClean="0">
                <a:sym typeface="Wingdings" pitchFamily="2" charset="2"/>
              </a:rPr>
              <a:t> mit der </a:t>
            </a:r>
            <a:r>
              <a:rPr lang="tr-TR" sz="2050" b="1" dirty="0" err="1" smtClean="0">
                <a:sym typeface="Wingdings" pitchFamily="2" charset="2"/>
              </a:rPr>
              <a:t>Regierung</a:t>
            </a:r>
            <a:endParaRPr lang="tr-TR" sz="2050" b="1" dirty="0" smtClean="0">
              <a:sym typeface="Wingdings" pitchFamily="2" charset="2"/>
            </a:endParaRPr>
          </a:p>
          <a:p>
            <a:pPr>
              <a:buNone/>
            </a:pPr>
            <a:r>
              <a:rPr lang="tr-TR" sz="2050" b="1" dirty="0" smtClean="0">
                <a:sym typeface="Wingdings" pitchFamily="2" charset="2"/>
              </a:rPr>
              <a:t>1987: </a:t>
            </a:r>
            <a:r>
              <a:rPr lang="tr-TR" sz="2050" b="1" dirty="0" smtClean="0"/>
              <a:t>Refer</a:t>
            </a:r>
            <a:r>
              <a:rPr lang="de-DE" sz="2050" b="1" dirty="0" smtClean="0"/>
              <a:t>e</a:t>
            </a:r>
            <a:r>
              <a:rPr lang="tr-TR" sz="2050" b="1" dirty="0" smtClean="0"/>
              <a:t>ndumsrecht des Präsidenten nach Verabschiedung der Gesetze durch das Parlament (&amp; automatische Volksabstimmung bei Verfassungs</a:t>
            </a:r>
            <a:r>
              <a:rPr lang="tr-TR" sz="2050" b="1" dirty="0" smtClean="0">
                <a:sym typeface="Wingdings" pitchFamily="2" charset="2"/>
              </a:rPr>
              <a:t>änderung, wenn Stimmenim Parlament &gt;= 60% UND &lt;= 67%</a:t>
            </a:r>
            <a:endParaRPr lang="tr-TR" sz="2050" b="1" dirty="0" smtClean="0"/>
          </a:p>
          <a:p>
            <a:pPr>
              <a:buFontTx/>
              <a:buChar char="-"/>
            </a:pPr>
            <a:endParaRPr lang="tr-TR" sz="2050" b="1" dirty="0" smtClean="0"/>
          </a:p>
        </p:txBody>
      </p:sp>
      <p:sp>
        <p:nvSpPr>
          <p:cNvPr id="26629" name="26628 Başlık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3887787" cy="576263"/>
          </a:xfrm>
          <a:noFill/>
          <a:ln>
            <a:noFill/>
          </a:ln>
        </p:spPr>
        <p:txBody>
          <a:bodyPr/>
          <a:lstStyle/>
          <a:p>
            <a:pPr algn="l"/>
            <a:r>
              <a:rPr lang="de-DE" altLang="en-US" sz="1400" b="1" dirty="0" smtClean="0"/>
              <a:t>Ausweitung der Vollmachten nach der Verfassung von 1982 (mit der Einführung des Referendumsrechts ab 1987</a:t>
            </a:r>
            <a:r>
              <a:rPr lang="tr-TR" altLang="en-US" sz="1400" b="1" dirty="0" smtClean="0"/>
              <a:t>)</a:t>
            </a:r>
            <a:endParaRPr lang="en-US" altLang="en-US" sz="1400" b="1" dirty="0"/>
          </a:p>
        </p:txBody>
      </p:sp>
      <p:pic>
        <p:nvPicPr>
          <p:cNvPr id="6" name="Grafik 5" descr="uk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0" y="5760000"/>
            <a:ext cx="964406" cy="964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6625 Dikdörtgen"/>
          <p:cNvSpPr>
            <a:spLocks noGrp="1"/>
          </p:cNvSpPr>
          <p:nvPr/>
        </p:nvSpPr>
        <p:spPr>
          <a:xfrm>
            <a:off x="1676400" y="6245225"/>
            <a:ext cx="3903663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r>
              <a:rPr lang="de-DE" altLang="en-US" sz="1200" dirty="0"/>
              <a:t>Burak Gümüş, www.burak-guemues.com</a:t>
            </a:r>
          </a:p>
        </p:txBody>
      </p:sp>
      <p:sp>
        <p:nvSpPr>
          <p:cNvPr id="26627" name="26626 Dikdörtgen"/>
          <p:cNvSpPr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3051-1311-587298610EC3}" type="slidenum">
              <a:rPr lang="de-DE" altLang="en-US" sz="1400" dirty="0"/>
              <a:pPr algn="r"/>
              <a:t>31</a:t>
            </a:fld>
            <a:endParaRPr lang="de-DE" altLang="en-US" sz="1400" dirty="0"/>
          </a:p>
        </p:txBody>
      </p:sp>
      <p:sp>
        <p:nvSpPr>
          <p:cNvPr id="26628" name="26627 Metin Yer Tutucusu"/>
          <p:cNvSpPr>
            <a:spLocks noGrp="1"/>
          </p:cNvSpPr>
          <p:nvPr>
            <p:ph type="body" idx="4294967295"/>
          </p:nvPr>
        </p:nvSpPr>
        <p:spPr>
          <a:xfrm>
            <a:off x="714375" y="1285875"/>
            <a:ext cx="7940675" cy="4840288"/>
          </a:xfrm>
          <a:ln/>
        </p:spPr>
        <p:txBody>
          <a:bodyPr wrap="square" lIns="91440" tIns="45720" rIns="91440" bIns="45720" anchor="t" anchorCtr="0"/>
          <a:lstStyle/>
          <a:p>
            <a:pPr>
              <a:buFontTx/>
              <a:buChar char="-"/>
            </a:pPr>
            <a:r>
              <a:rPr lang="tr-TR" sz="2050" b="1" dirty="0" err="1" smtClean="0">
                <a:sym typeface="Wingdings" pitchFamily="2" charset="2"/>
              </a:rPr>
              <a:t>Praktisch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unmöglichliche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Amtsenthebung</a:t>
            </a:r>
            <a:r>
              <a:rPr lang="tr-TR" sz="2050" b="1" dirty="0" smtClean="0">
                <a:sym typeface="Wingdings" pitchFamily="2" charset="2"/>
              </a:rPr>
              <a:t>:</a:t>
            </a:r>
          </a:p>
          <a:p>
            <a:pPr>
              <a:buFontTx/>
              <a:buChar char="-"/>
            </a:pPr>
            <a:r>
              <a:rPr lang="tr-TR" sz="2050" b="1" dirty="0" err="1" smtClean="0">
                <a:sym typeface="Wingdings" pitchFamily="2" charset="2"/>
              </a:rPr>
              <a:t>Amtsenthebung</a:t>
            </a:r>
            <a:r>
              <a:rPr lang="tr-TR" sz="2050" b="1" dirty="0" smtClean="0">
                <a:sym typeface="Wingdings" pitchFamily="2" charset="2"/>
              </a:rPr>
              <a:t> nur </a:t>
            </a:r>
            <a:r>
              <a:rPr lang="tr-TR" sz="2050" b="1" dirty="0" err="1" smtClean="0">
                <a:sym typeface="Wingdings" pitchFamily="2" charset="2"/>
              </a:rPr>
              <a:t>aus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rechtlichen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Gründen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nach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Prozess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beim</a:t>
            </a:r>
            <a:r>
              <a:rPr lang="tr-TR" sz="2050" b="1" dirty="0" smtClean="0">
                <a:sym typeface="Wingdings" pitchFamily="2" charset="2"/>
              </a:rPr>
              <a:t> “</a:t>
            </a:r>
            <a:r>
              <a:rPr lang="tr-TR" sz="2050" b="1" dirty="0" err="1" smtClean="0">
                <a:sym typeface="Wingdings" pitchFamily="2" charset="2"/>
              </a:rPr>
              <a:t>Hohen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Gericht</a:t>
            </a:r>
            <a:r>
              <a:rPr lang="tr-TR" sz="2050" b="1" dirty="0" smtClean="0">
                <a:sym typeface="Wingdings" pitchFamily="2" charset="2"/>
              </a:rPr>
              <a:t>” (</a:t>
            </a:r>
            <a:r>
              <a:rPr lang="tr-TR" sz="2050" b="1" dirty="0" err="1" smtClean="0">
                <a:sym typeface="Wingdings" pitchFamily="2" charset="2"/>
              </a:rPr>
              <a:t>Verfassungsgericht</a:t>
            </a:r>
            <a:r>
              <a:rPr lang="tr-TR" sz="2050" b="1" dirty="0" smtClean="0">
                <a:sym typeface="Wingdings" pitchFamily="2" charset="2"/>
              </a:rPr>
              <a:t>) , </a:t>
            </a:r>
          </a:p>
          <a:p>
            <a:pPr>
              <a:buFontTx/>
              <a:buChar char="-"/>
            </a:pPr>
            <a:r>
              <a:rPr lang="tr-TR" sz="2050" b="1" dirty="0" err="1" smtClean="0">
                <a:sym typeface="Wingdings" pitchFamily="2" charset="2"/>
              </a:rPr>
              <a:t>Doch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zuvor</a:t>
            </a:r>
            <a:r>
              <a:rPr lang="tr-TR" sz="2050" b="1" dirty="0" smtClean="0">
                <a:sym typeface="Wingdings" pitchFamily="2" charset="2"/>
              </a:rPr>
              <a:t>:  </a:t>
            </a:r>
            <a:r>
              <a:rPr lang="tr-TR" sz="2050" b="1" dirty="0" err="1" smtClean="0">
                <a:sym typeface="Wingdings" pitchFamily="2" charset="2"/>
              </a:rPr>
              <a:t>Tagesordnung</a:t>
            </a:r>
            <a:r>
              <a:rPr lang="tr-TR" sz="2050" b="1" dirty="0" smtClean="0">
                <a:sym typeface="Wingdings" pitchFamily="2" charset="2"/>
              </a:rPr>
              <a:t> mit 1/3 </a:t>
            </a:r>
            <a:r>
              <a:rPr lang="tr-TR" sz="2050" b="1" dirty="0" err="1" smtClean="0">
                <a:sym typeface="Wingdings" pitchFamily="2" charset="2"/>
              </a:rPr>
              <a:t>des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Parlaments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und</a:t>
            </a:r>
            <a:r>
              <a:rPr lang="tr-TR" sz="2050" b="1" dirty="0" smtClean="0">
                <a:sym typeface="Wingdings" pitchFamily="2" charset="2"/>
              </a:rPr>
              <a:t> ¾-</a:t>
            </a:r>
            <a:r>
              <a:rPr lang="tr-TR" sz="2050" b="1" dirty="0" err="1" smtClean="0">
                <a:sym typeface="Wingdings" pitchFamily="2" charset="2"/>
              </a:rPr>
              <a:t>Mehrheit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beim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Parlament</a:t>
            </a:r>
            <a:endParaRPr lang="tr-TR" sz="2050" b="1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tr-TR" sz="2050" b="1" dirty="0" err="1" smtClean="0">
                <a:sym typeface="Wingdings" pitchFamily="2" charset="2"/>
              </a:rPr>
              <a:t>Aufwertung</a:t>
            </a:r>
            <a:r>
              <a:rPr lang="tr-TR" sz="2050" b="1" dirty="0" smtClean="0">
                <a:sym typeface="Wingdings" pitchFamily="2" charset="2"/>
              </a:rPr>
              <a:t> zum </a:t>
            </a:r>
            <a:r>
              <a:rPr lang="tr-TR" sz="2050" b="1" dirty="0" err="1" smtClean="0">
                <a:sym typeface="Wingdings" pitchFamily="2" charset="2"/>
              </a:rPr>
              <a:t>Polit</a:t>
            </a:r>
            <a:r>
              <a:rPr lang="tr-TR" sz="2050" b="1" dirty="0" smtClean="0">
                <a:sym typeface="Wingdings" pitchFamily="2" charset="2"/>
              </a:rPr>
              <a:t>-</a:t>
            </a:r>
            <a:r>
              <a:rPr lang="tr-TR" sz="2050" b="1" dirty="0" err="1" smtClean="0">
                <a:sym typeface="Wingdings" pitchFamily="2" charset="2"/>
              </a:rPr>
              <a:t>Akteur</a:t>
            </a:r>
            <a:r>
              <a:rPr lang="tr-TR" sz="2050" b="1" dirty="0" smtClean="0">
                <a:sym typeface="Wingdings" pitchFamily="2" charset="2"/>
              </a:rPr>
              <a:t>  </a:t>
            </a:r>
            <a:r>
              <a:rPr lang="tr-TR" sz="2050" b="1" dirty="0" err="1" smtClean="0">
                <a:sym typeface="Wingdings" pitchFamily="2" charset="2"/>
              </a:rPr>
              <a:t>Attraktivität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für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Regierungschefs</a:t>
            </a:r>
            <a:r>
              <a:rPr lang="tr-TR" sz="2050" b="1" dirty="0" smtClean="0">
                <a:sym typeface="Wingdings" pitchFamily="2" charset="2"/>
              </a:rPr>
              <a:t>, deren </a:t>
            </a:r>
            <a:r>
              <a:rPr lang="tr-TR" sz="2050" b="1" dirty="0" err="1" smtClean="0">
                <a:sym typeface="Wingdings" pitchFamily="2" charset="2"/>
              </a:rPr>
              <a:t>Popularität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sinkt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smtClean="0">
                <a:sym typeface="Wingdings" pitchFamily="2" charset="2"/>
              </a:rPr>
              <a:t>und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die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die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politischen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Geschicke</a:t>
            </a:r>
            <a:r>
              <a:rPr lang="tr-TR" sz="2050" b="1" dirty="0" smtClean="0">
                <a:sym typeface="Wingdings" pitchFamily="2" charset="2"/>
              </a:rPr>
              <a:t> der </a:t>
            </a:r>
            <a:r>
              <a:rPr lang="tr-TR" sz="2050" b="1" dirty="0" err="1" smtClean="0">
                <a:sym typeface="Wingdings" pitchFamily="2" charset="2"/>
              </a:rPr>
              <a:t>Partei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und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des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Landes</a:t>
            </a:r>
            <a:r>
              <a:rPr lang="tr-TR" sz="2050" b="1" dirty="0" smtClean="0">
                <a:sym typeface="Wingdings" pitchFamily="2" charset="2"/>
              </a:rPr>
              <a:t> “</a:t>
            </a:r>
            <a:r>
              <a:rPr lang="tr-TR" sz="2050" b="1" dirty="0" err="1" smtClean="0">
                <a:sym typeface="Wingdings" pitchFamily="2" charset="2"/>
              </a:rPr>
              <a:t>von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oben</a:t>
            </a:r>
            <a:r>
              <a:rPr lang="tr-TR" sz="2050" b="1" dirty="0" smtClean="0">
                <a:sym typeface="Wingdings" pitchFamily="2" charset="2"/>
              </a:rPr>
              <a:t>” </a:t>
            </a:r>
            <a:r>
              <a:rPr lang="tr-TR" sz="2050" b="1" dirty="0" err="1" smtClean="0">
                <a:sym typeface="Wingdings" pitchFamily="2" charset="2"/>
              </a:rPr>
              <a:t>mitbestimmen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wollen</a:t>
            </a:r>
            <a:endParaRPr lang="tr-TR" sz="2050" b="1" dirty="0" smtClean="0">
              <a:sym typeface="Wingdings" pitchFamily="2" charset="2"/>
            </a:endParaRPr>
          </a:p>
          <a:p>
            <a:pPr>
              <a:buNone/>
            </a:pPr>
            <a:r>
              <a:rPr lang="tr-TR" sz="2050" b="1" dirty="0" smtClean="0">
                <a:sym typeface="Wingdings" pitchFamily="2" charset="2"/>
              </a:rPr>
              <a:t></a:t>
            </a:r>
            <a:r>
              <a:rPr lang="tr-TR" sz="2050" b="1" dirty="0" err="1" smtClean="0">
                <a:sym typeface="Wingdings" pitchFamily="2" charset="2"/>
              </a:rPr>
              <a:t>Machtkonkurrenz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zwischen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amtierender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Regierung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und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Präsident</a:t>
            </a:r>
            <a:r>
              <a:rPr lang="tr-TR" sz="2050" b="1" dirty="0" smtClean="0">
                <a:sym typeface="Wingdings" pitchFamily="2" charset="2"/>
              </a:rPr>
              <a:t>; </a:t>
            </a:r>
            <a:r>
              <a:rPr lang="tr-TR" sz="2050" b="1" dirty="0" err="1" smtClean="0">
                <a:sym typeface="Wingdings" pitchFamily="2" charset="2"/>
              </a:rPr>
              <a:t>auch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bei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gleichen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politischen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Lagern</a:t>
            </a:r>
            <a:r>
              <a:rPr lang="tr-TR" sz="2050" b="1" dirty="0" smtClean="0">
                <a:sym typeface="Wingdings" pitchFamily="2" charset="2"/>
              </a:rPr>
              <a:t>:</a:t>
            </a:r>
          </a:p>
          <a:p>
            <a:pPr>
              <a:buNone/>
            </a:pPr>
            <a:r>
              <a:rPr lang="tr-TR" sz="2050" b="1" dirty="0" smtClean="0">
                <a:sym typeface="Wingdings" pitchFamily="2" charset="2"/>
              </a:rPr>
              <a:t>Özal-Akbulut, Özal-Yılmaz, Özal-Demirel</a:t>
            </a:r>
          </a:p>
          <a:p>
            <a:pPr>
              <a:buNone/>
            </a:pPr>
            <a:r>
              <a:rPr lang="tr-TR" sz="2050" b="1" dirty="0" smtClean="0">
                <a:sym typeface="Wingdings" pitchFamily="2" charset="2"/>
              </a:rPr>
              <a:t></a:t>
            </a:r>
            <a:r>
              <a:rPr lang="tr-TR" sz="2050" b="1" dirty="0" err="1" smtClean="0">
                <a:sym typeface="Wingdings" pitchFamily="2" charset="2"/>
              </a:rPr>
              <a:t>Dualismus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bei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Streitfragen</a:t>
            </a:r>
            <a:r>
              <a:rPr lang="tr-TR" sz="2050" b="1" dirty="0" smtClean="0">
                <a:sym typeface="Wingdings" pitchFamily="2" charset="2"/>
              </a:rPr>
              <a:t>: Demirel-Erbakan; Sezer vs. Ecevit; Sezer vs. Gül./Erdoğan</a:t>
            </a:r>
            <a:endParaRPr lang="tr-TR" sz="2050" b="1" dirty="0" smtClean="0"/>
          </a:p>
          <a:p>
            <a:pPr>
              <a:buFontTx/>
              <a:buChar char="-"/>
            </a:pPr>
            <a:endParaRPr lang="tr-TR" sz="2050" b="1" dirty="0" smtClean="0"/>
          </a:p>
        </p:txBody>
      </p:sp>
      <p:sp>
        <p:nvSpPr>
          <p:cNvPr id="26629" name="26628 Başlık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3887787" cy="576263"/>
          </a:xfrm>
          <a:noFill/>
          <a:ln>
            <a:noFill/>
          </a:ln>
        </p:spPr>
        <p:txBody>
          <a:bodyPr/>
          <a:lstStyle/>
          <a:p>
            <a:pPr algn="l"/>
            <a:r>
              <a:rPr lang="de-DE" altLang="en-US" sz="1400" b="1" dirty="0" smtClean="0"/>
              <a:t>Ausweitung der Vollmachten nach der Verfassung von 1982 (mit der Einführung des </a:t>
            </a:r>
            <a:r>
              <a:rPr lang="de-DE" altLang="en-US" sz="1400" b="1" dirty="0" err="1" smtClean="0"/>
              <a:t>Referandumsrechts</a:t>
            </a:r>
            <a:r>
              <a:rPr lang="de-DE" altLang="en-US" sz="1400" b="1" dirty="0" smtClean="0"/>
              <a:t> ab 1987</a:t>
            </a:r>
            <a:r>
              <a:rPr lang="tr-TR" altLang="en-US" sz="1400" b="1" dirty="0" smtClean="0"/>
              <a:t>)</a:t>
            </a:r>
            <a:endParaRPr lang="en-US" altLang="en-US" sz="1400" b="1" dirty="0"/>
          </a:p>
        </p:txBody>
      </p:sp>
      <p:pic>
        <p:nvPicPr>
          <p:cNvPr id="6" name="Grafik 5" descr="uk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0" y="5760000"/>
            <a:ext cx="964406" cy="964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uk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0" y="5760000"/>
            <a:ext cx="964406" cy="964406"/>
          </a:xfrm>
          <a:prstGeom prst="rect">
            <a:avLst/>
          </a:prstGeom>
        </p:spPr>
      </p:pic>
      <p:sp>
        <p:nvSpPr>
          <p:cNvPr id="26626" name="26625 Dikdörtgen"/>
          <p:cNvSpPr>
            <a:spLocks noGrp="1"/>
          </p:cNvSpPr>
          <p:nvPr/>
        </p:nvSpPr>
        <p:spPr>
          <a:xfrm>
            <a:off x="1676400" y="6245225"/>
            <a:ext cx="3903663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r>
              <a:rPr lang="de-DE" altLang="en-US" sz="1200" dirty="0"/>
              <a:t>Burak Gümüş, www.burak-guemues.com</a:t>
            </a:r>
          </a:p>
        </p:txBody>
      </p:sp>
      <p:sp>
        <p:nvSpPr>
          <p:cNvPr id="26627" name="26626 Dikdörtgen"/>
          <p:cNvSpPr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3051-1311-587298610EC3}" type="slidenum">
              <a:rPr lang="de-DE" altLang="en-US" sz="1400" dirty="0"/>
              <a:pPr algn="r"/>
              <a:t>32</a:t>
            </a:fld>
            <a:endParaRPr lang="de-DE" altLang="en-US" sz="1400" dirty="0"/>
          </a:p>
        </p:txBody>
      </p:sp>
      <p:sp>
        <p:nvSpPr>
          <p:cNvPr id="26628" name="26627 Metin Yer Tutucusu"/>
          <p:cNvSpPr>
            <a:spLocks noGrp="1"/>
          </p:cNvSpPr>
          <p:nvPr>
            <p:ph type="body" idx="4294967295"/>
          </p:nvPr>
        </p:nvSpPr>
        <p:spPr>
          <a:xfrm>
            <a:off x="714375" y="1142984"/>
            <a:ext cx="7940675" cy="4983179"/>
          </a:xfrm>
          <a:ln/>
        </p:spPr>
        <p:txBody>
          <a:bodyPr wrap="square" lIns="91440" tIns="45720" rIns="91440" bIns="45720" anchor="t" anchorCtr="0"/>
          <a:lstStyle/>
          <a:p>
            <a:pPr>
              <a:buFontTx/>
              <a:buChar char="-"/>
            </a:pPr>
            <a:r>
              <a:rPr lang="tr-TR" sz="2050" b="1" dirty="0" err="1" smtClean="0"/>
              <a:t>Ausgangspunkt</a:t>
            </a:r>
            <a:r>
              <a:rPr lang="tr-TR" sz="2050" b="1" dirty="0" smtClean="0"/>
              <a:t>: </a:t>
            </a:r>
            <a:r>
              <a:rPr lang="tr-TR" sz="2050" b="1" dirty="0" err="1" smtClean="0"/>
              <a:t>Beendigung</a:t>
            </a:r>
            <a:r>
              <a:rPr lang="tr-TR" sz="2050" b="1" dirty="0" smtClean="0"/>
              <a:t> der </a:t>
            </a:r>
            <a:r>
              <a:rPr lang="tr-TR" sz="2050" b="1" dirty="0" err="1" smtClean="0"/>
              <a:t>Amtszeit</a:t>
            </a:r>
            <a:r>
              <a:rPr lang="tr-TR" sz="2050" b="1" dirty="0" smtClean="0"/>
              <a:t>  </a:t>
            </a:r>
            <a:r>
              <a:rPr lang="tr-TR" sz="2050" b="1" dirty="0" err="1" smtClean="0"/>
              <a:t>von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Präsident</a:t>
            </a:r>
            <a:r>
              <a:rPr lang="tr-TR" sz="2050" b="1" dirty="0" smtClean="0"/>
              <a:t> Sezer (2007)</a:t>
            </a:r>
          </a:p>
          <a:p>
            <a:pPr>
              <a:buFontTx/>
              <a:buChar char="-"/>
            </a:pPr>
            <a:r>
              <a:rPr lang="tr-TR" sz="2050" b="1" dirty="0" err="1" smtClean="0"/>
              <a:t>Streit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zwischen</a:t>
            </a:r>
            <a:r>
              <a:rPr lang="tr-TR" sz="2050" b="1" dirty="0" smtClean="0"/>
              <a:t> dem </a:t>
            </a:r>
            <a:r>
              <a:rPr lang="tr-TR" sz="2050" b="1" dirty="0" err="1" smtClean="0"/>
              <a:t>säkuaren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Verfassungsrechtler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und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Staatspräsidenten</a:t>
            </a:r>
            <a:r>
              <a:rPr lang="tr-TR" sz="2050" b="1" dirty="0" smtClean="0"/>
              <a:t> Sezer </a:t>
            </a:r>
            <a:r>
              <a:rPr lang="tr-TR" sz="2050" b="1" dirty="0" err="1" smtClean="0"/>
              <a:t>und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Regierung</a:t>
            </a:r>
            <a:r>
              <a:rPr lang="tr-TR" sz="2050" b="1" dirty="0" smtClean="0"/>
              <a:t> Erdoğan</a:t>
            </a:r>
          </a:p>
          <a:p>
            <a:pPr>
              <a:buFontTx/>
              <a:buChar char="-"/>
            </a:pPr>
            <a:r>
              <a:rPr lang="tr-TR" sz="2050" b="1" dirty="0" smtClean="0"/>
              <a:t>Veto </a:t>
            </a:r>
            <a:r>
              <a:rPr lang="tr-TR" sz="2050" b="1" dirty="0" err="1" smtClean="0"/>
              <a:t>von</a:t>
            </a:r>
            <a:r>
              <a:rPr lang="tr-TR" sz="2050" b="1" dirty="0" smtClean="0"/>
              <a:t> 55 </a:t>
            </a:r>
            <a:r>
              <a:rPr lang="tr-TR" sz="2050" b="1" dirty="0" err="1" smtClean="0"/>
              <a:t>von</a:t>
            </a:r>
            <a:r>
              <a:rPr lang="tr-TR" sz="2050" b="1" dirty="0" smtClean="0"/>
              <a:t> 800 </a:t>
            </a:r>
            <a:r>
              <a:rPr lang="tr-TR" sz="2050" b="1" dirty="0" err="1" smtClean="0"/>
              <a:t>Gesetzen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durch</a:t>
            </a:r>
            <a:r>
              <a:rPr lang="tr-TR" sz="2050" b="1" dirty="0" smtClean="0"/>
              <a:t> Sezer</a:t>
            </a:r>
          </a:p>
          <a:p>
            <a:pPr>
              <a:buFont typeface="Wingdings"/>
              <a:buChar char="à"/>
            </a:pPr>
            <a:r>
              <a:rPr lang="tr-TR" sz="2050" b="1" dirty="0" smtClean="0">
                <a:sym typeface="Wingdings" pitchFamily="2" charset="2"/>
              </a:rPr>
              <a:t>Anreiz für die AKP, den Posten des Staatspr</a:t>
            </a:r>
            <a:r>
              <a:rPr lang="tr-TR" sz="2050" b="1" dirty="0" smtClean="0"/>
              <a:t>äsidenten m</a:t>
            </a:r>
            <a:r>
              <a:rPr lang="de-DE" sz="2050" b="1" dirty="0" smtClean="0"/>
              <a:t>i</a:t>
            </a:r>
            <a:r>
              <a:rPr lang="tr-TR" sz="2050" b="1" dirty="0" smtClean="0"/>
              <a:t>t jemande</a:t>
            </a:r>
            <a:r>
              <a:rPr lang="de-DE" sz="2050" b="1" dirty="0" smtClean="0"/>
              <a:t>m</a:t>
            </a:r>
            <a:r>
              <a:rPr lang="tr-TR" sz="2050" b="1" dirty="0" smtClean="0"/>
              <a:t> aus den eigenen Reihen zu besetzen</a:t>
            </a:r>
          </a:p>
          <a:p>
            <a:pPr>
              <a:buFont typeface="Wingdings"/>
              <a:buChar char="à"/>
            </a:pPr>
            <a:r>
              <a:rPr lang="tr-TR" sz="2050" b="1" dirty="0" smtClean="0"/>
              <a:t>Bereits 2003 Ankündigung von Premier Erdoğan zum Übergang zu</a:t>
            </a:r>
            <a:r>
              <a:rPr lang="de-DE" sz="2050" b="1" dirty="0" smtClean="0"/>
              <a:t>m</a:t>
            </a:r>
            <a:r>
              <a:rPr lang="tr-TR" sz="2050" b="1" dirty="0" smtClean="0"/>
              <a:t> Präsidialsystem</a:t>
            </a:r>
          </a:p>
          <a:p>
            <a:pPr>
              <a:buFont typeface="Wingdings"/>
              <a:buChar char="à"/>
            </a:pPr>
            <a:r>
              <a:rPr lang="tr-TR" sz="2050" b="1" dirty="0" smtClean="0"/>
              <a:t>2007: </a:t>
            </a:r>
            <a:r>
              <a:rPr lang="tr-TR" sz="2050" b="1" dirty="0" err="1" smtClean="0"/>
              <a:t>Ankündigung</a:t>
            </a:r>
            <a:r>
              <a:rPr lang="tr-TR" sz="2050" b="1" dirty="0" smtClean="0"/>
              <a:t> der </a:t>
            </a:r>
            <a:r>
              <a:rPr lang="tr-TR" sz="2050" b="1" dirty="0" err="1" smtClean="0"/>
              <a:t>Kandidatur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von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Außenminister</a:t>
            </a:r>
            <a:r>
              <a:rPr lang="tr-TR" sz="2050" b="1" dirty="0" smtClean="0"/>
              <a:t> Abdullah Gül (2007)</a:t>
            </a:r>
          </a:p>
          <a:p>
            <a:pPr>
              <a:buFont typeface="Wingdings"/>
              <a:buChar char="à"/>
            </a:pPr>
            <a:r>
              <a:rPr lang="tr-TR" sz="2050" b="1" dirty="0" err="1" smtClean="0"/>
              <a:t>Verschärfung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des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Kulturkampfs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zwischen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Säkularisten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und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gemäßigt</a:t>
            </a:r>
            <a:r>
              <a:rPr lang="tr-TR" sz="2050" b="1" dirty="0" smtClean="0"/>
              <a:t>-</a:t>
            </a:r>
            <a:r>
              <a:rPr lang="tr-TR" sz="2050" b="1" dirty="0" err="1" smtClean="0"/>
              <a:t>islamistischen</a:t>
            </a:r>
            <a:r>
              <a:rPr lang="tr-TR" sz="2050" b="1" dirty="0" smtClean="0"/>
              <a:t> AKP-</a:t>
            </a:r>
            <a:r>
              <a:rPr lang="tr-TR" sz="2050" b="1" dirty="0" err="1" smtClean="0"/>
              <a:t>Anhängern</a:t>
            </a:r>
            <a:endParaRPr lang="tr-TR" sz="2050" b="1" dirty="0" smtClean="0"/>
          </a:p>
          <a:p>
            <a:pPr>
              <a:buFont typeface="Wingdings"/>
              <a:buChar char="à"/>
            </a:pPr>
            <a:r>
              <a:rPr lang="tr-TR" sz="2050" b="1" dirty="0" err="1" smtClean="0"/>
              <a:t>Massendemonstrationen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und</a:t>
            </a:r>
            <a:r>
              <a:rPr lang="tr-TR" sz="2050" b="1" dirty="0" smtClean="0"/>
              <a:t> e-Memorandum der </a:t>
            </a:r>
            <a:r>
              <a:rPr lang="tr-TR" sz="2050" b="1" dirty="0" err="1" smtClean="0"/>
              <a:t>Armee</a:t>
            </a:r>
            <a:endParaRPr lang="tr-TR" sz="2050" b="1" dirty="0" smtClean="0"/>
          </a:p>
          <a:p>
            <a:pPr>
              <a:buFontTx/>
              <a:buChar char="-"/>
            </a:pPr>
            <a:endParaRPr lang="tr-TR" sz="2050" b="1" dirty="0" smtClean="0"/>
          </a:p>
        </p:txBody>
      </p:sp>
      <p:sp>
        <p:nvSpPr>
          <p:cNvPr id="26629" name="26628 Başlık"/>
          <p:cNvSpPr>
            <a:spLocks noGrp="1"/>
          </p:cNvSpPr>
          <p:nvPr>
            <p:ph type="title" idx="4294967295"/>
          </p:nvPr>
        </p:nvSpPr>
        <p:spPr>
          <a:xfrm>
            <a:off x="500034" y="142852"/>
            <a:ext cx="3887787" cy="811196"/>
          </a:xfrm>
          <a:noFill/>
          <a:ln>
            <a:noFill/>
          </a:ln>
        </p:spPr>
        <p:txBody>
          <a:bodyPr/>
          <a:lstStyle/>
          <a:p>
            <a:pPr algn="l"/>
            <a:r>
              <a:rPr lang="de-DE" altLang="en-US" sz="1400" b="1" dirty="0" smtClean="0"/>
              <a:t>4. Einführung der Volkswahl des Präsidenten nach der Staatskrise 2007 (</a:t>
            </a:r>
            <a:r>
              <a:rPr lang="de-DE" altLang="en-US" sz="1400" b="1" dirty="0" err="1" smtClean="0"/>
              <a:t>Subtypus</a:t>
            </a:r>
            <a:r>
              <a:rPr lang="de-DE" altLang="en-US" sz="1400" b="1" dirty="0" smtClean="0"/>
              <a:t>: „Parlamentarisches Regierungssystem mit Präsident“)</a:t>
            </a:r>
            <a:br>
              <a:rPr lang="de-DE" altLang="en-US" sz="1400" b="1" dirty="0" smtClean="0"/>
            </a:br>
            <a:endParaRPr lang="en-US" alt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uk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0" y="5760000"/>
            <a:ext cx="964406" cy="964406"/>
          </a:xfrm>
          <a:prstGeom prst="rect">
            <a:avLst/>
          </a:prstGeom>
        </p:spPr>
      </p:pic>
      <p:sp>
        <p:nvSpPr>
          <p:cNvPr id="26626" name="26625 Dikdörtgen"/>
          <p:cNvSpPr>
            <a:spLocks noGrp="1"/>
          </p:cNvSpPr>
          <p:nvPr/>
        </p:nvSpPr>
        <p:spPr>
          <a:xfrm>
            <a:off x="1676400" y="6245225"/>
            <a:ext cx="3903663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r>
              <a:rPr lang="de-DE" altLang="en-US" sz="1200" dirty="0"/>
              <a:t>Burak Gümüş, www.burak-guemues.com</a:t>
            </a:r>
          </a:p>
        </p:txBody>
      </p:sp>
      <p:sp>
        <p:nvSpPr>
          <p:cNvPr id="26627" name="26626 Dikdörtgen"/>
          <p:cNvSpPr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3051-1311-587298610EC3}" type="slidenum">
              <a:rPr lang="de-DE" altLang="en-US" sz="1400" dirty="0"/>
              <a:pPr algn="r"/>
              <a:t>33</a:t>
            </a:fld>
            <a:endParaRPr lang="de-DE" altLang="en-US" sz="1400" dirty="0"/>
          </a:p>
        </p:txBody>
      </p:sp>
      <p:sp>
        <p:nvSpPr>
          <p:cNvPr id="26628" name="26627 Metin Yer Tutucusu"/>
          <p:cNvSpPr>
            <a:spLocks noGrp="1"/>
          </p:cNvSpPr>
          <p:nvPr>
            <p:ph type="body" idx="4294967295"/>
          </p:nvPr>
        </p:nvSpPr>
        <p:spPr>
          <a:xfrm>
            <a:off x="714375" y="1071546"/>
            <a:ext cx="7940675" cy="5054617"/>
          </a:xfrm>
          <a:ln/>
        </p:spPr>
        <p:txBody>
          <a:bodyPr wrap="square" lIns="91440" tIns="45720" rIns="91440" bIns="45720" anchor="t" anchorCtr="0"/>
          <a:lstStyle/>
          <a:p>
            <a:pPr>
              <a:buFont typeface="Wingdings"/>
              <a:buChar char="à"/>
            </a:pPr>
            <a:r>
              <a:rPr lang="tr-TR" sz="2000" b="1" dirty="0" smtClean="0">
                <a:sym typeface="Wingdings" pitchFamily="2" charset="2"/>
              </a:rPr>
              <a:t>Staatskrise:  Unterschreitung der Beschlussfähigkeitsschwelle von 367 Abgeordneten bei einer Gesamtzahl der Abgeordneten von 550 (Zwei-Drittel-Mehrheit!) durch Sitzungsboykott durch die Opposition (CHP, MHP, DP, …) (Anwesende: AKP, prokurdische DTP)</a:t>
            </a:r>
          </a:p>
          <a:p>
            <a:pPr>
              <a:buFontTx/>
              <a:buChar char="-"/>
            </a:pPr>
            <a:r>
              <a:rPr lang="tr-TR" sz="2000" b="1" dirty="0" err="1" smtClean="0">
                <a:sym typeface="Wingdings" pitchFamily="2" charset="2"/>
              </a:rPr>
              <a:t>Ausgangspunkt</a:t>
            </a:r>
            <a:r>
              <a:rPr lang="tr-TR" sz="2000" b="1" dirty="0" smtClean="0">
                <a:sym typeface="Wingdings" pitchFamily="2" charset="2"/>
              </a:rPr>
              <a:t> </a:t>
            </a:r>
            <a:r>
              <a:rPr lang="tr-TR" sz="2000" b="1" dirty="0" err="1" smtClean="0">
                <a:sym typeface="Wingdings" pitchFamily="2" charset="2"/>
              </a:rPr>
              <a:t>für</a:t>
            </a:r>
            <a:r>
              <a:rPr lang="tr-TR" sz="2000" b="1" dirty="0" smtClean="0">
                <a:sym typeface="Wingdings" pitchFamily="2" charset="2"/>
              </a:rPr>
              <a:t> </a:t>
            </a:r>
            <a:r>
              <a:rPr lang="tr-TR" sz="2000" b="1" dirty="0" err="1" smtClean="0">
                <a:sym typeface="Wingdings" pitchFamily="2" charset="2"/>
              </a:rPr>
              <a:t>Beschlussfähigkeitsschwelle</a:t>
            </a:r>
            <a:r>
              <a:rPr lang="tr-TR" sz="2000" b="1" dirty="0" smtClean="0">
                <a:sym typeface="Wingdings" pitchFamily="2" charset="2"/>
              </a:rPr>
              <a:t> </a:t>
            </a:r>
            <a:r>
              <a:rPr lang="tr-TR" sz="2000" b="1" dirty="0" err="1" smtClean="0">
                <a:sym typeface="Wingdings" pitchFamily="2" charset="2"/>
              </a:rPr>
              <a:t>von</a:t>
            </a:r>
            <a:r>
              <a:rPr lang="tr-TR" sz="2000" b="1" dirty="0" smtClean="0">
                <a:sym typeface="Wingdings" pitchFamily="2" charset="2"/>
              </a:rPr>
              <a:t> der </a:t>
            </a:r>
            <a:r>
              <a:rPr lang="tr-TR" sz="2000" b="1" dirty="0" err="1" smtClean="0">
                <a:sym typeface="Wingdings" pitchFamily="2" charset="2"/>
              </a:rPr>
              <a:t>Benötigung</a:t>
            </a:r>
            <a:r>
              <a:rPr lang="tr-TR" sz="2000" b="1" dirty="0" smtClean="0">
                <a:sym typeface="Wingdings" pitchFamily="2" charset="2"/>
              </a:rPr>
              <a:t> der </a:t>
            </a:r>
            <a:r>
              <a:rPr lang="tr-TR" sz="2000" b="1" dirty="0" err="1" smtClean="0">
                <a:sym typeface="Wingdings" pitchFamily="2" charset="2"/>
              </a:rPr>
              <a:t>Zwei</a:t>
            </a:r>
            <a:r>
              <a:rPr lang="tr-TR" sz="2000" b="1" dirty="0" smtClean="0">
                <a:sym typeface="Wingdings" pitchFamily="2" charset="2"/>
              </a:rPr>
              <a:t>-</a:t>
            </a:r>
            <a:r>
              <a:rPr lang="tr-TR" sz="2000" b="1" dirty="0" err="1" smtClean="0">
                <a:sym typeface="Wingdings" pitchFamily="2" charset="2"/>
              </a:rPr>
              <a:t>Drittel</a:t>
            </a:r>
            <a:r>
              <a:rPr lang="tr-TR" sz="2000" b="1" dirty="0" smtClean="0">
                <a:sym typeface="Wingdings" pitchFamily="2" charset="2"/>
              </a:rPr>
              <a:t>-</a:t>
            </a:r>
            <a:r>
              <a:rPr lang="tr-TR" sz="2000" b="1" dirty="0" err="1" smtClean="0">
                <a:sym typeface="Wingdings" pitchFamily="2" charset="2"/>
              </a:rPr>
              <a:t>Mehrheit</a:t>
            </a:r>
            <a:r>
              <a:rPr lang="tr-TR" sz="2000" b="1" dirty="0" smtClean="0">
                <a:sym typeface="Wingdings" pitchFamily="2" charset="2"/>
              </a:rPr>
              <a:t> </a:t>
            </a:r>
            <a:r>
              <a:rPr lang="tr-TR" sz="2000" b="1" dirty="0" err="1" smtClean="0">
                <a:sym typeface="Wingdings" pitchFamily="2" charset="2"/>
              </a:rPr>
              <a:t>bei</a:t>
            </a:r>
            <a:r>
              <a:rPr lang="tr-TR" sz="2000" b="1" dirty="0" smtClean="0">
                <a:sym typeface="Wingdings" pitchFamily="2" charset="2"/>
              </a:rPr>
              <a:t> den </a:t>
            </a:r>
            <a:r>
              <a:rPr lang="tr-TR" sz="2000" b="1" dirty="0" err="1" smtClean="0">
                <a:sym typeface="Wingdings" pitchFamily="2" charset="2"/>
              </a:rPr>
              <a:t>ersten</a:t>
            </a:r>
            <a:r>
              <a:rPr lang="tr-TR" sz="2000" b="1" dirty="0" smtClean="0">
                <a:sym typeface="Wingdings" pitchFamily="2" charset="2"/>
              </a:rPr>
              <a:t> </a:t>
            </a:r>
            <a:r>
              <a:rPr lang="tr-TR" sz="2000" b="1" dirty="0" err="1" smtClean="0">
                <a:sym typeface="Wingdings" pitchFamily="2" charset="2"/>
              </a:rPr>
              <a:t>beiden</a:t>
            </a:r>
            <a:r>
              <a:rPr lang="tr-TR" sz="2000" b="1" dirty="0" smtClean="0">
                <a:sym typeface="Wingdings" pitchFamily="2" charset="2"/>
              </a:rPr>
              <a:t> </a:t>
            </a:r>
            <a:r>
              <a:rPr lang="tr-TR" sz="2000" b="1" dirty="0" err="1" smtClean="0">
                <a:sym typeface="Wingdings" pitchFamily="2" charset="2"/>
              </a:rPr>
              <a:t>Wahlgängen</a:t>
            </a:r>
            <a:r>
              <a:rPr lang="tr-TR" sz="2000" b="1" dirty="0" smtClean="0">
                <a:sym typeface="Wingdings" pitchFamily="2" charset="2"/>
              </a:rPr>
              <a:t> -  (</a:t>
            </a:r>
            <a:r>
              <a:rPr lang="tr-TR" sz="2000" b="1" dirty="0" err="1" smtClean="0">
                <a:sym typeface="Wingdings" pitchFamily="2" charset="2"/>
              </a:rPr>
              <a:t>allerding</a:t>
            </a:r>
            <a:r>
              <a:rPr lang="tr-TR" sz="2000" b="1" dirty="0" smtClean="0">
                <a:sym typeface="Wingdings" pitchFamily="2" charset="2"/>
              </a:rPr>
              <a:t> </a:t>
            </a:r>
            <a:r>
              <a:rPr lang="tr-TR" sz="2000" b="1" dirty="0" err="1" smtClean="0">
                <a:sym typeface="Wingdings" pitchFamily="2" charset="2"/>
              </a:rPr>
              <a:t>bei</a:t>
            </a:r>
            <a:r>
              <a:rPr lang="tr-TR" sz="2000" b="1" dirty="0" smtClean="0">
                <a:sym typeface="Wingdings" pitchFamily="2" charset="2"/>
              </a:rPr>
              <a:t> der </a:t>
            </a:r>
            <a:r>
              <a:rPr lang="tr-TR" sz="2000" b="1" dirty="0" err="1" smtClean="0">
                <a:sym typeface="Wingdings" pitchFamily="2" charset="2"/>
              </a:rPr>
              <a:t>Wahl</a:t>
            </a:r>
            <a:r>
              <a:rPr lang="tr-TR" sz="2000" b="1" dirty="0" smtClean="0">
                <a:sym typeface="Wingdings" pitchFamily="2" charset="2"/>
              </a:rPr>
              <a:t> </a:t>
            </a:r>
            <a:r>
              <a:rPr lang="tr-TR" sz="2000" b="1" dirty="0" err="1" smtClean="0">
                <a:sym typeface="Wingdings" pitchFamily="2" charset="2"/>
              </a:rPr>
              <a:t>Özals</a:t>
            </a:r>
            <a:r>
              <a:rPr lang="tr-TR" sz="2000" b="1" dirty="0" smtClean="0">
                <a:sym typeface="Wingdings" pitchFamily="2" charset="2"/>
              </a:rPr>
              <a:t> </a:t>
            </a:r>
            <a:r>
              <a:rPr lang="tr-TR" sz="2000" b="1" dirty="0" err="1" smtClean="0">
                <a:sym typeface="Wingdings" pitchFamily="2" charset="2"/>
              </a:rPr>
              <a:t>nicht</a:t>
            </a:r>
            <a:r>
              <a:rPr lang="tr-TR" sz="2000" b="1" dirty="0" smtClean="0">
                <a:sym typeface="Wingdings" pitchFamily="2" charset="2"/>
              </a:rPr>
              <a:t> </a:t>
            </a:r>
            <a:r>
              <a:rPr lang="tr-TR" sz="2000" b="1" dirty="0" err="1" smtClean="0">
                <a:sym typeface="Wingdings" pitchFamily="2" charset="2"/>
              </a:rPr>
              <a:t>berücksichtigt</a:t>
            </a:r>
            <a:r>
              <a:rPr lang="tr-TR" sz="2000" b="1" dirty="0" smtClean="0">
                <a:sym typeface="Wingdings" pitchFamily="2" charset="2"/>
              </a:rPr>
              <a:t>)</a:t>
            </a:r>
          </a:p>
          <a:p>
            <a:pPr>
              <a:buFontTx/>
              <a:buChar char="-"/>
            </a:pPr>
            <a:r>
              <a:rPr lang="tr-TR" sz="2000" b="1" dirty="0" err="1" smtClean="0">
                <a:sym typeface="Wingdings" pitchFamily="2" charset="2"/>
              </a:rPr>
              <a:t>Später</a:t>
            </a:r>
            <a:r>
              <a:rPr lang="tr-TR" sz="2000" b="1" dirty="0" smtClean="0">
                <a:sym typeface="Wingdings" pitchFamily="2" charset="2"/>
              </a:rPr>
              <a:t> </a:t>
            </a:r>
            <a:r>
              <a:rPr lang="tr-TR" sz="2000" b="1" dirty="0" err="1" smtClean="0">
                <a:sym typeface="Wingdings" pitchFamily="2" charset="2"/>
              </a:rPr>
              <a:t>vom</a:t>
            </a:r>
            <a:r>
              <a:rPr lang="tr-TR" sz="2000" b="1" dirty="0" smtClean="0">
                <a:sym typeface="Wingdings" pitchFamily="2" charset="2"/>
              </a:rPr>
              <a:t> </a:t>
            </a:r>
            <a:r>
              <a:rPr lang="tr-TR" sz="2000" b="1" dirty="0" err="1" smtClean="0">
                <a:sym typeface="Wingdings" pitchFamily="2" charset="2"/>
              </a:rPr>
              <a:t>Verfassungsgericht</a:t>
            </a:r>
            <a:r>
              <a:rPr lang="tr-TR" sz="2000" b="1" dirty="0" smtClean="0">
                <a:sym typeface="Wingdings" pitchFamily="2" charset="2"/>
              </a:rPr>
              <a:t> </a:t>
            </a:r>
            <a:r>
              <a:rPr lang="tr-TR" sz="2000" b="1" dirty="0" err="1" smtClean="0">
                <a:sym typeface="Wingdings" pitchFamily="2" charset="2"/>
              </a:rPr>
              <a:t>annullierte</a:t>
            </a:r>
            <a:r>
              <a:rPr lang="tr-TR" sz="2000" b="1" dirty="0" smtClean="0">
                <a:sym typeface="Wingdings" pitchFamily="2" charset="2"/>
              </a:rPr>
              <a:t> </a:t>
            </a:r>
            <a:r>
              <a:rPr lang="tr-TR" sz="2000" b="1" dirty="0" err="1" smtClean="0">
                <a:sym typeface="Wingdings" pitchFamily="2" charset="2"/>
              </a:rPr>
              <a:t>Wahl</a:t>
            </a:r>
            <a:r>
              <a:rPr lang="tr-TR" sz="2000" b="1" dirty="0" smtClean="0">
                <a:sym typeface="Wingdings" pitchFamily="2" charset="2"/>
              </a:rPr>
              <a:t> </a:t>
            </a:r>
            <a:r>
              <a:rPr lang="tr-TR" sz="2000" b="1" dirty="0" err="1" smtClean="0">
                <a:sym typeface="Wingdings" pitchFamily="2" charset="2"/>
              </a:rPr>
              <a:t>Güls</a:t>
            </a:r>
            <a:r>
              <a:rPr lang="tr-TR" sz="2000" b="1" dirty="0" smtClean="0">
                <a:sym typeface="Wingdings" pitchFamily="2" charset="2"/>
              </a:rPr>
              <a:t> zum </a:t>
            </a:r>
            <a:r>
              <a:rPr lang="tr-TR" sz="2000" b="1" dirty="0" err="1" smtClean="0">
                <a:sym typeface="Wingdings" pitchFamily="2" charset="2"/>
              </a:rPr>
              <a:t>Präsident</a:t>
            </a:r>
            <a:r>
              <a:rPr lang="tr-TR" sz="2000" b="1" dirty="0" smtClean="0">
                <a:sym typeface="Wingdings" pitchFamily="2" charset="2"/>
              </a:rPr>
              <a:t> mit der </a:t>
            </a:r>
            <a:r>
              <a:rPr lang="tr-TR" sz="2000" b="1" dirty="0" err="1" smtClean="0">
                <a:sym typeface="Wingdings" pitchFamily="2" charset="2"/>
              </a:rPr>
              <a:t>Anwesenheit</a:t>
            </a:r>
            <a:r>
              <a:rPr lang="tr-TR" sz="2000" b="1" dirty="0" smtClean="0">
                <a:sym typeface="Wingdings" pitchFamily="2" charset="2"/>
              </a:rPr>
              <a:t> </a:t>
            </a:r>
            <a:r>
              <a:rPr lang="tr-TR" sz="2000" b="1" dirty="0" err="1" smtClean="0">
                <a:sym typeface="Wingdings" pitchFamily="2" charset="2"/>
              </a:rPr>
              <a:t>von</a:t>
            </a:r>
            <a:r>
              <a:rPr lang="tr-TR" sz="2000" b="1" dirty="0" smtClean="0">
                <a:sym typeface="Wingdings" pitchFamily="2" charset="2"/>
              </a:rPr>
              <a:t> 361 </a:t>
            </a:r>
            <a:r>
              <a:rPr lang="tr-TR" sz="2000" b="1" dirty="0" err="1" smtClean="0">
                <a:sym typeface="Wingdings" pitchFamily="2" charset="2"/>
              </a:rPr>
              <a:t>von</a:t>
            </a:r>
            <a:r>
              <a:rPr lang="tr-TR" sz="2000" b="1" dirty="0" smtClean="0">
                <a:sym typeface="Wingdings" pitchFamily="2" charset="2"/>
              </a:rPr>
              <a:t> 550 </a:t>
            </a:r>
            <a:r>
              <a:rPr lang="tr-TR" sz="2000" b="1" dirty="0" err="1" smtClean="0">
                <a:sym typeface="Wingdings" pitchFamily="2" charset="2"/>
              </a:rPr>
              <a:t>Parlamentariern</a:t>
            </a:r>
            <a:endParaRPr lang="tr-TR" sz="2000" b="1" dirty="0" smtClean="0">
              <a:sym typeface="Wingdings" pitchFamily="2" charset="2"/>
            </a:endParaRPr>
          </a:p>
          <a:p>
            <a:pPr>
              <a:buFontTx/>
              <a:buChar char="-"/>
            </a:pPr>
            <a:r>
              <a:rPr lang="tr-TR" sz="2000" b="1" dirty="0" smtClean="0">
                <a:sym typeface="Wingdings" pitchFamily="2" charset="2"/>
              </a:rPr>
              <a:t>e- Memorandum der Armee (27.April 2007) zur Warnung vor Islamismus</a:t>
            </a:r>
          </a:p>
          <a:p>
            <a:pPr>
              <a:buFontTx/>
              <a:buChar char="-"/>
            </a:pPr>
            <a:r>
              <a:rPr lang="tr-TR" sz="2000" b="1" dirty="0" smtClean="0">
                <a:sym typeface="Wingdings" pitchFamily="2" charset="2"/>
              </a:rPr>
              <a:t>Annulierung der Wahl durch das damals von Säkularisten dominierte Verfassungsgericht</a:t>
            </a:r>
          </a:p>
          <a:p>
            <a:pPr>
              <a:buFontTx/>
              <a:buChar char="-"/>
            </a:pPr>
            <a:endParaRPr lang="tr-TR" sz="2000" b="1" dirty="0" smtClean="0">
              <a:sym typeface="Wingdings" pitchFamily="2" charset="2"/>
            </a:endParaRPr>
          </a:p>
          <a:p>
            <a:pPr>
              <a:buFontTx/>
              <a:buChar char="-"/>
            </a:pPr>
            <a:endParaRPr lang="tr-TR" sz="2050" b="1" dirty="0" smtClean="0"/>
          </a:p>
        </p:txBody>
      </p:sp>
      <p:sp>
        <p:nvSpPr>
          <p:cNvPr id="26629" name="26628 Başlık"/>
          <p:cNvSpPr>
            <a:spLocks noGrp="1"/>
          </p:cNvSpPr>
          <p:nvPr>
            <p:ph type="title" idx="4294967295"/>
          </p:nvPr>
        </p:nvSpPr>
        <p:spPr>
          <a:xfrm>
            <a:off x="500034" y="142852"/>
            <a:ext cx="3887787" cy="811196"/>
          </a:xfrm>
          <a:noFill/>
          <a:ln>
            <a:noFill/>
          </a:ln>
        </p:spPr>
        <p:txBody>
          <a:bodyPr/>
          <a:lstStyle/>
          <a:p>
            <a:pPr algn="l"/>
            <a:r>
              <a:rPr lang="de-DE" altLang="en-US" sz="1400" b="1" dirty="0" smtClean="0"/>
              <a:t>4. Einführung der Volkswahl des Präsidenten nach der Staatskrise 2007 (</a:t>
            </a:r>
            <a:r>
              <a:rPr lang="de-DE" altLang="en-US" sz="1400" b="1" dirty="0" err="1" smtClean="0"/>
              <a:t>Subtypus</a:t>
            </a:r>
            <a:r>
              <a:rPr lang="de-DE" altLang="en-US" sz="1400" b="1" dirty="0" smtClean="0"/>
              <a:t>: „Parlamentarisches Regierungssystem mit Präsident“)</a:t>
            </a:r>
            <a:br>
              <a:rPr lang="de-DE" altLang="en-US" sz="1400" b="1" dirty="0" smtClean="0"/>
            </a:br>
            <a:endParaRPr lang="en-US" alt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uk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0" y="5760000"/>
            <a:ext cx="964406" cy="964406"/>
          </a:xfrm>
          <a:prstGeom prst="rect">
            <a:avLst/>
          </a:prstGeom>
        </p:spPr>
      </p:pic>
      <p:sp>
        <p:nvSpPr>
          <p:cNvPr id="26626" name="26625 Dikdörtgen"/>
          <p:cNvSpPr>
            <a:spLocks noGrp="1"/>
          </p:cNvSpPr>
          <p:nvPr/>
        </p:nvSpPr>
        <p:spPr>
          <a:xfrm>
            <a:off x="1676400" y="6245225"/>
            <a:ext cx="3903663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r>
              <a:rPr lang="de-DE" altLang="en-US" sz="1200" dirty="0"/>
              <a:t>Burak Gümüş, www.burak-guemues.com</a:t>
            </a:r>
          </a:p>
        </p:txBody>
      </p:sp>
      <p:sp>
        <p:nvSpPr>
          <p:cNvPr id="26627" name="26626 Dikdörtgen"/>
          <p:cNvSpPr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3051-1311-587298610EC3}" type="slidenum">
              <a:rPr lang="de-DE" altLang="en-US" sz="1400" dirty="0"/>
              <a:pPr algn="r"/>
              <a:t>34</a:t>
            </a:fld>
            <a:endParaRPr lang="de-DE" altLang="en-US" sz="1400" dirty="0"/>
          </a:p>
        </p:txBody>
      </p:sp>
      <p:sp>
        <p:nvSpPr>
          <p:cNvPr id="26628" name="26627 Metin Yer Tutucusu"/>
          <p:cNvSpPr>
            <a:spLocks noGrp="1"/>
          </p:cNvSpPr>
          <p:nvPr>
            <p:ph type="body" idx="4294967295"/>
          </p:nvPr>
        </p:nvSpPr>
        <p:spPr>
          <a:xfrm>
            <a:off x="714375" y="1071546"/>
            <a:ext cx="7940675" cy="5054617"/>
          </a:xfrm>
          <a:ln/>
        </p:spPr>
        <p:txBody>
          <a:bodyPr wrap="square" lIns="91440" tIns="45720" rIns="91440" bIns="45720" anchor="t" anchorCtr="0"/>
          <a:lstStyle/>
          <a:p>
            <a:pPr>
              <a:buFontTx/>
              <a:buChar char="-"/>
            </a:pPr>
            <a:r>
              <a:rPr lang="tr-TR" sz="2050" b="1" dirty="0" smtClean="0"/>
              <a:t>AKP: Neuwahlen + </a:t>
            </a:r>
            <a:r>
              <a:rPr lang="de-DE" sz="2050" b="1" dirty="0" smtClean="0"/>
              <a:t>v</a:t>
            </a:r>
            <a:r>
              <a:rPr lang="tr-TR" sz="2050" b="1" dirty="0" smtClean="0"/>
              <a:t>erfassungsänderndes Gesetz zur Volkswahl des künftigen Staatspräsidenten </a:t>
            </a:r>
          </a:p>
          <a:p>
            <a:pPr>
              <a:buFontTx/>
              <a:buChar char="-"/>
            </a:pPr>
            <a:r>
              <a:rPr lang="tr-TR" sz="2050" b="1" dirty="0" smtClean="0"/>
              <a:t>Ansetzung der </a:t>
            </a:r>
            <a:r>
              <a:rPr lang="de-DE" sz="2050" b="1" dirty="0" smtClean="0"/>
              <a:t>Wahl </a:t>
            </a:r>
            <a:r>
              <a:rPr lang="tr-TR" sz="2050" b="1" dirty="0" smtClean="0"/>
              <a:t>für den 22.07.2007 als eine Art Volksabstimmung zwischen Armee/Säkularisten und konservative</a:t>
            </a:r>
            <a:r>
              <a:rPr lang="de-DE" sz="2050" b="1" dirty="0" smtClean="0"/>
              <a:t>m</a:t>
            </a:r>
            <a:r>
              <a:rPr lang="tr-TR" sz="2050" b="1" dirty="0" smtClean="0"/>
              <a:t> Wahlvolk</a:t>
            </a:r>
          </a:p>
          <a:p>
            <a:pPr>
              <a:buFontTx/>
              <a:buChar char="-"/>
            </a:pPr>
            <a:r>
              <a:rPr lang="tr-TR" sz="2050" b="1" dirty="0" smtClean="0"/>
              <a:t>Knappe Verfehlung der Zwei-Drittel-Mehrheit für die Einführung der Volkswahl des Präsidenten</a:t>
            </a:r>
            <a:r>
              <a:rPr lang="de-DE" sz="2050" b="1" dirty="0" smtClean="0"/>
              <a:t>,</a:t>
            </a:r>
            <a:r>
              <a:rPr lang="tr-TR" sz="2050" b="1" dirty="0" smtClean="0"/>
              <a:t> Volksabstimmung zur Verfassungsänderung im Oktober 2007 (367 &gt; Stimmen &gt; 330)</a:t>
            </a:r>
          </a:p>
          <a:p>
            <a:pPr>
              <a:buFontTx/>
              <a:buChar char="-"/>
            </a:pPr>
            <a:r>
              <a:rPr lang="tr-TR" sz="2050" b="1" dirty="0" smtClean="0"/>
              <a:t>22.07.2007: </a:t>
            </a:r>
            <a:r>
              <a:rPr lang="tr-TR" sz="2050" b="1" dirty="0" err="1" smtClean="0"/>
              <a:t>Überwältigender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Wahlsieg</a:t>
            </a:r>
            <a:r>
              <a:rPr lang="tr-TR" sz="2050" b="1" dirty="0" smtClean="0"/>
              <a:t> der AKP mit 47%</a:t>
            </a:r>
          </a:p>
          <a:p>
            <a:pPr>
              <a:buFontTx/>
              <a:buChar char="-"/>
            </a:pPr>
            <a:r>
              <a:rPr lang="tr-TR" sz="2050" b="1" dirty="0" smtClean="0"/>
              <a:t>Letzte </a:t>
            </a:r>
            <a:r>
              <a:rPr lang="de-DE" sz="2050" b="1" dirty="0" smtClean="0"/>
              <a:t>p</a:t>
            </a:r>
            <a:r>
              <a:rPr lang="tr-TR" sz="2050" b="1" dirty="0" smtClean="0"/>
              <a:t>arlamentarische Wahl des Staatspräsidenten Ende August 2007 (mit der Anwesenheit der oppositionellen MHP und Boykott durch die CHP) durch Einhaltung der Beschlussfähigkeitsschwelle </a:t>
            </a:r>
          </a:p>
          <a:p>
            <a:pPr>
              <a:buFontTx/>
              <a:buChar char="-"/>
            </a:pPr>
            <a:r>
              <a:rPr lang="tr-TR" sz="2050" b="1" dirty="0" err="1" smtClean="0"/>
              <a:t>Oktober</a:t>
            </a:r>
            <a:r>
              <a:rPr lang="tr-TR" sz="2050" b="1" dirty="0" smtClean="0"/>
              <a:t>: 70% </a:t>
            </a:r>
            <a:r>
              <a:rPr lang="tr-TR" sz="2050" b="1" dirty="0" err="1" smtClean="0"/>
              <a:t>für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die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Volkswahl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des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Präsidenten</a:t>
            </a:r>
            <a:endParaRPr lang="tr-TR" sz="2050" b="1" dirty="0" smtClean="0"/>
          </a:p>
          <a:p>
            <a:pPr>
              <a:buFontTx/>
              <a:buChar char="-"/>
            </a:pPr>
            <a:endParaRPr lang="tr-TR" sz="2050" b="1" dirty="0" smtClean="0"/>
          </a:p>
        </p:txBody>
      </p:sp>
      <p:sp>
        <p:nvSpPr>
          <p:cNvPr id="26629" name="26628 Başlık"/>
          <p:cNvSpPr>
            <a:spLocks noGrp="1"/>
          </p:cNvSpPr>
          <p:nvPr>
            <p:ph type="title" idx="4294967295"/>
          </p:nvPr>
        </p:nvSpPr>
        <p:spPr>
          <a:xfrm>
            <a:off x="500034" y="142852"/>
            <a:ext cx="3887787" cy="811196"/>
          </a:xfrm>
          <a:noFill/>
          <a:ln>
            <a:noFill/>
          </a:ln>
        </p:spPr>
        <p:txBody>
          <a:bodyPr/>
          <a:lstStyle/>
          <a:p>
            <a:pPr algn="l"/>
            <a:r>
              <a:rPr lang="de-DE" altLang="en-US" sz="1400" b="1" dirty="0" smtClean="0"/>
              <a:t>4. Einführung der Volkswahl des Präsidenten nach der Staatskrise 2007 (</a:t>
            </a:r>
            <a:r>
              <a:rPr lang="de-DE" altLang="en-US" sz="1400" b="1" dirty="0" err="1" smtClean="0"/>
              <a:t>Subtypus</a:t>
            </a:r>
            <a:r>
              <a:rPr lang="de-DE" altLang="en-US" sz="1400" b="1" dirty="0" smtClean="0"/>
              <a:t>: „Parlamentarisches Regierungssystem mit Präsident“)</a:t>
            </a:r>
            <a:br>
              <a:rPr lang="de-DE" altLang="en-US" sz="1400" b="1" dirty="0" smtClean="0"/>
            </a:br>
            <a:endParaRPr lang="en-US" alt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uk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0" y="5760000"/>
            <a:ext cx="964406" cy="964406"/>
          </a:xfrm>
          <a:prstGeom prst="rect">
            <a:avLst/>
          </a:prstGeom>
        </p:spPr>
      </p:pic>
      <p:sp>
        <p:nvSpPr>
          <p:cNvPr id="26626" name="26625 Dikdörtgen"/>
          <p:cNvSpPr>
            <a:spLocks noGrp="1"/>
          </p:cNvSpPr>
          <p:nvPr/>
        </p:nvSpPr>
        <p:spPr>
          <a:xfrm>
            <a:off x="1676400" y="6245225"/>
            <a:ext cx="3903663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r>
              <a:rPr lang="de-DE" altLang="en-US" sz="1200" dirty="0"/>
              <a:t>Burak Gümüş, www.burak-guemues.com</a:t>
            </a:r>
          </a:p>
        </p:txBody>
      </p:sp>
      <p:sp>
        <p:nvSpPr>
          <p:cNvPr id="26627" name="26626 Dikdörtgen"/>
          <p:cNvSpPr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3051-1311-587298610EC3}" type="slidenum">
              <a:rPr lang="de-DE" altLang="en-US" sz="1400" dirty="0"/>
              <a:pPr algn="r"/>
              <a:t>35</a:t>
            </a:fld>
            <a:endParaRPr lang="de-DE" altLang="en-US" sz="1400" dirty="0"/>
          </a:p>
        </p:txBody>
      </p:sp>
      <p:sp>
        <p:nvSpPr>
          <p:cNvPr id="26628" name="26627 Metin Yer Tutucusu"/>
          <p:cNvSpPr>
            <a:spLocks noGrp="1"/>
          </p:cNvSpPr>
          <p:nvPr>
            <p:ph type="body" idx="4294967295"/>
          </p:nvPr>
        </p:nvSpPr>
        <p:spPr>
          <a:xfrm>
            <a:off x="714375" y="1000108"/>
            <a:ext cx="7940675" cy="5214974"/>
          </a:xfrm>
          <a:ln/>
        </p:spPr>
        <p:txBody>
          <a:bodyPr wrap="square" lIns="91440" tIns="45720" rIns="91440" bIns="45720" anchor="t" anchorCtr="0"/>
          <a:lstStyle/>
          <a:p>
            <a:pPr>
              <a:buFontTx/>
              <a:buChar char="-"/>
            </a:pPr>
            <a:r>
              <a:rPr lang="tr-TR" sz="1950" b="1" dirty="0" smtClean="0"/>
              <a:t>Verfassungsnovum: Volkswahl des Staatsoberhaupts in max. </a:t>
            </a:r>
            <a:r>
              <a:rPr lang="de-DE" sz="1950" b="1" dirty="0" smtClean="0"/>
              <a:t>z</a:t>
            </a:r>
            <a:r>
              <a:rPr lang="tr-TR" sz="1950" b="1" dirty="0" smtClean="0"/>
              <a:t>wei Wahlg</a:t>
            </a:r>
            <a:r>
              <a:rPr lang="tr-TR" sz="2000" b="1" dirty="0" smtClean="0"/>
              <a:t>ä</a:t>
            </a:r>
            <a:r>
              <a:rPr lang="tr-TR" sz="1950" b="1" dirty="0" smtClean="0"/>
              <a:t>ngen: Bei Verfehlen absoluter Mehrheit Stichwahl in 2 Wochen mit einfacher Mehrheit ab August 2014</a:t>
            </a:r>
          </a:p>
          <a:p>
            <a:pPr>
              <a:buFontTx/>
              <a:buChar char="-"/>
            </a:pPr>
            <a:r>
              <a:rPr lang="tr-TR" sz="1950" b="1" dirty="0" smtClean="0"/>
              <a:t>2007-2014: Amtszeit Güls: Besetzung der strategischen Posten mit AKP-nahen Personen (Hochschulrat YÖK, Rektoren,</a:t>
            </a:r>
            <a:r>
              <a:rPr lang="de-DE" sz="1950" b="1" dirty="0" smtClean="0"/>
              <a:t> </a:t>
            </a:r>
            <a:r>
              <a:rPr lang="tr-TR" sz="1950" b="1" dirty="0" smtClean="0"/>
              <a:t>weitere Teile des Juristenrats, Teile des Staatsrats, Verfassungsgericht) und Entfernung säkularistischer  Veto-Player beim Umbau der Türkei aufgrund der von der Putschverfassung vorgesehen Ernennungskompetenzen des Staatspräsidenten!</a:t>
            </a:r>
          </a:p>
          <a:p>
            <a:pPr>
              <a:buFontTx/>
              <a:buChar char="-"/>
            </a:pPr>
            <a:r>
              <a:rPr lang="tr-TR" sz="1950" b="1" dirty="0" smtClean="0"/>
              <a:t>Kaum suspensives Veto von Gül gegen AKP </a:t>
            </a:r>
          </a:p>
          <a:p>
            <a:pPr>
              <a:buFontTx/>
              <a:buChar char="-"/>
            </a:pPr>
            <a:r>
              <a:rPr lang="tr-TR" sz="1950" b="1" dirty="0" smtClean="0"/>
              <a:t>12.9.2010: Vor dem Hintergund der sog. Putschprozesse weitere Verfassungsreform durch islamisch aufgeladene Volksab</a:t>
            </a:r>
            <a:r>
              <a:rPr lang="de-DE" sz="1950" b="1" dirty="0" smtClean="0"/>
              <a:t>s</a:t>
            </a:r>
            <a:r>
              <a:rPr lang="tr-TR" sz="1950" b="1" dirty="0" smtClean="0"/>
              <a:t>timmung zur  verstärkten Einflussnahme auf den Juristenrat und Verfassungsgericht (Entsäkularisierung der Justiz oder “</a:t>
            </a:r>
            <a:r>
              <a:rPr lang="tr-TR" sz="1950" b="1" dirty="0" err="1" smtClean="0"/>
              <a:t>Gleichschaltung</a:t>
            </a:r>
            <a:r>
              <a:rPr lang="tr-TR" sz="1950" b="1" dirty="0" smtClean="0"/>
              <a:t>”, TVerfG</a:t>
            </a:r>
            <a:r>
              <a:rPr lang="tr-TR" sz="1200" b="1" dirty="0" smtClean="0"/>
              <a:t>1982-2010</a:t>
            </a:r>
            <a:r>
              <a:rPr lang="tr-TR" sz="1950" b="1" dirty="0" smtClean="0"/>
              <a:t>) </a:t>
            </a:r>
            <a:r>
              <a:rPr lang="tr-TR" sz="1950" b="1" dirty="0" smtClean="0">
                <a:sym typeface="Wingdings" pitchFamily="2" charset="2"/>
              </a:rPr>
              <a:t> Einfluss auf Kassastionshof (z.B. Vergewaltigungsfall N.C.!)]</a:t>
            </a:r>
            <a:endParaRPr lang="tr-TR" sz="1950" b="1" dirty="0" smtClean="0"/>
          </a:p>
          <a:p>
            <a:pPr>
              <a:buFontTx/>
              <a:buChar char="-"/>
            </a:pPr>
            <a:endParaRPr lang="tr-TR" sz="1950" b="1" dirty="0" smtClean="0"/>
          </a:p>
          <a:p>
            <a:pPr>
              <a:buFontTx/>
              <a:buChar char="-"/>
            </a:pPr>
            <a:endParaRPr lang="tr-TR" sz="2050" b="1" dirty="0" smtClean="0"/>
          </a:p>
        </p:txBody>
      </p:sp>
      <p:sp>
        <p:nvSpPr>
          <p:cNvPr id="26629" name="26628 Başlık"/>
          <p:cNvSpPr>
            <a:spLocks noGrp="1"/>
          </p:cNvSpPr>
          <p:nvPr>
            <p:ph type="title" idx="4294967295"/>
          </p:nvPr>
        </p:nvSpPr>
        <p:spPr>
          <a:xfrm>
            <a:off x="500034" y="142852"/>
            <a:ext cx="3887787" cy="811196"/>
          </a:xfrm>
          <a:noFill/>
          <a:ln>
            <a:noFill/>
          </a:ln>
        </p:spPr>
        <p:txBody>
          <a:bodyPr/>
          <a:lstStyle/>
          <a:p>
            <a:pPr algn="l"/>
            <a:r>
              <a:rPr lang="de-DE" altLang="en-US" sz="1400" b="1" dirty="0" smtClean="0"/>
              <a:t>4. Einführung der Volkswahl des Präsidenten nach der Staatskrise 2007 (</a:t>
            </a:r>
            <a:r>
              <a:rPr lang="de-DE" altLang="en-US" sz="1400" b="1" dirty="0" err="1" smtClean="0"/>
              <a:t>Subtypus</a:t>
            </a:r>
            <a:r>
              <a:rPr lang="de-DE" altLang="en-US" sz="1400" b="1" dirty="0" smtClean="0"/>
              <a:t>: „Parlamentarisches Regierungssystem mit Präsident“)</a:t>
            </a:r>
            <a:br>
              <a:rPr lang="de-DE" altLang="en-US" sz="1400" b="1" dirty="0" smtClean="0"/>
            </a:br>
            <a:endParaRPr lang="en-US" alt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6625 Dikdörtgen"/>
          <p:cNvSpPr>
            <a:spLocks noGrp="1"/>
          </p:cNvSpPr>
          <p:nvPr/>
        </p:nvSpPr>
        <p:spPr>
          <a:xfrm>
            <a:off x="1676400" y="6245225"/>
            <a:ext cx="3903663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r>
              <a:rPr lang="de-DE" altLang="en-US" sz="1200" dirty="0"/>
              <a:t>Burak Gümüş, www.burak-guemues.com</a:t>
            </a:r>
          </a:p>
        </p:txBody>
      </p:sp>
      <p:sp>
        <p:nvSpPr>
          <p:cNvPr id="26627" name="26626 Dikdörtgen"/>
          <p:cNvSpPr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3051-1311-587298610EC3}" type="slidenum">
              <a:rPr lang="de-DE" altLang="en-US" sz="1400" dirty="0"/>
              <a:pPr algn="r"/>
              <a:t>36</a:t>
            </a:fld>
            <a:endParaRPr lang="de-DE" altLang="en-US" sz="1400" dirty="0"/>
          </a:p>
        </p:txBody>
      </p:sp>
      <p:sp>
        <p:nvSpPr>
          <p:cNvPr id="26628" name="26627 Metin Yer Tutucusu"/>
          <p:cNvSpPr>
            <a:spLocks noGrp="1"/>
          </p:cNvSpPr>
          <p:nvPr>
            <p:ph type="body" idx="4294967295"/>
          </p:nvPr>
        </p:nvSpPr>
        <p:spPr>
          <a:xfrm>
            <a:off x="714375" y="1000108"/>
            <a:ext cx="7940675" cy="5126055"/>
          </a:xfrm>
          <a:ln/>
        </p:spPr>
        <p:txBody>
          <a:bodyPr wrap="square" lIns="91440" tIns="45720" rIns="91440" bIns="45720" anchor="t" anchorCtr="0"/>
          <a:lstStyle/>
          <a:p>
            <a:pPr>
              <a:buFontTx/>
              <a:buChar char="-"/>
            </a:pPr>
            <a:r>
              <a:rPr lang="tr-TR" sz="1950" b="1" dirty="0" smtClean="0"/>
              <a:t>Gleichzeitig autoritäre Tendenzen, Reislamisierung, allmähliche Einschränkung der Pressefreiheit für Oppositionelle durch AKP-Regierung, [aber Öffnungspolitik in früher als “national” angesehenen Politikfeldern (Vor-Verhandlungen mit der PKK) oder Aufhebung Kopftuchverbot]</a:t>
            </a:r>
          </a:p>
          <a:p>
            <a:pPr>
              <a:buFontTx/>
              <a:buChar char="-"/>
            </a:pPr>
            <a:r>
              <a:rPr lang="tr-TR" sz="1950" b="1" dirty="0" err="1" smtClean="0"/>
              <a:t>Gestuftes</a:t>
            </a:r>
            <a:r>
              <a:rPr lang="tr-TR" sz="1950" b="1" dirty="0" smtClean="0"/>
              <a:t> </a:t>
            </a:r>
            <a:r>
              <a:rPr lang="tr-TR" sz="1950" b="1" dirty="0" err="1" smtClean="0"/>
              <a:t>Ausschankverbot</a:t>
            </a:r>
            <a:r>
              <a:rPr lang="tr-TR" sz="1950" b="1" dirty="0" smtClean="0"/>
              <a:t>, </a:t>
            </a:r>
            <a:r>
              <a:rPr lang="tr-TR" sz="1950" b="1" dirty="0" err="1" smtClean="0"/>
              <a:t>indirektes</a:t>
            </a:r>
            <a:r>
              <a:rPr lang="tr-TR" sz="1950" b="1" dirty="0" smtClean="0"/>
              <a:t> </a:t>
            </a:r>
            <a:r>
              <a:rPr lang="tr-TR" sz="1950" b="1" dirty="0" err="1" smtClean="0"/>
              <a:t>Verbot</a:t>
            </a:r>
            <a:r>
              <a:rPr lang="tr-TR" sz="1950" b="1" dirty="0" smtClean="0"/>
              <a:t> </a:t>
            </a:r>
            <a:r>
              <a:rPr lang="tr-TR" sz="1950" b="1" dirty="0" err="1" smtClean="0"/>
              <a:t>von</a:t>
            </a:r>
            <a:r>
              <a:rPr lang="tr-TR" sz="1950" b="1" dirty="0" smtClean="0"/>
              <a:t> </a:t>
            </a:r>
            <a:r>
              <a:rPr lang="tr-TR" sz="1950" b="1" dirty="0" err="1" smtClean="0"/>
              <a:t>gemischt</a:t>
            </a:r>
            <a:r>
              <a:rPr lang="tr-TR" sz="1950" b="1" dirty="0" smtClean="0"/>
              <a:t>-</a:t>
            </a:r>
            <a:r>
              <a:rPr lang="tr-TR" sz="1950" b="1" dirty="0" err="1" smtClean="0"/>
              <a:t>geschlechtlichen</a:t>
            </a:r>
            <a:r>
              <a:rPr lang="tr-TR" sz="1950" b="1" dirty="0" smtClean="0"/>
              <a:t> </a:t>
            </a:r>
            <a:r>
              <a:rPr lang="tr-TR" sz="1950" b="1" dirty="0" err="1" smtClean="0"/>
              <a:t>Wohnungen</a:t>
            </a:r>
            <a:r>
              <a:rPr lang="tr-TR" sz="1950" b="1" dirty="0" smtClean="0"/>
              <a:t>, </a:t>
            </a:r>
            <a:r>
              <a:rPr lang="tr-TR" sz="1950" b="1" dirty="0" err="1" smtClean="0"/>
              <a:t>Kaiserschnitt</a:t>
            </a:r>
            <a:r>
              <a:rPr lang="tr-TR" sz="1950" b="1" dirty="0" smtClean="0"/>
              <a:t>-</a:t>
            </a:r>
            <a:r>
              <a:rPr lang="tr-TR" sz="1950" b="1" dirty="0" err="1" smtClean="0"/>
              <a:t>Verbot</a:t>
            </a:r>
            <a:r>
              <a:rPr lang="tr-TR" sz="1950" b="1" dirty="0" smtClean="0"/>
              <a:t>, </a:t>
            </a:r>
            <a:r>
              <a:rPr lang="tr-TR" sz="1950" b="1" dirty="0" err="1" smtClean="0"/>
              <a:t>Abtreibungsverbot</a:t>
            </a:r>
            <a:endParaRPr lang="tr-TR" sz="1950" b="1" dirty="0" smtClean="0"/>
          </a:p>
          <a:p>
            <a:pPr>
              <a:buFontTx/>
              <a:buChar char="-"/>
            </a:pPr>
            <a:r>
              <a:rPr lang="tr-TR" sz="1950" b="1" dirty="0" smtClean="0"/>
              <a:t>2011-2013: </a:t>
            </a:r>
            <a:r>
              <a:rPr lang="tr-TR" sz="1950" b="1" dirty="0" err="1" smtClean="0"/>
              <a:t>Zunahme</a:t>
            </a:r>
            <a:r>
              <a:rPr lang="tr-TR" sz="1950" b="1" dirty="0" smtClean="0"/>
              <a:t> der </a:t>
            </a:r>
            <a:r>
              <a:rPr lang="tr-TR" sz="1950" b="1" dirty="0" err="1" smtClean="0"/>
              <a:t>Polarisierung</a:t>
            </a:r>
            <a:r>
              <a:rPr lang="tr-TR" sz="1950" b="1" dirty="0" smtClean="0"/>
              <a:t> </a:t>
            </a:r>
            <a:r>
              <a:rPr lang="tr-TR" sz="1950" b="1" dirty="0" err="1" smtClean="0"/>
              <a:t>zwischen</a:t>
            </a:r>
            <a:r>
              <a:rPr lang="tr-TR" sz="1950" b="1" dirty="0" smtClean="0"/>
              <a:t> AKP –</a:t>
            </a:r>
            <a:r>
              <a:rPr lang="tr-TR" sz="1950" b="1" dirty="0" err="1" smtClean="0"/>
              <a:t>Anhängern</a:t>
            </a:r>
            <a:r>
              <a:rPr lang="tr-TR" sz="1950" b="1" dirty="0" smtClean="0"/>
              <a:t> </a:t>
            </a:r>
            <a:r>
              <a:rPr lang="tr-TR" sz="1950" b="1" dirty="0" err="1" smtClean="0"/>
              <a:t>und</a:t>
            </a:r>
            <a:r>
              <a:rPr lang="tr-TR" sz="1950" b="1" dirty="0" smtClean="0"/>
              <a:t> </a:t>
            </a:r>
            <a:r>
              <a:rPr lang="tr-TR" sz="1950" b="1" dirty="0" err="1" smtClean="0"/>
              <a:t>Säkularen</a:t>
            </a:r>
            <a:r>
              <a:rPr lang="tr-TR" sz="1950" b="1" dirty="0" smtClean="0"/>
              <a:t> </a:t>
            </a:r>
          </a:p>
          <a:p>
            <a:pPr>
              <a:buNone/>
            </a:pPr>
            <a:r>
              <a:rPr lang="tr-TR" sz="1950" b="1" dirty="0" smtClean="0">
                <a:sym typeface="Wingdings" pitchFamily="2" charset="2"/>
              </a:rPr>
              <a:t> </a:t>
            </a:r>
            <a:r>
              <a:rPr lang="tr-TR" sz="1950" b="1" dirty="0" err="1" smtClean="0">
                <a:sym typeface="Wingdings" pitchFamily="2" charset="2"/>
              </a:rPr>
              <a:t>Entladung</a:t>
            </a:r>
            <a:r>
              <a:rPr lang="tr-TR" sz="1950" b="1" dirty="0" smtClean="0">
                <a:sym typeface="Wingdings" pitchFamily="2" charset="2"/>
              </a:rPr>
              <a:t> </a:t>
            </a:r>
            <a:r>
              <a:rPr lang="tr-TR" sz="1950" b="1" dirty="0" err="1" smtClean="0">
                <a:sym typeface="Wingdings" pitchFamily="2" charset="2"/>
              </a:rPr>
              <a:t>bei</a:t>
            </a:r>
            <a:r>
              <a:rPr lang="tr-TR" sz="1950" b="1" dirty="0" smtClean="0">
                <a:sym typeface="Wingdings" pitchFamily="2" charset="2"/>
              </a:rPr>
              <a:t> den </a:t>
            </a:r>
            <a:r>
              <a:rPr lang="tr-TR" sz="1950" b="1" dirty="0" err="1" smtClean="0">
                <a:sym typeface="Wingdings" pitchFamily="2" charset="2"/>
              </a:rPr>
              <a:t>landesweiten</a:t>
            </a:r>
            <a:r>
              <a:rPr lang="tr-TR" sz="1950" b="1" dirty="0" smtClean="0">
                <a:sym typeface="Wingdings" pitchFamily="2" charset="2"/>
              </a:rPr>
              <a:t> Gezi-</a:t>
            </a:r>
            <a:r>
              <a:rPr lang="tr-TR" sz="1950" b="1" dirty="0" err="1" smtClean="0">
                <a:sym typeface="Wingdings" pitchFamily="2" charset="2"/>
              </a:rPr>
              <a:t>Protesten</a:t>
            </a:r>
            <a:r>
              <a:rPr lang="tr-TR" sz="1950" b="1" dirty="0" smtClean="0">
                <a:sym typeface="Wingdings" pitchFamily="2" charset="2"/>
              </a:rPr>
              <a:t> (2013)</a:t>
            </a:r>
            <a:endParaRPr lang="tr-TR" sz="1950" b="1" dirty="0" smtClean="0"/>
          </a:p>
          <a:p>
            <a:pPr>
              <a:buFontTx/>
              <a:buChar char="-"/>
            </a:pPr>
            <a:r>
              <a:rPr lang="tr-TR" sz="1950" b="1" dirty="0" err="1" smtClean="0"/>
              <a:t>Gewisse</a:t>
            </a:r>
            <a:r>
              <a:rPr lang="tr-TR" sz="1950" b="1" dirty="0" smtClean="0"/>
              <a:t> </a:t>
            </a:r>
            <a:r>
              <a:rPr lang="tr-TR" sz="1950" b="1" dirty="0" err="1" smtClean="0"/>
              <a:t>Distanz</a:t>
            </a:r>
            <a:r>
              <a:rPr lang="tr-TR" sz="1950" b="1" dirty="0" smtClean="0"/>
              <a:t> </a:t>
            </a:r>
            <a:r>
              <a:rPr lang="tr-TR" sz="1950" b="1" dirty="0" err="1" smtClean="0"/>
              <a:t>Güls</a:t>
            </a:r>
            <a:r>
              <a:rPr lang="tr-TR" sz="1950" b="1" dirty="0" smtClean="0"/>
              <a:t> </a:t>
            </a:r>
            <a:r>
              <a:rPr lang="tr-TR" sz="1950" b="1" dirty="0" err="1" smtClean="0"/>
              <a:t>zu</a:t>
            </a:r>
            <a:r>
              <a:rPr lang="tr-TR" sz="1950" b="1" dirty="0" smtClean="0"/>
              <a:t> Erdoğan</a:t>
            </a:r>
          </a:p>
          <a:p>
            <a:pPr>
              <a:buFontTx/>
              <a:buChar char="-"/>
            </a:pPr>
            <a:r>
              <a:rPr lang="tr-TR" sz="1950" b="1" dirty="0" err="1" smtClean="0"/>
              <a:t>Zeitweise</a:t>
            </a:r>
            <a:r>
              <a:rPr lang="tr-TR" sz="1950" b="1" dirty="0" smtClean="0"/>
              <a:t> </a:t>
            </a:r>
            <a:r>
              <a:rPr lang="tr-TR" sz="1950" b="1" dirty="0" err="1" smtClean="0"/>
              <a:t>Twitter</a:t>
            </a:r>
            <a:r>
              <a:rPr lang="tr-TR" sz="1950" b="1" dirty="0" smtClean="0"/>
              <a:t>- </a:t>
            </a:r>
            <a:r>
              <a:rPr lang="tr-TR" sz="1950" b="1" dirty="0" err="1" smtClean="0"/>
              <a:t>und</a:t>
            </a:r>
            <a:r>
              <a:rPr lang="tr-TR" sz="1950" b="1" dirty="0" smtClean="0"/>
              <a:t> </a:t>
            </a:r>
            <a:r>
              <a:rPr lang="tr-TR" sz="1950" b="1" dirty="0" err="1" smtClean="0"/>
              <a:t>Youtube</a:t>
            </a:r>
            <a:r>
              <a:rPr lang="tr-TR" sz="1950" b="1" dirty="0" smtClean="0"/>
              <a:t>-</a:t>
            </a:r>
            <a:r>
              <a:rPr lang="tr-TR" sz="1950" b="1" dirty="0" err="1" smtClean="0"/>
              <a:t>Verbot</a:t>
            </a:r>
            <a:r>
              <a:rPr lang="tr-TR" sz="1950" b="1" dirty="0" smtClean="0"/>
              <a:t> </a:t>
            </a:r>
            <a:r>
              <a:rPr lang="tr-TR" sz="1950" b="1" dirty="0" err="1" smtClean="0"/>
              <a:t>nach</a:t>
            </a:r>
            <a:r>
              <a:rPr lang="tr-TR" sz="1950" b="1" dirty="0" smtClean="0"/>
              <a:t> </a:t>
            </a:r>
            <a:r>
              <a:rPr lang="tr-TR" sz="1950" b="1" dirty="0" err="1" smtClean="0"/>
              <a:t>Kampf</a:t>
            </a:r>
            <a:r>
              <a:rPr lang="tr-TR" sz="1950" b="1" dirty="0" smtClean="0"/>
              <a:t> </a:t>
            </a:r>
            <a:r>
              <a:rPr lang="tr-TR" sz="1950" b="1" dirty="0" err="1" smtClean="0"/>
              <a:t>zwischen</a:t>
            </a:r>
            <a:r>
              <a:rPr lang="tr-TR" sz="1950" b="1" dirty="0" smtClean="0"/>
              <a:t>  </a:t>
            </a:r>
            <a:r>
              <a:rPr lang="tr-TR" sz="1950" b="1" dirty="0" err="1" smtClean="0"/>
              <a:t>Prediger</a:t>
            </a:r>
            <a:r>
              <a:rPr lang="tr-TR" sz="1950" b="1" dirty="0" smtClean="0"/>
              <a:t> Gülen </a:t>
            </a:r>
            <a:r>
              <a:rPr lang="tr-TR" sz="1950" b="1" dirty="0" err="1" smtClean="0"/>
              <a:t>und</a:t>
            </a:r>
            <a:r>
              <a:rPr lang="tr-TR" sz="1950" b="1" dirty="0" smtClean="0"/>
              <a:t> AKP-</a:t>
            </a:r>
            <a:r>
              <a:rPr lang="tr-TR" sz="1950" b="1" dirty="0" err="1" smtClean="0"/>
              <a:t>Regierung</a:t>
            </a:r>
            <a:r>
              <a:rPr lang="tr-TR" sz="1950" b="1" dirty="0" smtClean="0"/>
              <a:t> (</a:t>
            </a:r>
            <a:r>
              <a:rPr lang="tr-TR" sz="1950" b="1" dirty="0" err="1" smtClean="0"/>
              <a:t>Korruptionsverdacht</a:t>
            </a:r>
            <a:r>
              <a:rPr lang="tr-TR" sz="1950" b="1" dirty="0" smtClean="0"/>
              <a:t>) (2013/2014): Veto </a:t>
            </a:r>
            <a:r>
              <a:rPr lang="tr-TR" sz="1950" b="1" dirty="0" err="1" smtClean="0"/>
              <a:t>durch</a:t>
            </a:r>
            <a:r>
              <a:rPr lang="tr-TR" sz="1950" b="1" dirty="0" smtClean="0"/>
              <a:t> </a:t>
            </a:r>
            <a:r>
              <a:rPr lang="tr-TR" sz="1950" b="1" dirty="0" err="1" smtClean="0"/>
              <a:t>das</a:t>
            </a:r>
            <a:r>
              <a:rPr lang="tr-TR" sz="1950" b="1" dirty="0" smtClean="0"/>
              <a:t> </a:t>
            </a:r>
            <a:r>
              <a:rPr lang="tr-TR" sz="1950" b="1" dirty="0" err="1" smtClean="0"/>
              <a:t>Verfassungsgericht</a:t>
            </a:r>
            <a:r>
              <a:rPr lang="tr-TR" sz="1950" b="1" dirty="0" smtClean="0"/>
              <a:t>, </a:t>
            </a:r>
            <a:r>
              <a:rPr lang="tr-TR" sz="1950" b="1" dirty="0" err="1" smtClean="0"/>
              <a:t>dessen</a:t>
            </a:r>
            <a:r>
              <a:rPr lang="tr-TR" sz="1950" b="1" dirty="0" smtClean="0"/>
              <a:t> Richter </a:t>
            </a:r>
            <a:r>
              <a:rPr lang="tr-TR" sz="1950" b="1" dirty="0" err="1" smtClean="0"/>
              <a:t>durch</a:t>
            </a:r>
            <a:r>
              <a:rPr lang="tr-TR" sz="1950" b="1" dirty="0" smtClean="0"/>
              <a:t> Gül </a:t>
            </a:r>
            <a:r>
              <a:rPr lang="tr-TR" sz="1950" b="1" dirty="0" err="1" smtClean="0"/>
              <a:t>ernannt</a:t>
            </a:r>
            <a:r>
              <a:rPr lang="tr-TR" sz="1950" b="1" dirty="0" smtClean="0"/>
              <a:t> </a:t>
            </a:r>
            <a:r>
              <a:rPr lang="tr-TR" sz="1950" b="1" dirty="0" err="1" smtClean="0"/>
              <a:t>wurden</a:t>
            </a:r>
            <a:r>
              <a:rPr lang="tr-TR" sz="1950" b="1" dirty="0" smtClean="0"/>
              <a:t>: Gül/-en vs. Erdoğan??</a:t>
            </a:r>
          </a:p>
        </p:txBody>
      </p:sp>
      <p:sp>
        <p:nvSpPr>
          <p:cNvPr id="26629" name="26628 Başlık"/>
          <p:cNvSpPr>
            <a:spLocks noGrp="1"/>
          </p:cNvSpPr>
          <p:nvPr>
            <p:ph type="title" idx="4294967295"/>
          </p:nvPr>
        </p:nvSpPr>
        <p:spPr>
          <a:xfrm>
            <a:off x="500034" y="142852"/>
            <a:ext cx="3887787" cy="811196"/>
          </a:xfrm>
          <a:noFill/>
          <a:ln>
            <a:noFill/>
          </a:ln>
        </p:spPr>
        <p:txBody>
          <a:bodyPr/>
          <a:lstStyle/>
          <a:p>
            <a:pPr algn="l"/>
            <a:r>
              <a:rPr lang="de-DE" altLang="en-US" sz="1400" b="1" dirty="0" smtClean="0"/>
              <a:t>4. Einführung der Volkswahl des Präsidenten nach der Staatskrise 2007 (</a:t>
            </a:r>
            <a:r>
              <a:rPr lang="de-DE" altLang="en-US" sz="1400" b="1" dirty="0" err="1" smtClean="0"/>
              <a:t>Subtypus</a:t>
            </a:r>
            <a:r>
              <a:rPr lang="de-DE" altLang="en-US" sz="1400" b="1" dirty="0" smtClean="0"/>
              <a:t>: „Parlamentarisches Regierungssystem mit Präsident“)</a:t>
            </a:r>
            <a:br>
              <a:rPr lang="de-DE" altLang="en-US" sz="1400" b="1" dirty="0" smtClean="0"/>
            </a:br>
            <a:endParaRPr lang="en-US" altLang="en-US" sz="1400" b="1" dirty="0"/>
          </a:p>
        </p:txBody>
      </p:sp>
      <p:pic>
        <p:nvPicPr>
          <p:cNvPr id="6" name="Grafik 5" descr="uk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0" y="5760000"/>
            <a:ext cx="964406" cy="964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6625 Dikdörtgen"/>
          <p:cNvSpPr>
            <a:spLocks noGrp="1"/>
          </p:cNvSpPr>
          <p:nvPr/>
        </p:nvSpPr>
        <p:spPr>
          <a:xfrm>
            <a:off x="1676400" y="6245225"/>
            <a:ext cx="3903663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r>
              <a:rPr lang="de-DE" altLang="en-US" sz="1200" dirty="0"/>
              <a:t>Burak Gümüş, www.burak-guemues.com</a:t>
            </a:r>
          </a:p>
        </p:txBody>
      </p:sp>
      <p:sp>
        <p:nvSpPr>
          <p:cNvPr id="26627" name="26626 Dikdörtgen"/>
          <p:cNvSpPr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3051-1311-587298610EC3}" type="slidenum">
              <a:rPr lang="de-DE" altLang="en-US" sz="1400" dirty="0"/>
              <a:pPr algn="r"/>
              <a:t>37</a:t>
            </a:fld>
            <a:endParaRPr lang="de-DE" altLang="en-US" sz="1400" dirty="0"/>
          </a:p>
        </p:txBody>
      </p:sp>
      <p:sp>
        <p:nvSpPr>
          <p:cNvPr id="26628" name="26627 Metin Yer Tutucusu"/>
          <p:cNvSpPr>
            <a:spLocks noGrp="1"/>
          </p:cNvSpPr>
          <p:nvPr>
            <p:ph type="body" idx="4294967295"/>
          </p:nvPr>
        </p:nvSpPr>
        <p:spPr>
          <a:xfrm>
            <a:off x="714375" y="1285875"/>
            <a:ext cx="7940675" cy="4840288"/>
          </a:xfrm>
          <a:ln/>
        </p:spPr>
        <p:txBody>
          <a:bodyPr wrap="square" lIns="91440" tIns="45720" rIns="91440" bIns="45720" anchor="t" anchorCtr="0"/>
          <a:lstStyle/>
          <a:p>
            <a:pPr>
              <a:buFontTx/>
              <a:buChar char="-"/>
            </a:pPr>
            <a:r>
              <a:rPr lang="tr-TR" sz="2050" b="1" dirty="0" err="1" smtClean="0"/>
              <a:t>Volkswahl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Erdoğans</a:t>
            </a:r>
            <a:r>
              <a:rPr lang="tr-TR" sz="2050" b="1" dirty="0" smtClean="0"/>
              <a:t> zum </a:t>
            </a:r>
            <a:r>
              <a:rPr lang="tr-TR" sz="2050" b="1" dirty="0" err="1" smtClean="0"/>
              <a:t>Staatspräsidenten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am</a:t>
            </a:r>
            <a:r>
              <a:rPr lang="tr-TR" sz="2050" b="1" dirty="0" smtClean="0"/>
              <a:t> 10.08.2014</a:t>
            </a:r>
          </a:p>
          <a:p>
            <a:pPr>
              <a:buFontTx/>
              <a:buChar char="-"/>
            </a:pPr>
            <a:r>
              <a:rPr lang="tr-TR" sz="2050" b="1" dirty="0" err="1" smtClean="0"/>
              <a:t>wieder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religiös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aufgeladen</a:t>
            </a:r>
            <a:r>
              <a:rPr lang="tr-TR" sz="2050" b="1" dirty="0" smtClean="0"/>
              <a:t> (Logo)</a:t>
            </a:r>
          </a:p>
          <a:p>
            <a:pPr>
              <a:buFontTx/>
              <a:buChar char="-"/>
            </a:pPr>
            <a:r>
              <a:rPr lang="tr-TR" sz="2050" b="1" dirty="0" err="1" smtClean="0"/>
              <a:t>Sendeminuten</a:t>
            </a:r>
            <a:r>
              <a:rPr lang="tr-TR" sz="2050" b="1" dirty="0" smtClean="0"/>
              <a:t> in TV-</a:t>
            </a:r>
            <a:r>
              <a:rPr lang="tr-TR" sz="2050" b="1" dirty="0" err="1" smtClean="0"/>
              <a:t>Programmen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für</a:t>
            </a:r>
            <a:r>
              <a:rPr lang="tr-TR" sz="2050" b="1" dirty="0" smtClean="0"/>
              <a:t> Erdoğan </a:t>
            </a:r>
          </a:p>
          <a:p>
            <a:pPr>
              <a:buFontTx/>
              <a:buChar char="-"/>
            </a:pPr>
            <a:r>
              <a:rPr lang="tr-TR" sz="2050" b="1" dirty="0" err="1" smtClean="0"/>
              <a:t>Fehlende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Gesetzesnovelle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zur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Organisierung</a:t>
            </a:r>
            <a:r>
              <a:rPr lang="tr-TR" sz="2050" b="1" dirty="0" smtClean="0"/>
              <a:t> der </a:t>
            </a:r>
            <a:r>
              <a:rPr lang="tr-TR" sz="2050" b="1" dirty="0" err="1" smtClean="0"/>
              <a:t>Volkswahl</a:t>
            </a:r>
            <a:r>
              <a:rPr lang="tr-TR" sz="2050" b="1" dirty="0" smtClean="0"/>
              <a:t>: </a:t>
            </a:r>
            <a:r>
              <a:rPr lang="tr-TR" sz="2050" b="1" dirty="0" err="1" smtClean="0"/>
              <a:t>kein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Rücktritt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Erdoğans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nach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seiner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Kandidatur</a:t>
            </a:r>
            <a:r>
              <a:rPr lang="tr-TR" sz="2050" b="1" dirty="0" smtClean="0"/>
              <a:t> &amp;  </a:t>
            </a:r>
            <a:r>
              <a:rPr lang="tr-TR" sz="2050" b="1" dirty="0" err="1" smtClean="0"/>
              <a:t>kein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Rücktritt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bestimmer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Minister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zur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Gewährleistung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des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fairen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Verlaufs</a:t>
            </a:r>
            <a:r>
              <a:rPr lang="tr-TR" sz="2050" b="1" dirty="0" smtClean="0"/>
              <a:t> der </a:t>
            </a:r>
            <a:r>
              <a:rPr lang="tr-TR" sz="2050" b="1" dirty="0" err="1" smtClean="0"/>
              <a:t>Wahlen</a:t>
            </a:r>
            <a:r>
              <a:rPr lang="tr-TR" sz="2050" b="1" dirty="0" smtClean="0"/>
              <a:t>)</a:t>
            </a:r>
          </a:p>
          <a:p>
            <a:pPr>
              <a:buFontTx/>
              <a:buChar char="-"/>
            </a:pPr>
            <a:r>
              <a:rPr lang="tr-TR" sz="2050" b="1" dirty="0" smtClean="0"/>
              <a:t>Mit der </a:t>
            </a:r>
            <a:r>
              <a:rPr lang="tr-TR" sz="2050" b="1" dirty="0" err="1" smtClean="0"/>
              <a:t>Volkswahl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des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Präsidenten</a:t>
            </a:r>
            <a:r>
              <a:rPr lang="tr-TR" sz="2050" b="1" dirty="0" smtClean="0"/>
              <a:t>: </a:t>
            </a:r>
            <a:r>
              <a:rPr lang="tr-TR" sz="2050" b="1" dirty="0" err="1" smtClean="0"/>
              <a:t>Einführung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des</a:t>
            </a:r>
            <a:r>
              <a:rPr lang="tr-TR" sz="2050" b="1" dirty="0" smtClean="0"/>
              <a:t> “</a:t>
            </a:r>
            <a:r>
              <a:rPr lang="tr-TR" sz="2050" b="1" dirty="0" err="1" smtClean="0"/>
              <a:t>parlamentarischen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Regierungssystems</a:t>
            </a:r>
            <a:r>
              <a:rPr lang="tr-TR" sz="2050" b="1" dirty="0" smtClean="0"/>
              <a:t> mit </a:t>
            </a:r>
            <a:r>
              <a:rPr lang="tr-TR" sz="2050" b="1" dirty="0" err="1" smtClean="0"/>
              <a:t>Präsident</a:t>
            </a:r>
            <a:r>
              <a:rPr lang="tr-TR" sz="2050" b="1" dirty="0" smtClean="0"/>
              <a:t>” mit </a:t>
            </a:r>
            <a:r>
              <a:rPr lang="tr-TR" sz="2050" b="1" dirty="0" err="1" smtClean="0"/>
              <a:t>dualer</a:t>
            </a:r>
            <a:r>
              <a:rPr lang="tr-TR" sz="2050" b="1" dirty="0" smtClean="0"/>
              <a:t>  </a:t>
            </a:r>
            <a:r>
              <a:rPr lang="tr-TR" sz="2050" b="1" dirty="0" err="1" smtClean="0"/>
              <a:t>Exekutive</a:t>
            </a:r>
            <a:r>
              <a:rPr lang="tr-TR" sz="2050" b="1" dirty="0" smtClean="0"/>
              <a:t>: </a:t>
            </a:r>
            <a:r>
              <a:rPr lang="tr-TR" sz="2050" b="1" dirty="0" err="1" smtClean="0"/>
              <a:t>verfassungsrechtlich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politisch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dominanter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und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vom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Parlament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abberufbarer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Premierminister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und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vom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Volk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gewählter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relativ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schwacher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Präsident</a:t>
            </a:r>
            <a:r>
              <a:rPr lang="tr-TR" sz="2050" b="1" dirty="0" smtClean="0"/>
              <a:t> </a:t>
            </a:r>
            <a:r>
              <a:rPr lang="tr-TR" sz="2050" b="1" dirty="0" smtClean="0">
                <a:sym typeface="Wingdings" pitchFamily="2" charset="2"/>
              </a:rPr>
              <a:t></a:t>
            </a:r>
            <a:r>
              <a:rPr lang="tr-TR" sz="2050" b="1" dirty="0" err="1" smtClean="0"/>
              <a:t>ÜBERGANG</a:t>
            </a:r>
            <a:r>
              <a:rPr lang="tr-TR" sz="2050" b="1" dirty="0" smtClean="0"/>
              <a:t> ZUM </a:t>
            </a:r>
            <a:r>
              <a:rPr lang="tr-TR" sz="2050" b="1" dirty="0" err="1" smtClean="0"/>
              <a:t>SEMI</a:t>
            </a:r>
            <a:r>
              <a:rPr lang="tr-TR" sz="2050" b="1" dirty="0" smtClean="0"/>
              <a:t>-</a:t>
            </a:r>
            <a:r>
              <a:rPr lang="tr-TR" sz="2050" b="1" dirty="0" err="1" smtClean="0"/>
              <a:t>PRÄSIDENTIELLEN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SYSTEM</a:t>
            </a:r>
            <a:r>
              <a:rPr lang="tr-TR" sz="2050" b="1" dirty="0" smtClean="0"/>
              <a:t> </a:t>
            </a:r>
            <a:r>
              <a:rPr lang="tr-TR" sz="2050" b="1" i="1" u="sng" dirty="0" err="1" smtClean="0"/>
              <a:t>IM</a:t>
            </a:r>
            <a:r>
              <a:rPr lang="tr-TR" sz="2050" b="1" i="1" u="sng" dirty="0" smtClean="0"/>
              <a:t> </a:t>
            </a:r>
            <a:r>
              <a:rPr lang="tr-TR" sz="2050" b="1" i="1" u="sng" dirty="0" err="1" smtClean="0"/>
              <a:t>WEITEREN</a:t>
            </a:r>
            <a:r>
              <a:rPr lang="tr-TR" sz="2050" b="1" dirty="0" smtClean="0"/>
              <a:t> </a:t>
            </a:r>
            <a:r>
              <a:rPr lang="tr-TR" sz="2050" b="1" i="1" u="sng" dirty="0" err="1" smtClean="0"/>
              <a:t>SINNE</a:t>
            </a:r>
            <a:r>
              <a:rPr lang="tr-TR" sz="2050" b="1" dirty="0" smtClean="0"/>
              <a:t> !!!</a:t>
            </a:r>
          </a:p>
          <a:p>
            <a:pPr>
              <a:buFontTx/>
              <a:buChar char="-"/>
            </a:pPr>
            <a:endParaRPr lang="tr-TR" sz="2050" b="1" dirty="0" smtClean="0"/>
          </a:p>
          <a:p>
            <a:pPr>
              <a:buFontTx/>
              <a:buChar char="-"/>
            </a:pPr>
            <a:endParaRPr lang="tr-TR" sz="2050" b="1" dirty="0" smtClean="0"/>
          </a:p>
        </p:txBody>
      </p:sp>
      <p:sp>
        <p:nvSpPr>
          <p:cNvPr id="26629" name="26628 Başlık"/>
          <p:cNvSpPr>
            <a:spLocks noGrp="1"/>
          </p:cNvSpPr>
          <p:nvPr>
            <p:ph type="title" idx="4294967295"/>
          </p:nvPr>
        </p:nvSpPr>
        <p:spPr>
          <a:xfrm>
            <a:off x="500034" y="142852"/>
            <a:ext cx="3887787" cy="811196"/>
          </a:xfrm>
          <a:noFill/>
          <a:ln>
            <a:noFill/>
          </a:ln>
        </p:spPr>
        <p:txBody>
          <a:bodyPr/>
          <a:lstStyle/>
          <a:p>
            <a:pPr algn="l"/>
            <a:r>
              <a:rPr lang="de-DE" altLang="en-US" sz="1400" b="1" dirty="0" smtClean="0"/>
              <a:t>4. Einführung der Volkswahl des Präsidenten nach der Staatskrise 2007 (</a:t>
            </a:r>
            <a:r>
              <a:rPr lang="de-DE" altLang="en-US" sz="1400" b="1" dirty="0" err="1" smtClean="0"/>
              <a:t>Subtypus</a:t>
            </a:r>
            <a:r>
              <a:rPr lang="de-DE" altLang="en-US" sz="1400" b="1" dirty="0" smtClean="0"/>
              <a:t>: „Parlamentarisches </a:t>
            </a:r>
            <a:r>
              <a:rPr lang="de-DE" altLang="en-US" sz="1400" b="1" dirty="0" err="1" smtClean="0"/>
              <a:t>Regierungssytem</a:t>
            </a:r>
            <a:r>
              <a:rPr lang="de-DE" altLang="en-US" sz="1400" b="1" dirty="0" smtClean="0"/>
              <a:t> mit Präsident“)</a:t>
            </a:r>
            <a:br>
              <a:rPr lang="de-DE" altLang="en-US" sz="1400" b="1" dirty="0" smtClean="0"/>
            </a:br>
            <a:endParaRPr lang="en-US" altLang="en-US" sz="1400" b="1" dirty="0"/>
          </a:p>
        </p:txBody>
      </p:sp>
      <p:pic>
        <p:nvPicPr>
          <p:cNvPr id="6" name="Grafik 5" descr="uk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0" y="5760000"/>
            <a:ext cx="964406" cy="964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6625 Dikdörtgen"/>
          <p:cNvSpPr>
            <a:spLocks noGrp="1"/>
          </p:cNvSpPr>
          <p:nvPr/>
        </p:nvSpPr>
        <p:spPr>
          <a:xfrm>
            <a:off x="1676400" y="6245225"/>
            <a:ext cx="3903663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r>
              <a:rPr lang="de-DE" altLang="en-US" sz="1200" dirty="0"/>
              <a:t>Burak Gümüş, www.burak-guemues.com</a:t>
            </a:r>
          </a:p>
        </p:txBody>
      </p:sp>
      <p:sp>
        <p:nvSpPr>
          <p:cNvPr id="26627" name="26626 Dikdörtgen"/>
          <p:cNvSpPr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3051-1311-587298610EC3}" type="slidenum">
              <a:rPr lang="de-DE" altLang="en-US" sz="1400" dirty="0"/>
              <a:pPr algn="r"/>
              <a:t>38</a:t>
            </a:fld>
            <a:endParaRPr lang="de-DE" altLang="en-US" sz="1400" dirty="0"/>
          </a:p>
        </p:txBody>
      </p:sp>
      <p:sp>
        <p:nvSpPr>
          <p:cNvPr id="26628" name="26627 Metin Yer Tutucusu"/>
          <p:cNvSpPr>
            <a:spLocks noGrp="1"/>
          </p:cNvSpPr>
          <p:nvPr>
            <p:ph type="body" idx="4294967295"/>
          </p:nvPr>
        </p:nvSpPr>
        <p:spPr>
          <a:xfrm>
            <a:off x="714375" y="1285875"/>
            <a:ext cx="7940675" cy="4840288"/>
          </a:xfrm>
          <a:ln/>
        </p:spPr>
        <p:txBody>
          <a:bodyPr wrap="square" lIns="91440" tIns="45720" rIns="91440" bIns="45720" anchor="t" anchorCtr="0"/>
          <a:lstStyle/>
          <a:p>
            <a:pPr>
              <a:buFontTx/>
              <a:buChar char="-"/>
            </a:pPr>
            <a:r>
              <a:rPr lang="tr-TR" sz="2050" b="1" dirty="0" err="1" smtClean="0"/>
              <a:t>Theoretisch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mögliche</a:t>
            </a:r>
            <a:r>
              <a:rPr lang="tr-TR" sz="2050" b="1" dirty="0" smtClean="0"/>
              <a:t> Probleme:</a:t>
            </a:r>
          </a:p>
          <a:p>
            <a:pPr marL="457200" indent="-457200">
              <a:buAutoNum type="alphaLcParenR"/>
            </a:pPr>
            <a:r>
              <a:rPr lang="tr-TR" sz="2050" b="1" dirty="0" err="1" smtClean="0"/>
              <a:t>Duale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demokratische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Legitimation</a:t>
            </a:r>
            <a:r>
              <a:rPr lang="tr-TR" sz="2050" b="1" dirty="0" smtClean="0"/>
              <a:t> </a:t>
            </a:r>
            <a:r>
              <a:rPr lang="tr-TR" sz="2050" b="1" dirty="0" smtClean="0">
                <a:sym typeface="Wingdings" pitchFamily="2" charset="2"/>
              </a:rPr>
              <a:t> </a:t>
            </a:r>
            <a:r>
              <a:rPr lang="tr-TR" sz="2050" b="1" dirty="0" err="1" smtClean="0">
                <a:sym typeface="Wingdings" pitchFamily="2" charset="2"/>
              </a:rPr>
              <a:t>Dualismus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zwischen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vom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Volk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gewählten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Parlament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und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ebenfalls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vom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Volk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gewählten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Präsidenten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als</a:t>
            </a:r>
            <a:r>
              <a:rPr lang="tr-TR" sz="2050" b="1" dirty="0" smtClean="0">
                <a:sym typeface="Wingdings" pitchFamily="2" charset="2"/>
              </a:rPr>
              <a:t> “</a:t>
            </a:r>
            <a:r>
              <a:rPr lang="tr-TR" sz="2050" b="1" dirty="0" err="1" smtClean="0">
                <a:sym typeface="Wingdings" pitchFamily="2" charset="2"/>
              </a:rPr>
              <a:t>Vertreter</a:t>
            </a:r>
            <a:r>
              <a:rPr lang="tr-TR" sz="2050" b="1" dirty="0" smtClean="0">
                <a:sym typeface="Wingdings" pitchFamily="2" charset="2"/>
              </a:rPr>
              <a:t>  </a:t>
            </a:r>
            <a:r>
              <a:rPr lang="tr-TR" sz="2050" b="1" dirty="0" err="1" smtClean="0">
                <a:sym typeface="Wingdings" pitchFamily="2" charset="2"/>
              </a:rPr>
              <a:t>des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Volkswillens</a:t>
            </a:r>
            <a:r>
              <a:rPr lang="tr-TR" sz="2050" b="1" dirty="0" smtClean="0">
                <a:sym typeface="Wingdings" pitchFamily="2" charset="2"/>
              </a:rPr>
              <a:t>” (</a:t>
            </a:r>
            <a:r>
              <a:rPr lang="tr-TR" sz="2050" b="1" dirty="0" err="1" smtClean="0">
                <a:sym typeface="Wingdings" pitchFamily="2" charset="2"/>
              </a:rPr>
              <a:t>Volkssouveränität</a:t>
            </a:r>
            <a:r>
              <a:rPr lang="tr-TR" sz="2050" b="1" dirty="0" smtClean="0">
                <a:sym typeface="Wingdings" pitchFamily="2" charset="2"/>
              </a:rPr>
              <a:t>)</a:t>
            </a:r>
          </a:p>
          <a:p>
            <a:pPr marL="457200" indent="-457200">
              <a:buAutoNum type="alphaLcParenR"/>
            </a:pPr>
            <a:endParaRPr lang="tr-TR" sz="2050" b="1" dirty="0" smtClean="0">
              <a:sym typeface="Wingdings" pitchFamily="2" charset="2"/>
            </a:endParaRPr>
          </a:p>
          <a:p>
            <a:pPr marL="457200" indent="-457200">
              <a:buAutoNum type="alphaLcParenR"/>
            </a:pPr>
            <a:r>
              <a:rPr lang="tr-TR" sz="2050" b="1" dirty="0" err="1" smtClean="0"/>
              <a:t>Zuspitzung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Machtkampf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zwischen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Premierminister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und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Präsidenten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aufgrund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strategischer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Ernennungskomptenzen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UND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Volkswahl</a:t>
            </a:r>
            <a:endParaRPr lang="tr-TR" sz="2050" b="1" dirty="0" smtClean="0"/>
          </a:p>
        </p:txBody>
      </p:sp>
      <p:sp>
        <p:nvSpPr>
          <p:cNvPr id="26629" name="26628 Başlık"/>
          <p:cNvSpPr>
            <a:spLocks noGrp="1"/>
          </p:cNvSpPr>
          <p:nvPr>
            <p:ph type="title" idx="4294967295"/>
          </p:nvPr>
        </p:nvSpPr>
        <p:spPr>
          <a:xfrm>
            <a:off x="500034" y="142852"/>
            <a:ext cx="3887787" cy="811196"/>
          </a:xfrm>
          <a:noFill/>
          <a:ln>
            <a:noFill/>
          </a:ln>
        </p:spPr>
        <p:txBody>
          <a:bodyPr/>
          <a:lstStyle/>
          <a:p>
            <a:pPr algn="l"/>
            <a:r>
              <a:rPr lang="de-DE" altLang="en-US" sz="1400" b="1" dirty="0" smtClean="0"/>
              <a:t>4. Einführung der Volkswahl des Präsidenten nach der Staatskrise 2007 (</a:t>
            </a:r>
            <a:r>
              <a:rPr lang="de-DE" altLang="en-US" sz="1400" b="1" dirty="0" err="1" smtClean="0"/>
              <a:t>Subtypus</a:t>
            </a:r>
            <a:r>
              <a:rPr lang="de-DE" altLang="en-US" sz="1400" b="1" dirty="0" smtClean="0"/>
              <a:t>: „Parlamentarisches </a:t>
            </a:r>
            <a:r>
              <a:rPr lang="de-DE" altLang="en-US" sz="1400" b="1" dirty="0" err="1" smtClean="0"/>
              <a:t>Regierungssytem</a:t>
            </a:r>
            <a:r>
              <a:rPr lang="de-DE" altLang="en-US" sz="1400" b="1" dirty="0" smtClean="0"/>
              <a:t> mit Präsident“)</a:t>
            </a:r>
            <a:br>
              <a:rPr lang="de-DE" altLang="en-US" sz="1400" b="1" dirty="0" smtClean="0"/>
            </a:br>
            <a:endParaRPr lang="en-US" altLang="en-US" sz="1400" b="1" dirty="0"/>
          </a:p>
        </p:txBody>
      </p:sp>
      <p:pic>
        <p:nvPicPr>
          <p:cNvPr id="6" name="Grafik 5" descr="uk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0" y="5760000"/>
            <a:ext cx="964406" cy="964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6625 Dikdörtgen"/>
          <p:cNvSpPr>
            <a:spLocks noGrp="1"/>
          </p:cNvSpPr>
          <p:nvPr/>
        </p:nvSpPr>
        <p:spPr>
          <a:xfrm>
            <a:off x="1676400" y="6245225"/>
            <a:ext cx="3903663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r>
              <a:rPr lang="de-DE" altLang="en-US" sz="1200" dirty="0"/>
              <a:t>Burak Gümüş, www.burak-guemues.com</a:t>
            </a:r>
          </a:p>
        </p:txBody>
      </p:sp>
      <p:sp>
        <p:nvSpPr>
          <p:cNvPr id="26627" name="26626 Dikdörtgen"/>
          <p:cNvSpPr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3051-1311-587298610EC3}" type="slidenum">
              <a:rPr lang="de-DE" altLang="en-US" sz="1400" dirty="0"/>
              <a:pPr algn="r"/>
              <a:t>39</a:t>
            </a:fld>
            <a:endParaRPr lang="de-DE" altLang="en-US" sz="1400" dirty="0"/>
          </a:p>
        </p:txBody>
      </p:sp>
      <p:sp>
        <p:nvSpPr>
          <p:cNvPr id="26628" name="26627 Metin Yer Tutucusu"/>
          <p:cNvSpPr>
            <a:spLocks noGrp="1"/>
          </p:cNvSpPr>
          <p:nvPr>
            <p:ph type="body" idx="4294967295"/>
          </p:nvPr>
        </p:nvSpPr>
        <p:spPr>
          <a:xfrm>
            <a:off x="714375" y="1285875"/>
            <a:ext cx="7940675" cy="4840288"/>
          </a:xfrm>
          <a:ln/>
        </p:spPr>
        <p:txBody>
          <a:bodyPr wrap="square" lIns="91440" tIns="45720" rIns="91440" bIns="45720" anchor="t" anchorCtr="0"/>
          <a:lstStyle/>
          <a:p>
            <a:pPr>
              <a:buFontTx/>
              <a:buChar char="-"/>
            </a:pPr>
            <a:endParaRPr lang="tr-TR" sz="2050" b="1" dirty="0" smtClean="0"/>
          </a:p>
          <a:p>
            <a:pPr marL="457200" indent="-457200">
              <a:buFont typeface="Wingdings"/>
              <a:buChar char="à"/>
            </a:pPr>
            <a:r>
              <a:rPr lang="tr-TR" sz="2050" b="1" dirty="0" err="1" smtClean="0">
                <a:sym typeface="Wingdings" pitchFamily="2" charset="2"/>
              </a:rPr>
              <a:t>Vorkehrungsmaßnahmen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Erdoğans</a:t>
            </a:r>
            <a:r>
              <a:rPr lang="tr-TR" sz="2050" b="1" dirty="0" smtClean="0">
                <a:sym typeface="Wingdings" pitchFamily="2" charset="2"/>
              </a:rPr>
              <a:t>:</a:t>
            </a:r>
          </a:p>
          <a:p>
            <a:pPr marL="457200" indent="-457200">
              <a:buNone/>
            </a:pPr>
            <a:endParaRPr lang="tr-TR" sz="2050" b="1" dirty="0" smtClean="0">
              <a:sym typeface="Wingdings" pitchFamily="2" charset="2"/>
            </a:endParaRPr>
          </a:p>
          <a:p>
            <a:pPr marL="457200" indent="-457200">
              <a:buNone/>
            </a:pPr>
            <a:r>
              <a:rPr lang="tr-TR" sz="2050" b="1" dirty="0" smtClean="0">
                <a:sym typeface="Wingdings" pitchFamily="2" charset="2"/>
              </a:rPr>
              <a:t>1. Verhinderung der Rückkehr von Abdullah Gül zur AKP nach Ende der Amtszeit durch Vorverlegung der AKP-</a:t>
            </a:r>
            <a:r>
              <a:rPr lang="tr-TR" sz="2050" b="1" dirty="0" err="1" smtClean="0">
                <a:sym typeface="Wingdings" pitchFamily="2" charset="2"/>
              </a:rPr>
              <a:t>Parteikonferenz</a:t>
            </a:r>
            <a:r>
              <a:rPr lang="tr-TR" sz="2050" b="1" dirty="0" smtClean="0">
                <a:sym typeface="Wingdings" pitchFamily="2" charset="2"/>
              </a:rPr>
              <a:t>  27.</a:t>
            </a:r>
            <a:r>
              <a:rPr lang="de-DE" sz="2050" b="1" dirty="0" smtClean="0">
                <a:sym typeface="Wingdings" pitchFamily="2" charset="2"/>
              </a:rPr>
              <a:t> </a:t>
            </a:r>
            <a:r>
              <a:rPr lang="tr-TR" sz="2050" b="1" dirty="0" smtClean="0">
                <a:sym typeface="Wingdings" pitchFamily="2" charset="2"/>
              </a:rPr>
              <a:t>August 2014 (Ende der Amtszeit Güls: 28.August)</a:t>
            </a:r>
          </a:p>
          <a:p>
            <a:pPr marL="457200" indent="-457200">
              <a:buNone/>
            </a:pPr>
            <a:r>
              <a:rPr lang="tr-TR" sz="2050" b="1" dirty="0" smtClean="0">
                <a:sym typeface="Wingdings" pitchFamily="2" charset="2"/>
              </a:rPr>
              <a:t>2. </a:t>
            </a:r>
            <a:r>
              <a:rPr lang="tr-TR" sz="2050" b="1" dirty="0" err="1" smtClean="0">
                <a:sym typeface="Wingdings" pitchFamily="2" charset="2"/>
              </a:rPr>
              <a:t>Ernennung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des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relativ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blassen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bisherigen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Außenministers</a:t>
            </a:r>
            <a:r>
              <a:rPr lang="tr-TR" sz="2050" b="1" dirty="0" smtClean="0">
                <a:sym typeface="Wingdings" pitchFamily="2" charset="2"/>
              </a:rPr>
              <a:t> Ahmet </a:t>
            </a:r>
            <a:r>
              <a:rPr lang="tr-TR" sz="2050" b="1" dirty="0" err="1" smtClean="0">
                <a:sym typeface="Wingdings" pitchFamily="2" charset="2"/>
              </a:rPr>
              <a:t>Davutoğlu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anstelle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des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Prominenten</a:t>
            </a:r>
            <a:r>
              <a:rPr lang="tr-TR" sz="2050" b="1" dirty="0" smtClean="0">
                <a:sym typeface="Wingdings" pitchFamily="2" charset="2"/>
              </a:rPr>
              <a:t> Gül zum AKP-</a:t>
            </a:r>
            <a:r>
              <a:rPr lang="tr-TR" sz="2050" b="1" dirty="0" err="1" smtClean="0">
                <a:sym typeface="Wingdings" pitchFamily="2" charset="2"/>
              </a:rPr>
              <a:t>Vorsitzenden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auf</a:t>
            </a:r>
            <a:r>
              <a:rPr lang="tr-TR" sz="2050" b="1" dirty="0" smtClean="0">
                <a:sym typeface="Wingdings" pitchFamily="2" charset="2"/>
              </a:rPr>
              <a:t> AKP-</a:t>
            </a:r>
            <a:r>
              <a:rPr lang="tr-TR" sz="2050" b="1" dirty="0" err="1" smtClean="0">
                <a:sym typeface="Wingdings" pitchFamily="2" charset="2"/>
              </a:rPr>
              <a:t>Parteitag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und</a:t>
            </a:r>
            <a:r>
              <a:rPr lang="tr-TR" sz="2050" b="1" dirty="0" smtClean="0">
                <a:sym typeface="Wingdings" pitchFamily="2" charset="2"/>
              </a:rPr>
              <a:t> zum </a:t>
            </a:r>
            <a:r>
              <a:rPr lang="tr-TR" sz="2050" b="1" dirty="0" err="1" smtClean="0">
                <a:sym typeface="Wingdings" pitchFamily="2" charset="2"/>
              </a:rPr>
              <a:t>Premier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durch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die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Stimmen</a:t>
            </a:r>
            <a:r>
              <a:rPr lang="tr-TR" sz="2050" b="1" dirty="0" smtClean="0">
                <a:sym typeface="Wingdings" pitchFamily="2" charset="2"/>
              </a:rPr>
              <a:t> der AKP</a:t>
            </a:r>
          </a:p>
          <a:p>
            <a:pPr marL="457200" indent="-457200">
              <a:buNone/>
            </a:pPr>
            <a:endParaRPr lang="tr-TR" sz="2050" b="1" dirty="0" smtClean="0"/>
          </a:p>
        </p:txBody>
      </p:sp>
      <p:sp>
        <p:nvSpPr>
          <p:cNvPr id="26629" name="26628 Başlık"/>
          <p:cNvSpPr>
            <a:spLocks noGrp="1"/>
          </p:cNvSpPr>
          <p:nvPr>
            <p:ph type="title" idx="4294967295"/>
          </p:nvPr>
        </p:nvSpPr>
        <p:spPr>
          <a:xfrm>
            <a:off x="500034" y="142852"/>
            <a:ext cx="3887787" cy="811196"/>
          </a:xfrm>
          <a:noFill/>
          <a:ln>
            <a:noFill/>
          </a:ln>
        </p:spPr>
        <p:txBody>
          <a:bodyPr/>
          <a:lstStyle/>
          <a:p>
            <a:pPr algn="l"/>
            <a:r>
              <a:rPr lang="de-DE" altLang="en-US" sz="1400" b="1" dirty="0" smtClean="0"/>
              <a:t>4. Einführung der Volkswahl des Präsidenten nach der Staatskrise 2007 (</a:t>
            </a:r>
            <a:r>
              <a:rPr lang="de-DE" altLang="en-US" sz="1400" b="1" dirty="0" err="1" smtClean="0"/>
              <a:t>Subtypus</a:t>
            </a:r>
            <a:r>
              <a:rPr lang="de-DE" altLang="en-US" sz="1400" b="1" dirty="0" smtClean="0"/>
              <a:t>: „Parlamentarisches </a:t>
            </a:r>
            <a:r>
              <a:rPr lang="de-DE" altLang="en-US" sz="1400" b="1" dirty="0" err="1" smtClean="0"/>
              <a:t>Regierungssytem</a:t>
            </a:r>
            <a:r>
              <a:rPr lang="de-DE" altLang="en-US" sz="1400" b="1" dirty="0" smtClean="0"/>
              <a:t> mit Präsident“)</a:t>
            </a:r>
            <a:br>
              <a:rPr lang="de-DE" altLang="en-US" sz="1400" b="1" dirty="0" smtClean="0"/>
            </a:br>
            <a:endParaRPr lang="en-US" altLang="en-US" sz="1400" b="1" dirty="0"/>
          </a:p>
        </p:txBody>
      </p:sp>
      <p:pic>
        <p:nvPicPr>
          <p:cNvPr id="6" name="Grafik 5" descr="uk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0" y="5760000"/>
            <a:ext cx="964406" cy="964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uk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0" y="5760000"/>
            <a:ext cx="964406" cy="964406"/>
          </a:xfrm>
          <a:prstGeom prst="rect">
            <a:avLst/>
          </a:prstGeom>
        </p:spPr>
      </p:pic>
      <p:sp>
        <p:nvSpPr>
          <p:cNvPr id="26626" name="26625 Dikdörtgen"/>
          <p:cNvSpPr>
            <a:spLocks noGrp="1"/>
          </p:cNvSpPr>
          <p:nvPr/>
        </p:nvSpPr>
        <p:spPr>
          <a:xfrm>
            <a:off x="1676400" y="6245225"/>
            <a:ext cx="3903663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r>
              <a:rPr lang="de-DE" altLang="en-US" sz="1200" dirty="0"/>
              <a:t>Burak Gümüş, www.burak-guemues.com</a:t>
            </a:r>
          </a:p>
        </p:txBody>
      </p:sp>
      <p:sp>
        <p:nvSpPr>
          <p:cNvPr id="26627" name="26626 Dikdörtgen"/>
          <p:cNvSpPr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3051-1311-587298610EC3}" type="slidenum">
              <a:rPr lang="de-DE" altLang="en-US" sz="1400" dirty="0"/>
              <a:pPr algn="r"/>
              <a:t>4</a:t>
            </a:fld>
            <a:endParaRPr lang="de-DE" altLang="en-US" sz="1400" dirty="0"/>
          </a:p>
        </p:txBody>
      </p:sp>
      <p:sp>
        <p:nvSpPr>
          <p:cNvPr id="26628" name="26627 Metin Yer Tutucusu"/>
          <p:cNvSpPr>
            <a:spLocks noGrp="1"/>
          </p:cNvSpPr>
          <p:nvPr>
            <p:ph type="body" idx="4294967295"/>
          </p:nvPr>
        </p:nvSpPr>
        <p:spPr>
          <a:xfrm>
            <a:off x="714375" y="1285875"/>
            <a:ext cx="7940675" cy="4840288"/>
          </a:xfrm>
          <a:ln/>
        </p:spPr>
        <p:txBody>
          <a:bodyPr wrap="square" lIns="91440" tIns="45720" rIns="91440" bIns="45720" anchor="t" anchorCtr="0"/>
          <a:lstStyle/>
          <a:p>
            <a:r>
              <a:rPr lang="tr-TR" sz="2300" dirty="0" err="1" smtClean="0"/>
              <a:t>Autorit</a:t>
            </a:r>
            <a:r>
              <a:rPr lang="de-DE" sz="2300" dirty="0" smtClean="0"/>
              <a:t>ä</a:t>
            </a:r>
            <a:r>
              <a:rPr lang="tr-TR" sz="2300" dirty="0" smtClean="0"/>
              <a:t>re </a:t>
            </a:r>
            <a:r>
              <a:rPr lang="tr-TR" sz="2300" dirty="0" err="1" smtClean="0"/>
              <a:t>Tendenzen</a:t>
            </a:r>
            <a:r>
              <a:rPr lang="tr-TR" sz="2300" dirty="0" smtClean="0"/>
              <a:t> </a:t>
            </a:r>
            <a:r>
              <a:rPr lang="tr-TR" sz="2300" dirty="0" err="1" smtClean="0"/>
              <a:t>und</a:t>
            </a:r>
            <a:r>
              <a:rPr lang="tr-TR" sz="2300" dirty="0" smtClean="0"/>
              <a:t> </a:t>
            </a:r>
            <a:r>
              <a:rPr lang="tr-TR" sz="2300" dirty="0" err="1" smtClean="0"/>
              <a:t>Reislamisierung</a:t>
            </a:r>
            <a:r>
              <a:rPr lang="tr-TR" sz="2300" dirty="0" smtClean="0"/>
              <a:t> </a:t>
            </a:r>
            <a:r>
              <a:rPr lang="tr-TR" sz="2300" dirty="0" err="1" smtClean="0"/>
              <a:t>bei</a:t>
            </a:r>
            <a:r>
              <a:rPr lang="tr-TR" sz="2300" dirty="0" smtClean="0"/>
              <a:t> der </a:t>
            </a:r>
            <a:r>
              <a:rPr lang="tr-TR" sz="2300" dirty="0" err="1" smtClean="0"/>
              <a:t>anf</a:t>
            </a:r>
            <a:r>
              <a:rPr lang="de-DE" sz="2300" dirty="0" smtClean="0"/>
              <a:t>ä</a:t>
            </a:r>
            <a:r>
              <a:rPr lang="tr-TR" sz="2300" dirty="0" err="1" smtClean="0"/>
              <a:t>nglich</a:t>
            </a:r>
            <a:r>
              <a:rPr lang="tr-TR" sz="2300" dirty="0" smtClean="0"/>
              <a:t> </a:t>
            </a:r>
            <a:r>
              <a:rPr lang="tr-TR" sz="2300" dirty="0" err="1" smtClean="0"/>
              <a:t>als</a:t>
            </a:r>
            <a:r>
              <a:rPr lang="tr-TR" sz="2300" dirty="0" smtClean="0"/>
              <a:t> </a:t>
            </a:r>
            <a:r>
              <a:rPr lang="tr-TR" sz="2300" dirty="0" err="1" smtClean="0"/>
              <a:t>Reformakteur</a:t>
            </a:r>
            <a:r>
              <a:rPr lang="tr-TR" sz="2300" dirty="0" smtClean="0"/>
              <a:t> </a:t>
            </a:r>
            <a:r>
              <a:rPr lang="tr-TR" sz="2300" dirty="0" err="1" smtClean="0"/>
              <a:t>betrachteten</a:t>
            </a:r>
            <a:r>
              <a:rPr lang="tr-TR" sz="2300" dirty="0" smtClean="0"/>
              <a:t> </a:t>
            </a:r>
            <a:r>
              <a:rPr lang="tr-TR" sz="2300" dirty="0" err="1" smtClean="0"/>
              <a:t>Regierung</a:t>
            </a:r>
            <a:r>
              <a:rPr lang="tr-TR" sz="2300" dirty="0" smtClean="0"/>
              <a:t>:</a:t>
            </a:r>
          </a:p>
          <a:p>
            <a:r>
              <a:rPr lang="tr-TR" sz="2300" dirty="0" smtClean="0"/>
              <a:t>Verkaufs-</a:t>
            </a:r>
            <a:r>
              <a:rPr lang="de-DE" sz="2300" dirty="0" smtClean="0"/>
              <a:t> </a:t>
            </a:r>
            <a:r>
              <a:rPr lang="tr-TR" sz="2300" dirty="0" smtClean="0"/>
              <a:t>&amp;</a:t>
            </a:r>
            <a:r>
              <a:rPr lang="de-DE" sz="2300" dirty="0" smtClean="0"/>
              <a:t> </a:t>
            </a:r>
            <a:r>
              <a:rPr lang="tr-TR" sz="2300" dirty="0" smtClean="0"/>
              <a:t>Ausschankverbot, islamische Bildungsreform, Ausweitung Predigergymnasien, Abschaffung gemischtgeschlechtlicher Wohnungen, 3-Kinder-Vorgabe, polizeiliche Gewaltexzesse, Zensur (Youtube, Twitter) &amp; Nachrichtensperre</a:t>
            </a:r>
          </a:p>
          <a:p>
            <a:r>
              <a:rPr lang="tr-TR" sz="2300" dirty="0" smtClean="0"/>
              <a:t>“[b]i-polar </a:t>
            </a:r>
            <a:r>
              <a:rPr lang="tr-TR" sz="2300" dirty="0" err="1" smtClean="0"/>
              <a:t>aufgeladener</a:t>
            </a:r>
            <a:r>
              <a:rPr lang="tr-TR" sz="2300" dirty="0" smtClean="0"/>
              <a:t> </a:t>
            </a:r>
            <a:r>
              <a:rPr lang="tr-TR" sz="2300" dirty="0" err="1" smtClean="0"/>
              <a:t>Kulturkampf</a:t>
            </a:r>
            <a:r>
              <a:rPr lang="tr-TR" sz="2300" dirty="0" smtClean="0"/>
              <a:t> </a:t>
            </a:r>
            <a:r>
              <a:rPr lang="tr-TR" sz="2300" dirty="0" err="1" smtClean="0"/>
              <a:t>zwischen</a:t>
            </a:r>
            <a:r>
              <a:rPr lang="tr-TR" sz="2300" dirty="0" smtClean="0"/>
              <a:t> s</a:t>
            </a:r>
            <a:r>
              <a:rPr lang="de-DE" sz="2300" dirty="0" smtClean="0"/>
              <a:t>ä</a:t>
            </a:r>
            <a:r>
              <a:rPr lang="tr-TR" sz="2300" dirty="0" err="1" smtClean="0"/>
              <a:t>kularen</a:t>
            </a:r>
            <a:r>
              <a:rPr lang="tr-TR" sz="2300" dirty="0" smtClean="0"/>
              <a:t> </a:t>
            </a:r>
            <a:r>
              <a:rPr lang="tr-TR" sz="2300" dirty="0" err="1" smtClean="0"/>
              <a:t>und</a:t>
            </a:r>
            <a:r>
              <a:rPr lang="tr-TR" sz="2300" dirty="0" smtClean="0"/>
              <a:t> </a:t>
            </a:r>
            <a:r>
              <a:rPr lang="tr-TR" sz="2300" dirty="0" err="1" smtClean="0"/>
              <a:t>islamisch</a:t>
            </a:r>
            <a:r>
              <a:rPr lang="tr-TR" sz="2300" dirty="0" smtClean="0"/>
              <a:t>-</a:t>
            </a:r>
            <a:r>
              <a:rPr lang="tr-TR" sz="2300" dirty="0" err="1" smtClean="0"/>
              <a:t>konservativen</a:t>
            </a:r>
            <a:r>
              <a:rPr lang="tr-TR" sz="2300" dirty="0" smtClean="0"/>
              <a:t> </a:t>
            </a:r>
            <a:r>
              <a:rPr lang="tr-TR" sz="2300" dirty="0" err="1" smtClean="0"/>
              <a:t>Kr</a:t>
            </a:r>
            <a:r>
              <a:rPr lang="de-DE" sz="2300" dirty="0" smtClean="0"/>
              <a:t>ä</a:t>
            </a:r>
            <a:r>
              <a:rPr lang="tr-TR" sz="2300" dirty="0" err="1" smtClean="0"/>
              <a:t>ften</a:t>
            </a:r>
            <a:r>
              <a:rPr lang="tr-TR" sz="2300" dirty="0" smtClean="0"/>
              <a:t>” (</a:t>
            </a:r>
            <a:r>
              <a:rPr lang="tr-TR" sz="2300" dirty="0" err="1" smtClean="0"/>
              <a:t>Liedtke</a:t>
            </a:r>
            <a:r>
              <a:rPr lang="tr-TR" sz="2300" dirty="0" smtClean="0"/>
              <a:t> 2014)</a:t>
            </a:r>
          </a:p>
          <a:p>
            <a:r>
              <a:rPr lang="tr-TR" sz="2300" dirty="0" err="1" smtClean="0"/>
              <a:t>Staat</a:t>
            </a:r>
            <a:r>
              <a:rPr lang="tr-TR" sz="2300" dirty="0" smtClean="0"/>
              <a:t>(</a:t>
            </a:r>
            <a:r>
              <a:rPr lang="tr-TR" sz="2300" dirty="0" err="1" smtClean="0"/>
              <a:t>srecht</a:t>
            </a:r>
            <a:r>
              <a:rPr lang="tr-TR" sz="2300" dirty="0" smtClean="0"/>
              <a:t>)</a:t>
            </a:r>
            <a:r>
              <a:rPr lang="tr-TR" sz="2300" dirty="0" err="1" smtClean="0"/>
              <a:t>licher</a:t>
            </a:r>
            <a:r>
              <a:rPr lang="tr-TR" sz="2300" dirty="0" smtClean="0"/>
              <a:t> </a:t>
            </a:r>
            <a:r>
              <a:rPr lang="tr-TR" sz="2300" dirty="0" err="1" smtClean="0"/>
              <a:t>Wandel</a:t>
            </a:r>
            <a:r>
              <a:rPr lang="tr-TR" sz="2300" dirty="0" smtClean="0"/>
              <a:t> </a:t>
            </a:r>
            <a:r>
              <a:rPr lang="tr-TR" sz="2300" dirty="0" err="1" smtClean="0"/>
              <a:t>des</a:t>
            </a:r>
            <a:r>
              <a:rPr lang="tr-TR" sz="2300" dirty="0" smtClean="0"/>
              <a:t> </a:t>
            </a:r>
            <a:r>
              <a:rPr lang="tr-TR" sz="2300" dirty="0" err="1" smtClean="0"/>
              <a:t>türkischen</a:t>
            </a:r>
            <a:r>
              <a:rPr lang="tr-TR" sz="2300" dirty="0" smtClean="0"/>
              <a:t> </a:t>
            </a:r>
            <a:r>
              <a:rPr lang="tr-TR" sz="2300" dirty="0" err="1" smtClean="0"/>
              <a:t>Staates</a:t>
            </a:r>
            <a:r>
              <a:rPr lang="tr-TR" sz="2300" dirty="0" smtClean="0"/>
              <a:t> in </a:t>
            </a:r>
            <a:r>
              <a:rPr lang="tr-TR" sz="2300" dirty="0" err="1" smtClean="0"/>
              <a:t>eine</a:t>
            </a:r>
            <a:r>
              <a:rPr lang="tr-TR" sz="2300" dirty="0" smtClean="0"/>
              <a:t> </a:t>
            </a:r>
            <a:r>
              <a:rPr lang="tr-TR" sz="2300" dirty="0" err="1" smtClean="0"/>
              <a:t>Pr</a:t>
            </a:r>
            <a:r>
              <a:rPr lang="de-DE" sz="2300" dirty="0" smtClean="0"/>
              <a:t>ä</a:t>
            </a:r>
            <a:r>
              <a:rPr lang="tr-TR" sz="2300" dirty="0" err="1" smtClean="0"/>
              <a:t>sidialrepublik</a:t>
            </a:r>
            <a:endParaRPr lang="tr-TR" sz="2300" dirty="0" smtClean="0"/>
          </a:p>
          <a:p>
            <a:r>
              <a:rPr lang="tr-TR" sz="2300" dirty="0" smtClean="0"/>
              <a:t>10.08.14: </a:t>
            </a:r>
            <a:r>
              <a:rPr lang="tr-TR" sz="2300" dirty="0" err="1" smtClean="0"/>
              <a:t>Volkswahl</a:t>
            </a:r>
            <a:r>
              <a:rPr lang="tr-TR" sz="2300" dirty="0" smtClean="0"/>
              <a:t> </a:t>
            </a:r>
            <a:r>
              <a:rPr lang="tr-TR" sz="2300" dirty="0" err="1" smtClean="0"/>
              <a:t>von</a:t>
            </a:r>
            <a:r>
              <a:rPr lang="tr-TR" sz="2300" dirty="0" smtClean="0"/>
              <a:t> Erdoğan zum </a:t>
            </a:r>
            <a:r>
              <a:rPr lang="tr-TR" sz="2300" dirty="0" err="1" smtClean="0"/>
              <a:t>Staatspr</a:t>
            </a:r>
            <a:r>
              <a:rPr lang="de-DE" sz="2300" dirty="0" smtClean="0"/>
              <a:t>ä</a:t>
            </a:r>
            <a:r>
              <a:rPr lang="tr-TR" sz="2300" dirty="0" err="1" smtClean="0"/>
              <a:t>sidenten</a:t>
            </a:r>
            <a:r>
              <a:rPr lang="tr-TR" sz="2300" dirty="0" smtClean="0"/>
              <a:t> (</a:t>
            </a:r>
            <a:r>
              <a:rPr lang="tr-TR" sz="2300" dirty="0" err="1" smtClean="0"/>
              <a:t>Furcht</a:t>
            </a:r>
            <a:r>
              <a:rPr lang="tr-TR" sz="2300" dirty="0" smtClean="0"/>
              <a:t> </a:t>
            </a:r>
            <a:r>
              <a:rPr lang="tr-TR" sz="2300" dirty="0" err="1" smtClean="0"/>
              <a:t>vor</a:t>
            </a:r>
            <a:r>
              <a:rPr lang="tr-TR" sz="2300" dirty="0" smtClean="0"/>
              <a:t> “</a:t>
            </a:r>
            <a:r>
              <a:rPr lang="tr-TR" sz="2300" dirty="0" err="1" smtClean="0"/>
              <a:t>konstitutioneller</a:t>
            </a:r>
            <a:r>
              <a:rPr lang="tr-TR" sz="2300" dirty="0" smtClean="0"/>
              <a:t> </a:t>
            </a:r>
            <a:r>
              <a:rPr lang="tr-TR" sz="2300" dirty="0" err="1" smtClean="0"/>
              <a:t>Wahlmonarchie</a:t>
            </a:r>
            <a:r>
              <a:rPr lang="tr-TR" sz="2300" dirty="0" smtClean="0"/>
              <a:t>”, </a:t>
            </a:r>
            <a:r>
              <a:rPr lang="tr-TR" sz="2300" dirty="0" err="1" smtClean="0"/>
              <a:t>İba</a:t>
            </a:r>
            <a:r>
              <a:rPr lang="tr-TR" sz="2300" dirty="0" smtClean="0"/>
              <a:t> 2010)</a:t>
            </a:r>
            <a:endParaRPr sz="2300" dirty="0"/>
          </a:p>
        </p:txBody>
      </p:sp>
      <p:sp>
        <p:nvSpPr>
          <p:cNvPr id="26629" name="26628 Başlık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3887787" cy="576263"/>
          </a:xfrm>
          <a:noFill/>
          <a:ln>
            <a:noFill/>
          </a:ln>
        </p:spPr>
        <p:txBody>
          <a:bodyPr/>
          <a:lstStyle/>
          <a:p>
            <a:pPr algn="l"/>
            <a:r>
              <a:rPr lang="tr-TR" altLang="en-US" dirty="0" err="1" smtClean="0"/>
              <a:t>Einführung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6625 Dikdörtgen"/>
          <p:cNvSpPr>
            <a:spLocks noGrp="1"/>
          </p:cNvSpPr>
          <p:nvPr/>
        </p:nvSpPr>
        <p:spPr>
          <a:xfrm>
            <a:off x="1676400" y="6245225"/>
            <a:ext cx="3903663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r>
              <a:rPr lang="de-DE" altLang="en-US" sz="1200" dirty="0"/>
              <a:t>Burak Gümüş, www.burak-guemues.com</a:t>
            </a:r>
          </a:p>
        </p:txBody>
      </p:sp>
      <p:sp>
        <p:nvSpPr>
          <p:cNvPr id="26627" name="26626 Dikdörtgen"/>
          <p:cNvSpPr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3051-1311-587298610EC3}" type="slidenum">
              <a:rPr lang="de-DE" altLang="en-US" sz="1400" dirty="0"/>
              <a:pPr algn="r"/>
              <a:t>40</a:t>
            </a:fld>
            <a:endParaRPr lang="de-DE" altLang="en-US" sz="1400" dirty="0"/>
          </a:p>
        </p:txBody>
      </p:sp>
      <p:sp>
        <p:nvSpPr>
          <p:cNvPr id="26628" name="26627 Metin Yer Tutucusu"/>
          <p:cNvSpPr>
            <a:spLocks noGrp="1"/>
          </p:cNvSpPr>
          <p:nvPr>
            <p:ph type="body" idx="4294967295"/>
          </p:nvPr>
        </p:nvSpPr>
        <p:spPr>
          <a:xfrm>
            <a:off x="714375" y="1071546"/>
            <a:ext cx="7940675" cy="5054617"/>
          </a:xfrm>
          <a:ln/>
        </p:spPr>
        <p:txBody>
          <a:bodyPr wrap="square" lIns="91440" tIns="45720" rIns="91440" bIns="45720" anchor="t" anchorCtr="0"/>
          <a:lstStyle/>
          <a:p>
            <a:pPr>
              <a:buFontTx/>
              <a:buChar char="-"/>
            </a:pPr>
            <a:r>
              <a:rPr lang="tr-TR" sz="2050" b="1" dirty="0" smtClean="0">
                <a:solidFill>
                  <a:schemeClr val="tx1"/>
                </a:solidFill>
              </a:rPr>
              <a:t>3.  Kaum Umwandlung des bisherigen Erdoğan-Kabine</a:t>
            </a:r>
            <a:r>
              <a:rPr lang="de-DE" sz="2050" b="1" dirty="0" smtClean="0">
                <a:solidFill>
                  <a:schemeClr val="tx1"/>
                </a:solidFill>
              </a:rPr>
              <a:t>t</a:t>
            </a:r>
            <a:r>
              <a:rPr lang="tr-TR" sz="2050" b="1" dirty="0" smtClean="0">
                <a:solidFill>
                  <a:schemeClr val="tx1"/>
                </a:solidFill>
              </a:rPr>
              <a:t>ts und Besetzung des Erdoğan-Vertrauten, AKP-Ideologen Yalçın Akdoğan zum stellvertretenden Premier, der Erdoğan </a:t>
            </a:r>
            <a:r>
              <a:rPr lang="tr-TR" sz="2050" b="1" dirty="0" err="1" smtClean="0">
                <a:solidFill>
                  <a:schemeClr val="tx1"/>
                </a:solidFill>
              </a:rPr>
              <a:t>Informationen</a:t>
            </a:r>
            <a:r>
              <a:rPr lang="tr-TR" sz="2050" b="1" dirty="0" smtClean="0">
                <a:solidFill>
                  <a:schemeClr val="tx1"/>
                </a:solidFill>
              </a:rPr>
              <a:t> </a:t>
            </a:r>
            <a:r>
              <a:rPr lang="tr-TR" sz="2050" b="1" dirty="0" err="1" smtClean="0">
                <a:solidFill>
                  <a:schemeClr val="tx1"/>
                </a:solidFill>
              </a:rPr>
              <a:t>zustellt</a:t>
            </a:r>
            <a:r>
              <a:rPr lang="tr-TR" sz="2050" b="1" dirty="0" smtClean="0">
                <a:solidFill>
                  <a:schemeClr val="tx1"/>
                </a:solidFill>
              </a:rPr>
              <a:t> </a:t>
            </a:r>
            <a:r>
              <a:rPr lang="tr-TR" sz="2050" b="1" dirty="0" err="1" smtClean="0">
                <a:solidFill>
                  <a:schemeClr val="tx1"/>
                </a:solidFill>
              </a:rPr>
              <a:t>und</a:t>
            </a:r>
            <a:r>
              <a:rPr lang="tr-TR" sz="2050" b="1" dirty="0" smtClean="0">
                <a:solidFill>
                  <a:schemeClr val="tx1"/>
                </a:solidFill>
              </a:rPr>
              <a:t> </a:t>
            </a:r>
            <a:r>
              <a:rPr lang="tr-TR" sz="2050" b="1" dirty="0" err="1" smtClean="0">
                <a:solidFill>
                  <a:schemeClr val="tx1"/>
                </a:solidFill>
              </a:rPr>
              <a:t>teilweise</a:t>
            </a:r>
            <a:r>
              <a:rPr lang="tr-TR" sz="2050" b="1" dirty="0" smtClean="0">
                <a:solidFill>
                  <a:schemeClr val="tx1"/>
                </a:solidFill>
              </a:rPr>
              <a:t> </a:t>
            </a:r>
            <a:r>
              <a:rPr lang="tr-TR" sz="2050" b="1" dirty="0" err="1" smtClean="0">
                <a:solidFill>
                  <a:schemeClr val="tx1"/>
                </a:solidFill>
              </a:rPr>
              <a:t>die</a:t>
            </a:r>
            <a:r>
              <a:rPr lang="tr-TR" sz="2050" b="1" dirty="0" smtClean="0">
                <a:solidFill>
                  <a:schemeClr val="tx1"/>
                </a:solidFill>
              </a:rPr>
              <a:t> Besetzung einiger </a:t>
            </a:r>
            <a:r>
              <a:rPr lang="tr-TR" sz="2050" b="1" dirty="0" smtClean="0">
                <a:solidFill>
                  <a:schemeClr val="tx1"/>
                </a:solidFill>
                <a:sym typeface="Wingdings" pitchFamily="2" charset="2"/>
              </a:rPr>
              <a:t>Ämter mit </a:t>
            </a:r>
            <a:r>
              <a:rPr lang="tr-TR" sz="2050" b="1" dirty="0" err="1" smtClean="0">
                <a:solidFill>
                  <a:schemeClr val="tx1"/>
                </a:solidFill>
                <a:sym typeface="Wingdings" pitchFamily="2" charset="2"/>
              </a:rPr>
              <a:t>Davutoğlu</a:t>
            </a:r>
            <a:r>
              <a:rPr lang="tr-TR" sz="2050" b="1" dirty="0" smtClean="0">
                <a:solidFill>
                  <a:schemeClr val="tx1"/>
                </a:solidFill>
                <a:sym typeface="Wingdings" pitchFamily="2" charset="2"/>
              </a:rPr>
              <a:t>-</a:t>
            </a:r>
            <a:r>
              <a:rPr lang="tr-TR" sz="2050" b="1" dirty="0" err="1" smtClean="0">
                <a:solidFill>
                  <a:schemeClr val="tx1"/>
                </a:solidFill>
                <a:sym typeface="Wingdings" pitchFamily="2" charset="2"/>
              </a:rPr>
              <a:t>nahen</a:t>
            </a:r>
            <a:r>
              <a:rPr lang="tr-TR" sz="2050" b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tr-TR" sz="2050" b="1" dirty="0" err="1" smtClean="0">
                <a:solidFill>
                  <a:schemeClr val="tx1"/>
                </a:solidFill>
                <a:sym typeface="Wingdings" pitchFamily="2" charset="2"/>
              </a:rPr>
              <a:t>Personen</a:t>
            </a:r>
            <a:r>
              <a:rPr lang="tr-TR" sz="2050" b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tr-TR" sz="2050" b="1" dirty="0" err="1" smtClean="0">
                <a:solidFill>
                  <a:schemeClr val="tx1"/>
                </a:solidFill>
                <a:sym typeface="Wingdings" pitchFamily="2" charset="2"/>
              </a:rPr>
              <a:t>verhindert</a:t>
            </a:r>
            <a:r>
              <a:rPr lang="tr-TR" sz="2050" b="1" dirty="0" smtClean="0">
                <a:solidFill>
                  <a:schemeClr val="tx1"/>
                </a:solidFill>
                <a:sym typeface="Wingdings" pitchFamily="2" charset="2"/>
              </a:rPr>
              <a:t> hat</a:t>
            </a:r>
          </a:p>
          <a:p>
            <a:pPr>
              <a:buFontTx/>
              <a:buChar char="-"/>
            </a:pPr>
            <a:r>
              <a:rPr lang="tr-TR" sz="2050" b="1" dirty="0" smtClean="0"/>
              <a:t>4. Regelmä</a:t>
            </a:r>
            <a:r>
              <a:rPr lang="de-DE" sz="2050" b="1" dirty="0" smtClean="0"/>
              <a:t>ß</a:t>
            </a:r>
            <a:r>
              <a:rPr lang="tr-TR" sz="2050" b="1" dirty="0" smtClean="0"/>
              <a:t>ig wöchentliche und absichtlich polarisiernde sowie emotional aufgeladene Aussprüche Erdoğans auf Kosten der Säkularisten: “Minarette in Kuba” etc., um auf der Agenda zu bleiben</a:t>
            </a:r>
          </a:p>
          <a:p>
            <a:pPr>
              <a:buFontTx/>
              <a:buChar char="-"/>
            </a:pPr>
            <a:r>
              <a:rPr lang="tr-TR" sz="2050" b="1" dirty="0" smtClean="0"/>
              <a:t>5. </a:t>
            </a:r>
            <a:r>
              <a:rPr lang="tr-TR" sz="2050" b="1" dirty="0" err="1" smtClean="0"/>
              <a:t>Einführung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Schattenkabinett</a:t>
            </a:r>
            <a:r>
              <a:rPr lang="tr-TR" sz="2050" b="1" dirty="0" smtClean="0"/>
              <a:t> im Erdoğan-</a:t>
            </a:r>
            <a:r>
              <a:rPr lang="tr-TR" sz="2050" b="1" dirty="0" err="1" smtClean="0"/>
              <a:t>Prunkpalast</a:t>
            </a:r>
            <a:endParaRPr lang="tr-TR" sz="2050" b="1" dirty="0" smtClean="0"/>
          </a:p>
          <a:p>
            <a:pPr>
              <a:buFontTx/>
              <a:buChar char="-"/>
            </a:pPr>
            <a:r>
              <a:rPr lang="tr-TR" sz="2050" b="1" dirty="0" smtClean="0"/>
              <a:t>6. </a:t>
            </a:r>
            <a:r>
              <a:rPr lang="tr-TR" sz="2050" b="1" dirty="0" err="1" smtClean="0"/>
              <a:t>Einmischung</a:t>
            </a:r>
            <a:r>
              <a:rPr lang="tr-TR" sz="2050" b="1" dirty="0" smtClean="0"/>
              <a:t> in </a:t>
            </a:r>
            <a:r>
              <a:rPr lang="tr-TR" sz="2050" b="1" dirty="0" err="1" smtClean="0"/>
              <a:t>die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Aufstellung</a:t>
            </a:r>
            <a:r>
              <a:rPr lang="tr-TR" sz="2050" b="1" dirty="0" smtClean="0"/>
              <a:t> der AKP-</a:t>
            </a:r>
            <a:r>
              <a:rPr lang="tr-TR" sz="2050" b="1" dirty="0" err="1" smtClean="0"/>
              <a:t>Kandidaten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zu</a:t>
            </a:r>
            <a:r>
              <a:rPr lang="tr-TR" sz="2050" b="1" dirty="0" smtClean="0"/>
              <a:t> den </a:t>
            </a:r>
            <a:r>
              <a:rPr lang="tr-TR" sz="2050" b="1" dirty="0" err="1" smtClean="0"/>
              <a:t>Parlamentswahlen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von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Juni</a:t>
            </a:r>
            <a:r>
              <a:rPr lang="tr-TR" sz="2050" b="1" dirty="0" smtClean="0"/>
              <a:t> 2015</a:t>
            </a:r>
          </a:p>
          <a:p>
            <a:pPr>
              <a:buFontTx/>
              <a:buChar char="-"/>
            </a:pPr>
            <a:r>
              <a:rPr lang="tr-TR" sz="2050" b="1" dirty="0" smtClean="0"/>
              <a:t>7. Gemeinsame Tagung des Davutoğlu-Kabinet</a:t>
            </a:r>
            <a:r>
              <a:rPr lang="de-DE" sz="2050" b="1" dirty="0" smtClean="0"/>
              <a:t>t</a:t>
            </a:r>
            <a:r>
              <a:rPr lang="tr-TR" sz="2050" b="1" dirty="0" smtClean="0"/>
              <a:t>s unter Erdoğans Vorsitz ab 2015</a:t>
            </a:r>
          </a:p>
          <a:p>
            <a:pPr>
              <a:buFontTx/>
              <a:buChar char="-"/>
            </a:pPr>
            <a:endParaRPr lang="tr-TR" sz="2050" b="1" dirty="0" smtClean="0"/>
          </a:p>
        </p:txBody>
      </p:sp>
      <p:sp>
        <p:nvSpPr>
          <p:cNvPr id="26629" name="26628 Başlık"/>
          <p:cNvSpPr>
            <a:spLocks noGrp="1"/>
          </p:cNvSpPr>
          <p:nvPr>
            <p:ph type="title" idx="4294967295"/>
          </p:nvPr>
        </p:nvSpPr>
        <p:spPr>
          <a:xfrm>
            <a:off x="500034" y="142852"/>
            <a:ext cx="3887787" cy="811196"/>
          </a:xfrm>
          <a:noFill/>
          <a:ln>
            <a:noFill/>
          </a:ln>
        </p:spPr>
        <p:txBody>
          <a:bodyPr/>
          <a:lstStyle/>
          <a:p>
            <a:pPr algn="l"/>
            <a:r>
              <a:rPr lang="de-DE" altLang="en-US" sz="1400" b="1" dirty="0" smtClean="0"/>
              <a:t>4. Einführung der Volkswahl des Präsidenten nach der Staatskrise 2007 (</a:t>
            </a:r>
            <a:r>
              <a:rPr lang="de-DE" altLang="en-US" sz="1400" b="1" dirty="0" err="1" smtClean="0"/>
              <a:t>Subtypus</a:t>
            </a:r>
            <a:r>
              <a:rPr lang="de-DE" altLang="en-US" sz="1400" b="1" dirty="0" smtClean="0"/>
              <a:t>: „Parlamentarisches Regierungssystem mit Präsident“)</a:t>
            </a:r>
            <a:br>
              <a:rPr lang="de-DE" altLang="en-US" sz="1400" b="1" dirty="0" smtClean="0"/>
            </a:br>
            <a:endParaRPr lang="en-US" altLang="en-US" sz="1400" b="1" dirty="0"/>
          </a:p>
        </p:txBody>
      </p:sp>
      <p:pic>
        <p:nvPicPr>
          <p:cNvPr id="6" name="Grafik 5" descr="uk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0" y="5760000"/>
            <a:ext cx="964406" cy="964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 descr="uk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0" y="5760000"/>
            <a:ext cx="964406" cy="964406"/>
          </a:xfrm>
          <a:prstGeom prst="rect">
            <a:avLst/>
          </a:prstGeom>
        </p:spPr>
      </p:pic>
      <p:sp>
        <p:nvSpPr>
          <p:cNvPr id="26626" name="26625 Dikdörtgen"/>
          <p:cNvSpPr>
            <a:spLocks noGrp="1"/>
          </p:cNvSpPr>
          <p:nvPr/>
        </p:nvSpPr>
        <p:spPr>
          <a:xfrm>
            <a:off x="1676400" y="6245225"/>
            <a:ext cx="3903663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r>
              <a:rPr lang="de-DE" altLang="en-US" sz="1200" dirty="0"/>
              <a:t>Burak Gümüş, www.burak-guemues.com</a:t>
            </a:r>
          </a:p>
        </p:txBody>
      </p:sp>
      <p:sp>
        <p:nvSpPr>
          <p:cNvPr id="26627" name="26626 Dikdörtgen"/>
          <p:cNvSpPr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3051-1311-587298610EC3}" type="slidenum">
              <a:rPr lang="de-DE" altLang="en-US" sz="1400" dirty="0"/>
              <a:pPr algn="r"/>
              <a:t>41</a:t>
            </a:fld>
            <a:endParaRPr lang="de-DE" altLang="en-US" sz="1400" dirty="0"/>
          </a:p>
        </p:txBody>
      </p:sp>
      <p:sp>
        <p:nvSpPr>
          <p:cNvPr id="26628" name="26627 Metin Yer Tutucusu"/>
          <p:cNvSpPr>
            <a:spLocks noGrp="1"/>
          </p:cNvSpPr>
          <p:nvPr>
            <p:ph type="body" idx="4294967295"/>
          </p:nvPr>
        </p:nvSpPr>
        <p:spPr>
          <a:xfrm>
            <a:off x="714375" y="1071546"/>
            <a:ext cx="7940675" cy="5054617"/>
          </a:xfrm>
          <a:ln/>
        </p:spPr>
        <p:txBody>
          <a:bodyPr wrap="square" lIns="91440" tIns="45720" rIns="91440" bIns="45720" anchor="t" anchorCtr="0"/>
          <a:lstStyle/>
          <a:p>
            <a:pPr>
              <a:buFontTx/>
              <a:buChar char="-"/>
            </a:pPr>
            <a:endParaRPr lang="tr-TR" sz="2050" b="1" dirty="0" smtClean="0"/>
          </a:p>
          <a:p>
            <a:pPr>
              <a:buFontTx/>
              <a:buChar char="-"/>
            </a:pPr>
            <a:endParaRPr lang="tr-TR" sz="2050" b="1" dirty="0" smtClean="0"/>
          </a:p>
        </p:txBody>
      </p:sp>
      <p:sp>
        <p:nvSpPr>
          <p:cNvPr id="26629" name="26628 Başlık"/>
          <p:cNvSpPr>
            <a:spLocks noGrp="1"/>
          </p:cNvSpPr>
          <p:nvPr>
            <p:ph type="title" idx="4294967295"/>
          </p:nvPr>
        </p:nvSpPr>
        <p:spPr>
          <a:xfrm>
            <a:off x="500034" y="142852"/>
            <a:ext cx="3887787" cy="811196"/>
          </a:xfrm>
          <a:noFill/>
          <a:ln>
            <a:noFill/>
          </a:ln>
        </p:spPr>
        <p:txBody>
          <a:bodyPr/>
          <a:lstStyle/>
          <a:p>
            <a:pPr algn="l"/>
            <a:r>
              <a:rPr lang="de-DE" altLang="en-US" sz="1400" b="1" dirty="0" smtClean="0"/>
              <a:t>4. Einführung der Volkswahl des Präsidenten nach der Staatskrise 2007 (</a:t>
            </a:r>
            <a:r>
              <a:rPr lang="de-DE" altLang="en-US" sz="1400" b="1" dirty="0" err="1" smtClean="0"/>
              <a:t>Subtypus</a:t>
            </a:r>
            <a:r>
              <a:rPr lang="de-DE" altLang="en-US" sz="1400" b="1" dirty="0" smtClean="0"/>
              <a:t>: „Parlamentarisches Regierungssystem mit Präsident“)</a:t>
            </a:r>
            <a:br>
              <a:rPr lang="de-DE" altLang="en-US" sz="1400" b="1" dirty="0" smtClean="0"/>
            </a:br>
            <a:endParaRPr lang="en-US" altLang="en-US" sz="1400" b="1" dirty="0"/>
          </a:p>
        </p:txBody>
      </p:sp>
      <p:pic>
        <p:nvPicPr>
          <p:cNvPr id="2050" name="Picture 2" descr="https://encrypted-tbn2.gstatic.com/images?q=tbn:ANd9GcTQKcHnEhdkpk0NrA-g5kIBqf52QoBs4ZA9CkYVDbrfwgma3v_Sy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357298"/>
            <a:ext cx="2928958" cy="3438342"/>
          </a:xfrm>
          <a:prstGeom prst="rect">
            <a:avLst/>
          </a:prstGeom>
          <a:noFill/>
        </p:spPr>
      </p:pic>
      <p:pic>
        <p:nvPicPr>
          <p:cNvPr id="2052" name="Picture 4" descr="https://encrypted-tbn1.gstatic.com/images?q=tbn:ANd9GcQ3bq5foyXpd9b6ER718TMpUJCIQTpZVG8290Cq9dFxX2I3S4V5W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182" y="1428736"/>
            <a:ext cx="4581706" cy="3357586"/>
          </a:xfrm>
          <a:prstGeom prst="rect">
            <a:avLst/>
          </a:prstGeom>
          <a:noFill/>
        </p:spPr>
      </p:pic>
      <p:sp>
        <p:nvSpPr>
          <p:cNvPr id="8" name="7 Metin kutusu"/>
          <p:cNvSpPr txBox="1"/>
          <p:nvPr/>
        </p:nvSpPr>
        <p:spPr>
          <a:xfrm>
            <a:off x="857224" y="4857760"/>
            <a:ext cx="76438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/>
              <a:t>Titelblätter</a:t>
            </a:r>
            <a:r>
              <a:rPr lang="tr-TR" b="1" dirty="0" smtClean="0"/>
              <a:t> der </a:t>
            </a:r>
            <a:r>
              <a:rPr lang="tr-TR" b="1" dirty="0" err="1" smtClean="0"/>
              <a:t>regierungsnahen</a:t>
            </a:r>
            <a:r>
              <a:rPr lang="tr-TR" b="1" dirty="0" smtClean="0"/>
              <a:t> </a:t>
            </a:r>
            <a:r>
              <a:rPr lang="tr-TR" b="1" dirty="0" err="1" smtClean="0"/>
              <a:t>Tageszeitungen</a:t>
            </a:r>
            <a:r>
              <a:rPr lang="tr-TR" b="1" dirty="0" smtClean="0"/>
              <a:t> Akşam </a:t>
            </a:r>
            <a:r>
              <a:rPr lang="tr-TR" b="1" dirty="0" err="1" smtClean="0"/>
              <a:t>und</a:t>
            </a:r>
            <a:r>
              <a:rPr lang="tr-TR" b="1" dirty="0" smtClean="0"/>
              <a:t> Star  (</a:t>
            </a:r>
            <a:r>
              <a:rPr lang="tr-TR" b="1" dirty="0" err="1" smtClean="0"/>
              <a:t>jeweils</a:t>
            </a:r>
            <a:r>
              <a:rPr lang="tr-TR" b="1" dirty="0" smtClean="0"/>
              <a:t> 20.1.2014, S.1) mit dem </a:t>
            </a:r>
            <a:r>
              <a:rPr lang="tr-TR" b="1" dirty="0" err="1" smtClean="0"/>
              <a:t>demonstrativ</a:t>
            </a:r>
            <a:r>
              <a:rPr lang="tr-TR" b="1" dirty="0" smtClean="0"/>
              <a:t> </a:t>
            </a:r>
            <a:r>
              <a:rPr lang="tr-TR" b="1" dirty="0" err="1" smtClean="0"/>
              <a:t>grossen</a:t>
            </a:r>
            <a:r>
              <a:rPr lang="tr-TR" b="1" dirty="0" smtClean="0"/>
              <a:t> </a:t>
            </a:r>
            <a:r>
              <a:rPr lang="tr-TR" b="1" dirty="0" err="1" smtClean="0"/>
              <a:t>Übervaterfigur</a:t>
            </a:r>
            <a:r>
              <a:rPr lang="tr-TR" b="1" dirty="0" smtClean="0"/>
              <a:t> Erdoğan </a:t>
            </a:r>
            <a:r>
              <a:rPr lang="tr-TR" b="1" dirty="0" err="1" smtClean="0"/>
              <a:t>über</a:t>
            </a:r>
            <a:r>
              <a:rPr lang="tr-TR" b="1" dirty="0" smtClean="0"/>
              <a:t> dem </a:t>
            </a:r>
            <a:r>
              <a:rPr lang="tr-TR" b="1" dirty="0" err="1" smtClean="0"/>
              <a:t>oder</a:t>
            </a:r>
            <a:r>
              <a:rPr lang="tr-TR" b="1" dirty="0" smtClean="0"/>
              <a:t> </a:t>
            </a:r>
            <a:r>
              <a:rPr lang="tr-TR" b="1" dirty="0" err="1" smtClean="0"/>
              <a:t>zwischen</a:t>
            </a:r>
            <a:r>
              <a:rPr lang="tr-TR" b="1" dirty="0" smtClean="0"/>
              <a:t> dem </a:t>
            </a:r>
            <a:r>
              <a:rPr lang="tr-TR" b="1" dirty="0" err="1" smtClean="0"/>
              <a:t>kleinen</a:t>
            </a:r>
            <a:r>
              <a:rPr lang="tr-TR" b="1" dirty="0" smtClean="0"/>
              <a:t> </a:t>
            </a:r>
            <a:r>
              <a:rPr lang="tr-TR" b="1" dirty="0" err="1" smtClean="0"/>
              <a:t>Ministerrat</a:t>
            </a:r>
            <a:r>
              <a:rPr lang="tr-TR" b="1" dirty="0" smtClean="0"/>
              <a:t>, </a:t>
            </a:r>
            <a:r>
              <a:rPr lang="tr-TR" b="1" dirty="0" err="1" smtClean="0"/>
              <a:t>die</a:t>
            </a:r>
            <a:r>
              <a:rPr lang="tr-TR" b="1" dirty="0" smtClean="0"/>
              <a:t> </a:t>
            </a:r>
            <a:r>
              <a:rPr lang="tr-TR" b="1" dirty="0" err="1" smtClean="0"/>
              <a:t>die</a:t>
            </a:r>
            <a:r>
              <a:rPr lang="tr-TR" b="1" dirty="0" smtClean="0"/>
              <a:t> </a:t>
            </a:r>
            <a:r>
              <a:rPr lang="tr-TR" b="1" dirty="0" err="1" smtClean="0"/>
              <a:t>gemeinsame</a:t>
            </a:r>
            <a:r>
              <a:rPr lang="tr-TR" b="1" dirty="0" smtClean="0"/>
              <a:t> </a:t>
            </a:r>
            <a:r>
              <a:rPr lang="tr-TR" b="1" dirty="0" err="1" smtClean="0"/>
              <a:t>Tagung</a:t>
            </a:r>
            <a:r>
              <a:rPr lang="tr-TR" b="1" dirty="0" smtClean="0"/>
              <a:t> </a:t>
            </a:r>
            <a:r>
              <a:rPr lang="tr-TR" b="1" dirty="0" err="1" smtClean="0"/>
              <a:t>als</a:t>
            </a:r>
            <a:r>
              <a:rPr lang="tr-TR" b="1" dirty="0" smtClean="0"/>
              <a:t> </a:t>
            </a:r>
            <a:r>
              <a:rPr lang="tr-TR" b="1" dirty="0" err="1" smtClean="0"/>
              <a:t>Beginn</a:t>
            </a:r>
            <a:r>
              <a:rPr lang="tr-TR" b="1" dirty="0" smtClean="0"/>
              <a:t> </a:t>
            </a:r>
            <a:r>
              <a:rPr lang="tr-TR" b="1" dirty="0" err="1" smtClean="0"/>
              <a:t>des</a:t>
            </a:r>
            <a:r>
              <a:rPr lang="tr-TR" b="1" dirty="0" smtClean="0"/>
              <a:t> </a:t>
            </a:r>
            <a:r>
              <a:rPr lang="tr-TR" b="1" dirty="0" err="1" smtClean="0"/>
              <a:t>Präsidialsystems</a:t>
            </a:r>
            <a:r>
              <a:rPr lang="tr-TR" b="1" dirty="0" smtClean="0"/>
              <a:t> </a:t>
            </a:r>
            <a:r>
              <a:rPr lang="tr-TR" b="1" dirty="0" err="1" smtClean="0"/>
              <a:t>feiern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6625 Dikdörtgen"/>
          <p:cNvSpPr>
            <a:spLocks noGrp="1"/>
          </p:cNvSpPr>
          <p:nvPr/>
        </p:nvSpPr>
        <p:spPr>
          <a:xfrm>
            <a:off x="1676400" y="6245225"/>
            <a:ext cx="3903663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r>
              <a:rPr lang="de-DE" altLang="en-US" sz="1200" dirty="0"/>
              <a:t>Burak Gümüş, www.burak-guemues.com</a:t>
            </a:r>
          </a:p>
        </p:txBody>
      </p:sp>
      <p:sp>
        <p:nvSpPr>
          <p:cNvPr id="26627" name="26626 Dikdörtgen"/>
          <p:cNvSpPr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3051-1311-587298610EC3}" type="slidenum">
              <a:rPr lang="de-DE" altLang="en-US" sz="1400" dirty="0"/>
              <a:pPr algn="r"/>
              <a:t>42</a:t>
            </a:fld>
            <a:endParaRPr lang="de-DE" altLang="en-US" sz="1400" dirty="0"/>
          </a:p>
        </p:txBody>
      </p:sp>
      <p:sp>
        <p:nvSpPr>
          <p:cNvPr id="26628" name="26627 Metin Yer Tutucusu"/>
          <p:cNvSpPr>
            <a:spLocks noGrp="1"/>
          </p:cNvSpPr>
          <p:nvPr>
            <p:ph type="body" idx="4294967295"/>
          </p:nvPr>
        </p:nvSpPr>
        <p:spPr>
          <a:xfrm>
            <a:off x="714375" y="1071546"/>
            <a:ext cx="7940675" cy="5054617"/>
          </a:xfrm>
          <a:ln/>
        </p:spPr>
        <p:txBody>
          <a:bodyPr wrap="square" lIns="91440" tIns="45720" rIns="91440" bIns="45720" anchor="t" anchorCtr="0"/>
          <a:lstStyle/>
          <a:p>
            <a:pPr>
              <a:buFontTx/>
              <a:buChar char="-"/>
            </a:pPr>
            <a:r>
              <a:rPr lang="tr-TR" sz="2050" b="1" dirty="0" smtClean="0"/>
              <a:t>8. Ausarbeiten eines Verfassungsentwurfs für JUNI 2015 zur Einführung eines Pr</a:t>
            </a:r>
            <a:r>
              <a:rPr lang="tr-TR" sz="2050" b="1" dirty="0" smtClean="0">
                <a:sym typeface="Wingdings" pitchFamily="2" charset="2"/>
              </a:rPr>
              <a:t>äsidialsystems OHNE Premierminister UND MIT Auflösungsrecht des Präsidenten gegenüber der Nationalversammlung als Synthese zwischen dem Präsidialsystem und semi-präsidentiellen </a:t>
            </a:r>
            <a:r>
              <a:rPr lang="tr-TR" sz="2050" b="1" dirty="0" err="1" smtClean="0">
                <a:sym typeface="Wingdings" pitchFamily="2" charset="2"/>
              </a:rPr>
              <a:t>Regierungssystem</a:t>
            </a:r>
            <a:r>
              <a:rPr lang="tr-TR" sz="2050" b="1" dirty="0" smtClean="0">
                <a:sym typeface="Wingdings" pitchFamily="2" charset="2"/>
              </a:rPr>
              <a:t> (</a:t>
            </a:r>
            <a:r>
              <a:rPr lang="tr-TR" sz="2050" b="1" dirty="0" err="1" smtClean="0">
                <a:sym typeface="Wingdings" pitchFamily="2" charset="2"/>
              </a:rPr>
              <a:t>TVerfG</a:t>
            </a:r>
            <a:r>
              <a:rPr lang="tr-TR" sz="1100" b="1" dirty="0" err="1" smtClean="0">
                <a:sym typeface="Wingdings" pitchFamily="2" charset="2"/>
              </a:rPr>
              <a:t>AKP</a:t>
            </a:r>
            <a:r>
              <a:rPr lang="tr-TR" sz="2050" b="1" dirty="0" smtClean="0">
                <a:sym typeface="Wingdings" pitchFamily="2" charset="2"/>
              </a:rPr>
              <a:t>) im Falle der verfassungsändernden Mehrheit im Parlament von 2/3 (367) ODER durch eine wieder religiös aufgel</a:t>
            </a:r>
            <a:r>
              <a:rPr lang="de-DE" sz="2050" b="1" dirty="0" smtClean="0">
                <a:sym typeface="Wingdings" pitchFamily="2" charset="2"/>
              </a:rPr>
              <a:t>a</a:t>
            </a:r>
            <a:r>
              <a:rPr lang="tr-TR" sz="2050" b="1" dirty="0" smtClean="0">
                <a:sym typeface="Wingdings" pitchFamily="2" charset="2"/>
              </a:rPr>
              <a:t>dene Volksabstimmung </a:t>
            </a:r>
          </a:p>
          <a:p>
            <a:pPr>
              <a:buNone/>
            </a:pPr>
            <a:r>
              <a:rPr lang="tr-TR" sz="2050" b="1" dirty="0" smtClean="0">
                <a:sym typeface="Wingdings" pitchFamily="2" charset="2"/>
              </a:rPr>
              <a:t>	(</a:t>
            </a:r>
            <a:r>
              <a:rPr lang="tr-TR" sz="2050" b="1" dirty="0" err="1" smtClean="0">
                <a:sym typeface="Wingdings" pitchFamily="2" charset="2"/>
              </a:rPr>
              <a:t>Bedingung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für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Volksabstimmung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zur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Verfassungsänderung</a:t>
            </a:r>
            <a:r>
              <a:rPr lang="tr-TR" sz="2050" b="1" dirty="0" smtClean="0">
                <a:sym typeface="Wingdings" pitchFamily="2" charset="2"/>
              </a:rPr>
              <a:t> : 330 &lt; AKP-</a:t>
            </a:r>
            <a:r>
              <a:rPr lang="tr-TR" sz="2050" b="1" dirty="0" err="1" smtClean="0">
                <a:sym typeface="Wingdings" pitchFamily="2" charset="2"/>
              </a:rPr>
              <a:t>Stimmen</a:t>
            </a:r>
            <a:r>
              <a:rPr lang="tr-TR" sz="2050" b="1" dirty="0" smtClean="0">
                <a:sym typeface="Wingdings" pitchFamily="2" charset="2"/>
              </a:rPr>
              <a:t> &lt; 368) (60%&lt;</a:t>
            </a:r>
            <a:r>
              <a:rPr lang="tr-TR" sz="2050" b="1" dirty="0" err="1" smtClean="0">
                <a:sym typeface="Wingdings" pitchFamily="2" charset="2"/>
              </a:rPr>
              <a:t>Stimmen</a:t>
            </a:r>
            <a:r>
              <a:rPr lang="tr-TR" sz="2050" b="1" dirty="0" smtClean="0">
                <a:sym typeface="Wingdings" pitchFamily="2" charset="2"/>
              </a:rPr>
              <a:t>&lt;67%)</a:t>
            </a:r>
          </a:p>
          <a:p>
            <a:pPr>
              <a:buFontTx/>
              <a:buChar char="-"/>
            </a:pPr>
            <a:r>
              <a:rPr lang="tr-TR" sz="2000" b="1" dirty="0" smtClean="0"/>
              <a:t>[(</a:t>
            </a:r>
            <a:r>
              <a:rPr lang="tr-TR" sz="2000" b="1" dirty="0" err="1" smtClean="0"/>
              <a:t>zudem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verfassungsrechtlich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problematische</a:t>
            </a:r>
            <a:r>
              <a:rPr lang="tr-TR" sz="2000" b="1" dirty="0" smtClean="0"/>
              <a:t> </a:t>
            </a:r>
            <a:r>
              <a:rPr lang="tr-TR" sz="2000" b="1" dirty="0" smtClean="0">
                <a:sym typeface="Wingdings" pitchFamily="2" charset="2"/>
              </a:rPr>
              <a:t> </a:t>
            </a:r>
            <a:r>
              <a:rPr lang="tr-TR" sz="2000" b="1" dirty="0" err="1" smtClean="0"/>
              <a:t>Hinauszögerung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des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Rücktritts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als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Premier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bis</a:t>
            </a:r>
            <a:r>
              <a:rPr lang="tr-TR" sz="2000" b="1" dirty="0" smtClean="0"/>
              <a:t> zum </a:t>
            </a:r>
            <a:r>
              <a:rPr lang="tr-TR" sz="2000" b="1" dirty="0" err="1" smtClean="0"/>
              <a:t>Tag</a:t>
            </a:r>
            <a:r>
              <a:rPr lang="tr-TR" sz="2000" b="1" dirty="0" smtClean="0"/>
              <a:t> der </a:t>
            </a:r>
            <a:r>
              <a:rPr lang="tr-TR" sz="2000" b="1" dirty="0" err="1" smtClean="0"/>
              <a:t>Ernennung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als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Staatspr</a:t>
            </a:r>
            <a:r>
              <a:rPr lang="tr-TR" sz="2000" b="1" dirty="0" err="1" smtClean="0">
                <a:sym typeface="Wingdings" pitchFamily="2" charset="2"/>
              </a:rPr>
              <a:t>äsident</a:t>
            </a:r>
            <a:r>
              <a:rPr lang="tr-TR" sz="2000" b="1" dirty="0" smtClean="0">
                <a:sym typeface="Wingdings" pitchFamily="2" charset="2"/>
              </a:rPr>
              <a:t> </a:t>
            </a:r>
            <a:r>
              <a:rPr lang="tr-TR" sz="2000" b="1" dirty="0" err="1" smtClean="0">
                <a:sym typeface="Wingdings" pitchFamily="2" charset="2"/>
              </a:rPr>
              <a:t>aus</a:t>
            </a:r>
            <a:r>
              <a:rPr lang="tr-TR" sz="2000" b="1" dirty="0" smtClean="0">
                <a:sym typeface="Wingdings" pitchFamily="2" charset="2"/>
              </a:rPr>
              <a:t> </a:t>
            </a:r>
            <a:r>
              <a:rPr lang="tr-TR" sz="2000" b="1" dirty="0" err="1" smtClean="0">
                <a:sym typeface="Wingdings" pitchFamily="2" charset="2"/>
              </a:rPr>
              <a:t>Sorge</a:t>
            </a:r>
            <a:r>
              <a:rPr lang="tr-TR" sz="2000" b="1" dirty="0" smtClean="0">
                <a:sym typeface="Wingdings" pitchFamily="2" charset="2"/>
              </a:rPr>
              <a:t> um </a:t>
            </a:r>
            <a:r>
              <a:rPr lang="tr-TR" sz="2000" b="1" dirty="0" err="1" smtClean="0">
                <a:sym typeface="Wingdings" pitchFamily="2" charset="2"/>
              </a:rPr>
              <a:t>Immunität</a:t>
            </a:r>
            <a:r>
              <a:rPr lang="tr-TR" sz="2000" b="1" dirty="0" smtClean="0">
                <a:sym typeface="Wingdings" pitchFamily="2" charset="2"/>
              </a:rPr>
              <a:t> </a:t>
            </a:r>
            <a:r>
              <a:rPr lang="tr-TR" sz="2000" b="1" dirty="0" err="1" smtClean="0">
                <a:sym typeface="Wingdings" pitchFamily="2" charset="2"/>
              </a:rPr>
              <a:t>wegen</a:t>
            </a:r>
            <a:r>
              <a:rPr lang="tr-TR" sz="2000" b="1" dirty="0" smtClean="0">
                <a:sym typeface="Wingdings" pitchFamily="2" charset="2"/>
              </a:rPr>
              <a:t> </a:t>
            </a:r>
            <a:r>
              <a:rPr lang="tr-TR" sz="2000" b="1" dirty="0" err="1" smtClean="0">
                <a:sym typeface="Wingdings" pitchFamily="2" charset="2"/>
              </a:rPr>
              <a:t>Korruptionsverdacht</a:t>
            </a:r>
            <a:r>
              <a:rPr lang="tr-TR" sz="2000" b="1" dirty="0" smtClean="0">
                <a:sym typeface="Wingdings" pitchFamily="2" charset="2"/>
              </a:rPr>
              <a:t>) im </a:t>
            </a:r>
            <a:r>
              <a:rPr lang="tr-TR" sz="2000" b="1" dirty="0" err="1" smtClean="0">
                <a:sym typeface="Wingdings" pitchFamily="2" charset="2"/>
              </a:rPr>
              <a:t>August</a:t>
            </a:r>
            <a:r>
              <a:rPr lang="tr-TR" sz="2000" b="1" dirty="0" smtClean="0">
                <a:sym typeface="Wingdings" pitchFamily="2" charset="2"/>
              </a:rPr>
              <a:t> 2014] </a:t>
            </a:r>
            <a:r>
              <a:rPr lang="tr-TR" altLang="en-US" sz="2000" b="1" dirty="0" smtClean="0"/>
              <a:t>. </a:t>
            </a:r>
            <a:endParaRPr lang="tr-TR" sz="2000" b="1" dirty="0" smtClean="0"/>
          </a:p>
          <a:p>
            <a:pPr>
              <a:buFontTx/>
              <a:buChar char="-"/>
            </a:pPr>
            <a:endParaRPr lang="tr-TR" sz="2050" b="1" dirty="0" smtClean="0"/>
          </a:p>
        </p:txBody>
      </p:sp>
      <p:sp>
        <p:nvSpPr>
          <p:cNvPr id="26629" name="26628 Başlık"/>
          <p:cNvSpPr>
            <a:spLocks noGrp="1"/>
          </p:cNvSpPr>
          <p:nvPr>
            <p:ph type="title" idx="4294967295"/>
          </p:nvPr>
        </p:nvSpPr>
        <p:spPr>
          <a:xfrm>
            <a:off x="500034" y="142852"/>
            <a:ext cx="3887787" cy="811196"/>
          </a:xfrm>
          <a:noFill/>
          <a:ln>
            <a:noFill/>
          </a:ln>
        </p:spPr>
        <p:txBody>
          <a:bodyPr/>
          <a:lstStyle/>
          <a:p>
            <a:pPr algn="l"/>
            <a:r>
              <a:rPr lang="de-DE" altLang="en-US" sz="1400" b="1" dirty="0" smtClean="0"/>
              <a:t>4. Einführung der Volkswahl des Präsidenten nach der Staatskrise 2007 (</a:t>
            </a:r>
            <a:r>
              <a:rPr lang="de-DE" altLang="en-US" sz="1400" b="1" dirty="0" err="1" smtClean="0"/>
              <a:t>Subtypus</a:t>
            </a:r>
            <a:r>
              <a:rPr lang="de-DE" altLang="en-US" sz="1400" b="1" dirty="0" smtClean="0"/>
              <a:t>: „Parlamentarisches Regierungssystem mit Präsident“)</a:t>
            </a:r>
            <a:br>
              <a:rPr lang="de-DE" altLang="en-US" sz="1400" b="1" dirty="0" smtClean="0"/>
            </a:br>
            <a:endParaRPr lang="en-US" altLang="en-US" sz="1400" b="1" dirty="0"/>
          </a:p>
        </p:txBody>
      </p:sp>
      <p:pic>
        <p:nvPicPr>
          <p:cNvPr id="6" name="Grafik 5" descr="uk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0" y="5760000"/>
            <a:ext cx="964406" cy="964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6625 Dikdörtgen"/>
          <p:cNvSpPr>
            <a:spLocks noGrp="1"/>
          </p:cNvSpPr>
          <p:nvPr/>
        </p:nvSpPr>
        <p:spPr>
          <a:xfrm>
            <a:off x="1676400" y="6245225"/>
            <a:ext cx="3903663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r>
              <a:rPr lang="de-DE" altLang="en-US" sz="1200" dirty="0"/>
              <a:t>Burak Gümüş, www.burak-guemues.com</a:t>
            </a:r>
          </a:p>
        </p:txBody>
      </p:sp>
      <p:sp>
        <p:nvSpPr>
          <p:cNvPr id="26627" name="26626 Dikdörtgen"/>
          <p:cNvSpPr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3051-1311-587298610EC3}" type="slidenum">
              <a:rPr lang="de-DE" altLang="en-US" sz="1400" dirty="0"/>
              <a:pPr algn="r"/>
              <a:t>43</a:t>
            </a:fld>
            <a:endParaRPr lang="de-DE" altLang="en-US" sz="1400" dirty="0"/>
          </a:p>
        </p:txBody>
      </p:sp>
      <p:sp>
        <p:nvSpPr>
          <p:cNvPr id="26628" name="26627 Metin Yer Tutucusu"/>
          <p:cNvSpPr>
            <a:spLocks noGrp="1"/>
          </p:cNvSpPr>
          <p:nvPr>
            <p:ph type="body" idx="4294967295"/>
          </p:nvPr>
        </p:nvSpPr>
        <p:spPr>
          <a:xfrm>
            <a:off x="714375" y="1285875"/>
            <a:ext cx="7940675" cy="4840288"/>
          </a:xfrm>
          <a:ln/>
        </p:spPr>
        <p:txBody>
          <a:bodyPr wrap="square" lIns="91440" tIns="45720" rIns="91440" bIns="45720" anchor="t" anchorCtr="0"/>
          <a:lstStyle/>
          <a:p>
            <a:pPr>
              <a:buNone/>
            </a:pPr>
            <a:r>
              <a:rPr lang="tr-TR" sz="2050" b="1" dirty="0" err="1" smtClean="0"/>
              <a:t>Verfassungsentwurfs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für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JUNI</a:t>
            </a:r>
            <a:r>
              <a:rPr lang="tr-TR" sz="2050" b="1" dirty="0" smtClean="0"/>
              <a:t> 2015 </a:t>
            </a:r>
            <a:r>
              <a:rPr lang="tr-TR" sz="2050" b="1" dirty="0" err="1" smtClean="0"/>
              <a:t>zur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Einführung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eines</a:t>
            </a:r>
            <a:r>
              <a:rPr lang="tr-TR" sz="2050" b="1" dirty="0" smtClean="0"/>
              <a:t> </a:t>
            </a:r>
            <a:r>
              <a:rPr lang="tr-TR" sz="2050" b="1" dirty="0" err="1" smtClean="0"/>
              <a:t>Pr</a:t>
            </a:r>
            <a:r>
              <a:rPr lang="tr-TR" sz="2050" b="1" dirty="0" err="1" smtClean="0">
                <a:sym typeface="Wingdings" pitchFamily="2" charset="2"/>
              </a:rPr>
              <a:t>äsidialsystems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OHNE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Premierminister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UND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MIT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Auflösungsrecht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des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Präsidenten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gegenüber</a:t>
            </a:r>
            <a:r>
              <a:rPr lang="tr-TR" sz="2050" b="1" dirty="0" smtClean="0">
                <a:sym typeface="Wingdings" pitchFamily="2" charset="2"/>
              </a:rPr>
              <a:t> der </a:t>
            </a:r>
            <a:r>
              <a:rPr lang="tr-TR" sz="2050" b="1" dirty="0" err="1" smtClean="0">
                <a:sym typeface="Wingdings" pitchFamily="2" charset="2"/>
              </a:rPr>
              <a:t>Nationalversammlung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als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Synthese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zwischen</a:t>
            </a:r>
            <a:r>
              <a:rPr lang="tr-TR" sz="2050" b="1" dirty="0" smtClean="0">
                <a:sym typeface="Wingdings" pitchFamily="2" charset="2"/>
              </a:rPr>
              <a:t> dem </a:t>
            </a:r>
            <a:r>
              <a:rPr lang="tr-TR" sz="2050" b="1" dirty="0" err="1" smtClean="0">
                <a:sym typeface="Wingdings" pitchFamily="2" charset="2"/>
              </a:rPr>
              <a:t>Präsidialsystem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und</a:t>
            </a:r>
            <a:r>
              <a:rPr lang="tr-TR" sz="2050" b="1" dirty="0" smtClean="0">
                <a:sym typeface="Wingdings" pitchFamily="2" charset="2"/>
              </a:rPr>
              <a:t> semi-</a:t>
            </a:r>
            <a:r>
              <a:rPr lang="tr-TR" sz="2050" b="1" dirty="0" err="1" smtClean="0">
                <a:sym typeface="Wingdings" pitchFamily="2" charset="2"/>
              </a:rPr>
              <a:t>präsidentiellen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Regierungssystem</a:t>
            </a:r>
            <a:r>
              <a:rPr lang="tr-TR" sz="2050" b="1" dirty="0" smtClean="0">
                <a:sym typeface="Wingdings" pitchFamily="2" charset="2"/>
              </a:rPr>
              <a:t> (</a:t>
            </a:r>
            <a:r>
              <a:rPr lang="tr-TR" sz="2050" b="1" dirty="0" err="1" smtClean="0">
                <a:sym typeface="Wingdings" pitchFamily="2" charset="2"/>
              </a:rPr>
              <a:t>TVerfG</a:t>
            </a:r>
            <a:r>
              <a:rPr lang="tr-TR" sz="1100" b="1" dirty="0" err="1" smtClean="0">
                <a:sym typeface="Wingdings" pitchFamily="2" charset="2"/>
              </a:rPr>
              <a:t>AKP</a:t>
            </a:r>
            <a:r>
              <a:rPr lang="tr-TR" sz="2050" b="1" dirty="0" smtClean="0">
                <a:sym typeface="Wingdings" pitchFamily="2" charset="2"/>
              </a:rPr>
              <a:t>)</a:t>
            </a:r>
          </a:p>
          <a:p>
            <a:pPr>
              <a:buNone/>
            </a:pPr>
            <a:endParaRPr lang="tr-TR" sz="2050" b="1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tr-TR" sz="2050" b="1" dirty="0" err="1" smtClean="0">
                <a:sym typeface="Wingdings" pitchFamily="2" charset="2"/>
              </a:rPr>
              <a:t>Verhinderung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Machtkampf</a:t>
            </a:r>
            <a:r>
              <a:rPr lang="tr-TR" sz="2050" b="1" dirty="0" smtClean="0">
                <a:sym typeface="Wingdings" pitchFamily="2" charset="2"/>
              </a:rPr>
              <a:t> mit </a:t>
            </a:r>
            <a:r>
              <a:rPr lang="tr-TR" sz="2050" b="1" dirty="0" err="1" smtClean="0">
                <a:sym typeface="Wingdings" pitchFamily="2" charset="2"/>
              </a:rPr>
              <a:t>Premier</a:t>
            </a:r>
            <a:endParaRPr lang="tr-TR" sz="2050" b="1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tr-TR" sz="2050" b="1" dirty="0" err="1" smtClean="0">
                <a:sym typeface="Wingdings" pitchFamily="2" charset="2"/>
              </a:rPr>
              <a:t>Verhinderung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des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Premiers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als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Korrekturfaktor</a:t>
            </a:r>
            <a:endParaRPr lang="tr-TR" sz="2050" b="1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tr-TR" sz="2050" b="1" dirty="0" err="1" smtClean="0">
                <a:sym typeface="Wingdings" pitchFamily="2" charset="2"/>
              </a:rPr>
              <a:t>Keine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Gegenzeichnung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durch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Premier</a:t>
            </a:r>
            <a:r>
              <a:rPr lang="tr-TR" sz="2050" b="1" dirty="0" smtClean="0">
                <a:sym typeface="Wingdings" pitchFamily="2" charset="2"/>
              </a:rPr>
              <a:t> !!!</a:t>
            </a:r>
          </a:p>
          <a:p>
            <a:pPr>
              <a:buFont typeface="Wingdings"/>
              <a:buChar char="à"/>
            </a:pPr>
            <a:r>
              <a:rPr lang="tr-TR" sz="2050" b="1" dirty="0" err="1" smtClean="0">
                <a:sym typeface="Wingdings" pitchFamily="2" charset="2"/>
              </a:rPr>
              <a:t>Zudem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Übergang</a:t>
            </a:r>
            <a:r>
              <a:rPr lang="tr-TR" sz="2050" b="1" dirty="0" smtClean="0">
                <a:sym typeface="Wingdings" pitchFamily="2" charset="2"/>
              </a:rPr>
              <a:t> der </a:t>
            </a:r>
            <a:r>
              <a:rPr lang="tr-TR" sz="2050" b="1" dirty="0" err="1" smtClean="0">
                <a:sym typeface="Wingdings" pitchFamily="2" charset="2"/>
              </a:rPr>
              <a:t>Kompetenzen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des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Premierministers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auf</a:t>
            </a:r>
            <a:r>
              <a:rPr lang="tr-TR" sz="2050" b="1" dirty="0" smtClean="0">
                <a:sym typeface="Wingdings" pitchFamily="2" charset="2"/>
              </a:rPr>
              <a:t> den </a:t>
            </a:r>
            <a:r>
              <a:rPr lang="tr-TR" sz="2050" b="1" dirty="0" err="1" smtClean="0">
                <a:sym typeface="Wingdings" pitchFamily="2" charset="2"/>
              </a:rPr>
              <a:t>Präsidenten</a:t>
            </a:r>
            <a:endParaRPr lang="tr-TR" sz="2050" b="1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tr-TR" sz="2050" b="1" dirty="0" smtClean="0">
                <a:sym typeface="Wingdings" pitchFamily="2" charset="2"/>
              </a:rPr>
              <a:t>Verhinderung</a:t>
            </a:r>
            <a:r>
              <a:rPr lang="de-DE" sz="2050" b="1" dirty="0" smtClean="0">
                <a:sym typeface="Wingdings" pitchFamily="2" charset="2"/>
              </a:rPr>
              <a:t> der</a:t>
            </a:r>
            <a:r>
              <a:rPr lang="tr-TR" sz="2050" b="1" dirty="0" smtClean="0">
                <a:sym typeface="Wingdings" pitchFamily="2" charset="2"/>
              </a:rPr>
              <a:t> Opposition durch das Parlament</a:t>
            </a:r>
          </a:p>
          <a:p>
            <a:pPr>
              <a:buFont typeface="Wingdings"/>
              <a:buChar char="à"/>
            </a:pPr>
            <a:endParaRPr lang="tr-TR" sz="2050" b="1" dirty="0" smtClean="0">
              <a:sym typeface="Wingdings" pitchFamily="2" charset="2"/>
            </a:endParaRPr>
          </a:p>
        </p:txBody>
      </p:sp>
      <p:sp>
        <p:nvSpPr>
          <p:cNvPr id="26629" name="26628 Başlık"/>
          <p:cNvSpPr>
            <a:spLocks noGrp="1"/>
          </p:cNvSpPr>
          <p:nvPr>
            <p:ph type="title" idx="4294967295"/>
          </p:nvPr>
        </p:nvSpPr>
        <p:spPr>
          <a:xfrm>
            <a:off x="500034" y="142852"/>
            <a:ext cx="3887787" cy="1000132"/>
          </a:xfrm>
          <a:noFill/>
          <a:ln>
            <a:noFill/>
          </a:ln>
        </p:spPr>
        <p:txBody>
          <a:bodyPr/>
          <a:lstStyle/>
          <a:p>
            <a:pPr algn="l"/>
            <a:r>
              <a:rPr lang="tr-TR" altLang="en-US" sz="1400" b="1" dirty="0" smtClean="0"/>
              <a:t>5. </a:t>
            </a:r>
            <a:r>
              <a:rPr lang="tr-TR" altLang="en-US" sz="1400" b="1" dirty="0" err="1" smtClean="0"/>
              <a:t>Verfassungsvorschlag</a:t>
            </a:r>
            <a:r>
              <a:rPr lang="tr-TR" altLang="en-US" sz="1400" b="1" dirty="0" smtClean="0"/>
              <a:t> der AKP </a:t>
            </a:r>
            <a:r>
              <a:rPr lang="tr-TR" altLang="en-US" sz="1400" b="1" dirty="0" err="1" smtClean="0"/>
              <a:t>über</a:t>
            </a:r>
            <a:r>
              <a:rPr lang="tr-TR" altLang="en-US" sz="1400" b="1" dirty="0" smtClean="0"/>
              <a:t> </a:t>
            </a:r>
            <a:r>
              <a:rPr lang="tr-TR" altLang="en-US" sz="1400" b="1" dirty="0" err="1" smtClean="0"/>
              <a:t>Einführung</a:t>
            </a:r>
            <a:r>
              <a:rPr lang="tr-TR" altLang="en-US" sz="1400" b="1" dirty="0" smtClean="0"/>
              <a:t> de</a:t>
            </a:r>
            <a:r>
              <a:rPr lang="de-DE" altLang="en-US" sz="1400" b="1" dirty="0" smtClean="0"/>
              <a:t>r</a:t>
            </a:r>
            <a:r>
              <a:rPr lang="tr-TR" altLang="en-US" sz="1400" b="1" dirty="0" smtClean="0"/>
              <a:t> </a:t>
            </a:r>
            <a:r>
              <a:rPr lang="tr-TR" altLang="en-US" sz="1400" b="1" dirty="0" err="1" smtClean="0"/>
              <a:t>Pr</a:t>
            </a:r>
            <a:r>
              <a:rPr lang="de-DE" altLang="en-US" sz="1400" b="1" dirty="0" err="1" smtClean="0"/>
              <a:t>äsidentialdemokratie</a:t>
            </a:r>
            <a:r>
              <a:rPr lang="de-DE" altLang="en-US" sz="1400" b="1" dirty="0" smtClean="0"/>
              <a:t> alla </a:t>
            </a:r>
            <a:r>
              <a:rPr lang="de-DE" altLang="en-US" sz="1400" b="1" dirty="0" err="1" smtClean="0"/>
              <a:t>Turca</a:t>
            </a:r>
            <a:r>
              <a:rPr lang="de-DE" altLang="en-US" sz="1400" b="1" dirty="0" smtClean="0"/>
              <a:t> als Mix zwischen </a:t>
            </a:r>
            <a:r>
              <a:rPr lang="de-DE" altLang="en-US" sz="1400" b="1" dirty="0" err="1" smtClean="0"/>
              <a:t>Präsidentialismus</a:t>
            </a:r>
            <a:r>
              <a:rPr lang="de-DE" altLang="en-US" sz="1400" b="1" dirty="0" smtClean="0"/>
              <a:t> &amp; </a:t>
            </a:r>
            <a:r>
              <a:rPr lang="de-DE" altLang="en-US" sz="1400" b="1" dirty="0" err="1" smtClean="0"/>
              <a:t>Semipräsidentialismus</a:t>
            </a:r>
            <a:r>
              <a:rPr lang="de-DE" altLang="en-US" sz="1400" b="1" dirty="0" smtClean="0"/>
              <a:t> (Auflösungsrecht!)</a:t>
            </a:r>
            <a:r>
              <a:rPr lang="tr-TR" sz="1400" b="1" dirty="0" smtClean="0"/>
              <a:t/>
            </a:r>
            <a:br>
              <a:rPr lang="tr-TR" sz="1400" b="1" dirty="0" smtClean="0"/>
            </a:br>
            <a:r>
              <a:rPr lang="de-DE" altLang="en-US" sz="1400" b="1" dirty="0" smtClean="0"/>
              <a:t/>
            </a:r>
            <a:br>
              <a:rPr lang="de-DE" altLang="en-US" sz="1400" b="1" dirty="0" smtClean="0"/>
            </a:br>
            <a:endParaRPr lang="en-US" altLang="en-US" sz="1400" b="1" dirty="0"/>
          </a:p>
        </p:txBody>
      </p:sp>
      <p:pic>
        <p:nvPicPr>
          <p:cNvPr id="6" name="Grafik 5" descr="uk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0" y="5760000"/>
            <a:ext cx="964406" cy="964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Resim" descr="AKP-Vorschla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913" y="1238250"/>
            <a:ext cx="7786172" cy="4381500"/>
          </a:xfrm>
          <a:prstGeom prst="rect">
            <a:avLst/>
          </a:prstGeom>
        </p:spPr>
      </p:pic>
      <p:sp>
        <p:nvSpPr>
          <p:cNvPr id="26626" name="26625 Dikdörtgen"/>
          <p:cNvSpPr>
            <a:spLocks noGrp="1"/>
          </p:cNvSpPr>
          <p:nvPr/>
        </p:nvSpPr>
        <p:spPr>
          <a:xfrm>
            <a:off x="1676400" y="6245225"/>
            <a:ext cx="3903663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r>
              <a:rPr lang="de-DE" altLang="en-US" sz="1200" dirty="0"/>
              <a:t>Burak Gümüş, www.burak-guemues.com</a:t>
            </a:r>
          </a:p>
        </p:txBody>
      </p:sp>
      <p:sp>
        <p:nvSpPr>
          <p:cNvPr id="26627" name="26626 Dikdörtgen"/>
          <p:cNvSpPr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3051-1311-587298610EC3}" type="slidenum">
              <a:rPr lang="de-DE" altLang="en-US" sz="1400" dirty="0"/>
              <a:pPr algn="r"/>
              <a:t>44</a:t>
            </a:fld>
            <a:endParaRPr lang="de-DE" altLang="en-US" sz="1400" dirty="0"/>
          </a:p>
        </p:txBody>
      </p:sp>
      <p:sp>
        <p:nvSpPr>
          <p:cNvPr id="26628" name="26627 Metin Yer Tutucusu"/>
          <p:cNvSpPr>
            <a:spLocks noGrp="1"/>
          </p:cNvSpPr>
          <p:nvPr>
            <p:ph type="body" idx="4294967295"/>
          </p:nvPr>
        </p:nvSpPr>
        <p:spPr>
          <a:xfrm>
            <a:off x="714375" y="1285875"/>
            <a:ext cx="7940675" cy="4840288"/>
          </a:xfrm>
          <a:ln/>
        </p:spPr>
        <p:txBody>
          <a:bodyPr wrap="square" lIns="91440" tIns="45720" rIns="91440" bIns="45720" anchor="t" anchorCtr="0"/>
          <a:lstStyle/>
          <a:p>
            <a:pPr>
              <a:buNone/>
            </a:pPr>
            <a:endParaRPr lang="tr-TR" sz="2050" b="1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endParaRPr lang="tr-TR" sz="2050" b="1" dirty="0" smtClean="0">
              <a:sym typeface="Wingdings" pitchFamily="2" charset="2"/>
            </a:endParaRPr>
          </a:p>
        </p:txBody>
      </p:sp>
      <p:sp>
        <p:nvSpPr>
          <p:cNvPr id="26629" name="26628 Başlık"/>
          <p:cNvSpPr>
            <a:spLocks noGrp="1"/>
          </p:cNvSpPr>
          <p:nvPr>
            <p:ph type="title" idx="4294967295"/>
          </p:nvPr>
        </p:nvSpPr>
        <p:spPr>
          <a:xfrm>
            <a:off x="500034" y="142852"/>
            <a:ext cx="3887787" cy="1000132"/>
          </a:xfrm>
          <a:noFill/>
          <a:ln>
            <a:noFill/>
          </a:ln>
        </p:spPr>
        <p:txBody>
          <a:bodyPr/>
          <a:lstStyle/>
          <a:p>
            <a:pPr algn="l"/>
            <a:r>
              <a:rPr lang="tr-TR" altLang="en-US" sz="1400" b="1" dirty="0" smtClean="0"/>
              <a:t>5. </a:t>
            </a:r>
            <a:r>
              <a:rPr lang="tr-TR" altLang="en-US" sz="1400" b="1" dirty="0" err="1" smtClean="0"/>
              <a:t>Verfassungsvorschlag</a:t>
            </a:r>
            <a:r>
              <a:rPr lang="tr-TR" altLang="en-US" sz="1400" b="1" dirty="0" smtClean="0"/>
              <a:t> der AKP </a:t>
            </a:r>
            <a:r>
              <a:rPr lang="tr-TR" altLang="en-US" sz="1400" b="1" dirty="0" err="1" smtClean="0"/>
              <a:t>über</a:t>
            </a:r>
            <a:r>
              <a:rPr lang="tr-TR" altLang="en-US" sz="1400" b="1" dirty="0" smtClean="0"/>
              <a:t> </a:t>
            </a:r>
            <a:r>
              <a:rPr lang="tr-TR" altLang="en-US" sz="1400" b="1" dirty="0" err="1" smtClean="0"/>
              <a:t>Einführung</a:t>
            </a:r>
            <a:r>
              <a:rPr lang="tr-TR" altLang="en-US" sz="1400" b="1" dirty="0" smtClean="0"/>
              <a:t> de</a:t>
            </a:r>
            <a:r>
              <a:rPr lang="de-DE" altLang="en-US" sz="1400" b="1" dirty="0" smtClean="0"/>
              <a:t>r</a:t>
            </a:r>
            <a:r>
              <a:rPr lang="tr-TR" altLang="en-US" sz="1400" b="1" dirty="0" smtClean="0"/>
              <a:t> </a:t>
            </a:r>
            <a:r>
              <a:rPr lang="tr-TR" altLang="en-US" sz="1400" b="1" dirty="0" err="1" smtClean="0"/>
              <a:t>Pr</a:t>
            </a:r>
            <a:r>
              <a:rPr lang="de-DE" altLang="en-US" sz="1400" b="1" dirty="0" err="1" smtClean="0"/>
              <a:t>äsidentialdemokratie</a:t>
            </a:r>
            <a:r>
              <a:rPr lang="de-DE" altLang="en-US" sz="1400" b="1" dirty="0" smtClean="0"/>
              <a:t> alla </a:t>
            </a:r>
            <a:r>
              <a:rPr lang="de-DE" altLang="en-US" sz="1400" b="1" dirty="0" err="1" smtClean="0"/>
              <a:t>Turca</a:t>
            </a:r>
            <a:r>
              <a:rPr lang="de-DE" altLang="en-US" sz="1400" b="1" dirty="0" smtClean="0"/>
              <a:t> als Mix zwischen </a:t>
            </a:r>
            <a:r>
              <a:rPr lang="de-DE" altLang="en-US" sz="1400" b="1" dirty="0" err="1" smtClean="0"/>
              <a:t>Präsidentialismus</a:t>
            </a:r>
            <a:r>
              <a:rPr lang="de-DE" altLang="en-US" sz="1400" b="1" dirty="0" smtClean="0"/>
              <a:t> &amp; </a:t>
            </a:r>
            <a:r>
              <a:rPr lang="de-DE" altLang="en-US" sz="1400" b="1" dirty="0" err="1" smtClean="0"/>
              <a:t>Semipräsidentialismus</a:t>
            </a:r>
            <a:r>
              <a:rPr lang="de-DE" altLang="en-US" sz="1400" b="1" dirty="0" smtClean="0"/>
              <a:t> (Auflösungsrecht!)</a:t>
            </a:r>
            <a:r>
              <a:rPr lang="tr-TR" sz="1400" b="1" dirty="0" smtClean="0"/>
              <a:t/>
            </a:r>
            <a:br>
              <a:rPr lang="tr-TR" sz="1400" b="1" dirty="0" smtClean="0"/>
            </a:br>
            <a:r>
              <a:rPr lang="de-DE" altLang="en-US" sz="1400" b="1" dirty="0" smtClean="0"/>
              <a:t/>
            </a:r>
            <a:br>
              <a:rPr lang="de-DE" altLang="en-US" sz="1400" b="1" dirty="0" smtClean="0"/>
            </a:br>
            <a:endParaRPr lang="en-US" altLang="en-US" sz="1400" b="1" dirty="0"/>
          </a:p>
        </p:txBody>
      </p:sp>
      <p:sp>
        <p:nvSpPr>
          <p:cNvPr id="7" name="6 Metin kutusu"/>
          <p:cNvSpPr txBox="1"/>
          <p:nvPr/>
        </p:nvSpPr>
        <p:spPr>
          <a:xfrm>
            <a:off x="683568" y="5373216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/>
              <a:t>Eigene</a:t>
            </a:r>
            <a:r>
              <a:rPr lang="tr-TR" b="1" dirty="0" smtClean="0"/>
              <a:t> </a:t>
            </a:r>
            <a:r>
              <a:rPr lang="tr-TR" b="1" dirty="0" err="1" smtClean="0"/>
              <a:t>Darstellung</a:t>
            </a:r>
            <a:endParaRPr lang="tr-TR" b="1" dirty="0">
              <a:solidFill>
                <a:srgbClr val="FF0000"/>
              </a:solidFill>
            </a:endParaRPr>
          </a:p>
        </p:txBody>
      </p:sp>
      <p:pic>
        <p:nvPicPr>
          <p:cNvPr id="8" name="Grafik 7" descr="uk-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000" y="5760000"/>
            <a:ext cx="964406" cy="964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6625 Dikdörtgen"/>
          <p:cNvSpPr>
            <a:spLocks noGrp="1"/>
          </p:cNvSpPr>
          <p:nvPr/>
        </p:nvSpPr>
        <p:spPr>
          <a:xfrm>
            <a:off x="1676400" y="6245225"/>
            <a:ext cx="3903663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r>
              <a:rPr lang="de-DE" altLang="en-US" sz="1200" dirty="0"/>
              <a:t>Burak Gümüş, www.burak-guemues.com</a:t>
            </a:r>
          </a:p>
        </p:txBody>
      </p:sp>
      <p:sp>
        <p:nvSpPr>
          <p:cNvPr id="26627" name="26626 Dikdörtgen"/>
          <p:cNvSpPr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3051-1311-587298610EC3}" type="slidenum">
              <a:rPr lang="de-DE" altLang="en-US" sz="1400" dirty="0"/>
              <a:pPr algn="r"/>
              <a:t>45</a:t>
            </a:fld>
            <a:endParaRPr lang="de-DE" altLang="en-US" sz="1400" dirty="0"/>
          </a:p>
        </p:txBody>
      </p:sp>
      <p:sp>
        <p:nvSpPr>
          <p:cNvPr id="26628" name="26627 Metin Yer Tutucusu"/>
          <p:cNvSpPr>
            <a:spLocks noGrp="1"/>
          </p:cNvSpPr>
          <p:nvPr>
            <p:ph type="body" idx="4294967295"/>
          </p:nvPr>
        </p:nvSpPr>
        <p:spPr>
          <a:xfrm>
            <a:off x="714375" y="1285875"/>
            <a:ext cx="7940675" cy="4840288"/>
          </a:xfrm>
          <a:ln/>
        </p:spPr>
        <p:txBody>
          <a:bodyPr wrap="square" lIns="91440" tIns="45720" rIns="91440" bIns="45720" anchor="t" anchorCtr="0"/>
          <a:lstStyle/>
          <a:p>
            <a:pPr>
              <a:buNone/>
            </a:pPr>
            <a:r>
              <a:rPr lang="tr-TR" sz="2050" b="1" dirty="0" err="1" smtClean="0"/>
              <a:t>Verfassungsentwurf</a:t>
            </a:r>
            <a:r>
              <a:rPr lang="tr-TR" sz="2050" b="1" dirty="0" smtClean="0"/>
              <a:t> </a:t>
            </a:r>
            <a:r>
              <a:rPr lang="tr-TR" sz="2050" b="1" dirty="0" err="1" smtClean="0">
                <a:solidFill>
                  <a:schemeClr val="tx1"/>
                </a:solidFill>
              </a:rPr>
              <a:t>Präsidialismus</a:t>
            </a:r>
            <a:r>
              <a:rPr lang="tr-TR" sz="2050" b="1" dirty="0" smtClean="0"/>
              <a:t> alla Turca (</a:t>
            </a:r>
            <a:r>
              <a:rPr lang="tr-TR" sz="2050" b="1" dirty="0" err="1" smtClean="0"/>
              <a:t>TVerfG</a:t>
            </a:r>
            <a:r>
              <a:rPr lang="tr-TR" sz="1400" b="1" dirty="0" err="1" smtClean="0"/>
              <a:t>AKP</a:t>
            </a:r>
            <a:r>
              <a:rPr lang="tr-TR" sz="2050" b="1" dirty="0" smtClean="0"/>
              <a:t>)</a:t>
            </a:r>
          </a:p>
          <a:p>
            <a:pPr>
              <a:buFontTx/>
              <a:buChar char="-"/>
            </a:pPr>
            <a:r>
              <a:rPr lang="tr-TR" sz="2050" b="1" dirty="0" err="1" smtClean="0">
                <a:sym typeface="Wingdings" pitchFamily="2" charset="2"/>
              </a:rPr>
              <a:t>Volkswahl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des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Präsidenten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für</a:t>
            </a:r>
            <a:r>
              <a:rPr lang="tr-TR" sz="2050" b="1" dirty="0" smtClean="0">
                <a:sym typeface="Wingdings" pitchFamily="2" charset="2"/>
              </a:rPr>
              <a:t> 5 </a:t>
            </a:r>
            <a:r>
              <a:rPr lang="tr-TR" sz="2050" b="1" dirty="0" err="1" smtClean="0">
                <a:sym typeface="Wingdings" pitchFamily="2" charset="2"/>
              </a:rPr>
              <a:t>Jahre</a:t>
            </a:r>
            <a:r>
              <a:rPr lang="tr-TR" sz="2050" b="1" dirty="0" smtClean="0">
                <a:sym typeface="Wingdings" pitchFamily="2" charset="2"/>
              </a:rPr>
              <a:t>; </a:t>
            </a:r>
            <a:r>
              <a:rPr lang="tr-TR" sz="2050" b="1" dirty="0" err="1" smtClean="0">
                <a:sym typeface="Wingdings" pitchFamily="2" charset="2"/>
              </a:rPr>
              <a:t>einmalige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Wiederwahl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zulässig</a:t>
            </a:r>
            <a:r>
              <a:rPr lang="tr-TR" sz="2050" b="1" dirty="0" smtClean="0">
                <a:sym typeface="Wingdings" pitchFamily="2" charset="2"/>
              </a:rPr>
              <a:t> (</a:t>
            </a:r>
            <a:r>
              <a:rPr lang="tr-TR" sz="2050" b="1" dirty="0" err="1" smtClean="0">
                <a:sym typeface="Wingdings" pitchFamily="2" charset="2"/>
              </a:rPr>
              <a:t>Ausnahme</a:t>
            </a:r>
            <a:r>
              <a:rPr lang="tr-TR" sz="2050" b="1" dirty="0" smtClean="0">
                <a:sym typeface="Wingdings" pitchFamily="2" charset="2"/>
              </a:rPr>
              <a:t>: </a:t>
            </a:r>
            <a:r>
              <a:rPr lang="tr-TR" sz="2050" b="1" dirty="0" err="1" smtClean="0">
                <a:sym typeface="Wingdings" pitchFamily="2" charset="2"/>
              </a:rPr>
              <a:t>Möglichkeit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dritter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Amtszeit</a:t>
            </a:r>
            <a:r>
              <a:rPr lang="tr-TR" sz="2050" b="1" dirty="0" smtClean="0">
                <a:sym typeface="Wingdings" pitchFamily="2" charset="2"/>
              </a:rPr>
              <a:t> im </a:t>
            </a:r>
            <a:r>
              <a:rPr lang="tr-TR" sz="2050" b="1" dirty="0" err="1" smtClean="0">
                <a:sym typeface="Wingdings" pitchFamily="2" charset="2"/>
              </a:rPr>
              <a:t>Falle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parlamentarischer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Neuwahlen</a:t>
            </a:r>
            <a:r>
              <a:rPr lang="tr-TR" sz="2050" b="1" dirty="0" smtClean="0">
                <a:sym typeface="Wingdings" pitchFamily="2" charset="2"/>
              </a:rPr>
              <a:t> in der </a:t>
            </a:r>
            <a:r>
              <a:rPr lang="tr-TR" sz="2050" b="1" dirty="0" err="1" smtClean="0">
                <a:sym typeface="Wingdings" pitchFamily="2" charset="2"/>
              </a:rPr>
              <a:t>zweiten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Amtszeit</a:t>
            </a:r>
            <a:r>
              <a:rPr lang="tr-TR" sz="2050" b="1" dirty="0" smtClean="0">
                <a:sym typeface="Wingdings" pitchFamily="2" charset="2"/>
              </a:rPr>
              <a:t> :  15 </a:t>
            </a:r>
            <a:r>
              <a:rPr lang="tr-TR" sz="2050" b="1" dirty="0" err="1" smtClean="0">
                <a:sym typeface="Wingdings" pitchFamily="2" charset="2"/>
              </a:rPr>
              <a:t>Jahre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Amtszeit</a:t>
            </a:r>
            <a:r>
              <a:rPr lang="tr-TR" sz="2050" b="1" dirty="0" smtClean="0">
                <a:sym typeface="Wingdings" pitchFamily="2" charset="2"/>
              </a:rPr>
              <a:t>)  </a:t>
            </a:r>
          </a:p>
          <a:p>
            <a:pPr>
              <a:buFontTx/>
              <a:buChar char="-"/>
            </a:pPr>
            <a:endParaRPr lang="tr-TR" sz="2050" b="1" dirty="0" smtClean="0">
              <a:sym typeface="Wingdings" pitchFamily="2" charset="2"/>
            </a:endParaRPr>
          </a:p>
          <a:p>
            <a:pPr>
              <a:buFontTx/>
              <a:buChar char="-"/>
            </a:pPr>
            <a:r>
              <a:rPr lang="tr-TR" sz="2050" b="1" dirty="0" smtClean="0">
                <a:solidFill>
                  <a:schemeClr val="tx1"/>
                </a:solidFill>
                <a:sym typeface="Wingdings" pitchFamily="2" charset="2"/>
              </a:rPr>
              <a:t>Bis </a:t>
            </a:r>
            <a:r>
              <a:rPr lang="tr-TR" sz="2050" b="1" dirty="0" err="1" smtClean="0">
                <a:solidFill>
                  <a:schemeClr val="tx1"/>
                </a:solidFill>
                <a:sym typeface="Wingdings" pitchFamily="2" charset="2"/>
              </a:rPr>
              <a:t>zu</a:t>
            </a:r>
            <a:r>
              <a:rPr lang="tr-TR" sz="2050" b="1" dirty="0" smtClean="0">
                <a:solidFill>
                  <a:schemeClr val="tx1"/>
                </a:solidFill>
                <a:sym typeface="Wingdings" pitchFamily="2" charset="2"/>
              </a:rPr>
              <a:t> 2 </a:t>
            </a:r>
            <a:r>
              <a:rPr lang="tr-TR" sz="2050" b="1" dirty="0" err="1" smtClean="0">
                <a:solidFill>
                  <a:schemeClr val="tx1"/>
                </a:solidFill>
                <a:sym typeface="Wingdings" pitchFamily="2" charset="2"/>
              </a:rPr>
              <a:t>Wahlgänge</a:t>
            </a:r>
            <a:r>
              <a:rPr lang="tr-TR" sz="2050" b="1" dirty="0" smtClean="0">
                <a:solidFill>
                  <a:schemeClr val="tx1"/>
                </a:solidFill>
                <a:sym typeface="Wingdings" pitchFamily="2" charset="2"/>
              </a:rPr>
              <a:t>: 1</a:t>
            </a:r>
            <a:r>
              <a:rPr lang="de-DE" sz="2050" b="1" dirty="0" smtClean="0">
                <a:solidFill>
                  <a:schemeClr val="tx1"/>
                </a:solidFill>
                <a:sym typeface="Wingdings" pitchFamily="2" charset="2"/>
              </a:rPr>
              <a:t>.</a:t>
            </a:r>
            <a:r>
              <a:rPr lang="tr-TR" sz="2050" b="1" dirty="0" smtClean="0">
                <a:solidFill>
                  <a:schemeClr val="tx1"/>
                </a:solidFill>
                <a:sym typeface="Wingdings" pitchFamily="2" charset="2"/>
              </a:rPr>
              <a:t> Wahl: absolute Mehrheit; Stichwahl: einfache Wahl</a:t>
            </a:r>
          </a:p>
          <a:p>
            <a:pPr>
              <a:buFontTx/>
              <a:buChar char="-"/>
            </a:pPr>
            <a:r>
              <a:rPr lang="tr-TR" sz="2050" b="1" dirty="0" err="1" smtClean="0">
                <a:sym typeface="Wingdings" pitchFamily="2" charset="2"/>
              </a:rPr>
              <a:t>Ernennung</a:t>
            </a:r>
            <a:r>
              <a:rPr lang="tr-TR" sz="2050" b="1" dirty="0" smtClean="0">
                <a:sym typeface="Wingdings" pitchFamily="2" charset="2"/>
              </a:rPr>
              <a:t> der </a:t>
            </a:r>
            <a:r>
              <a:rPr lang="tr-TR" sz="2050" b="1" dirty="0" err="1" smtClean="0">
                <a:sym typeface="Wingdings" pitchFamily="2" charset="2"/>
              </a:rPr>
              <a:t>Sekretäre</a:t>
            </a:r>
            <a:r>
              <a:rPr lang="tr-TR" sz="2050" b="1" dirty="0" smtClean="0">
                <a:sym typeface="Wingdings" pitchFamily="2" charset="2"/>
              </a:rPr>
              <a:t>/</a:t>
            </a:r>
            <a:r>
              <a:rPr lang="tr-TR" sz="2050" b="1" dirty="0" err="1" smtClean="0">
                <a:sym typeface="Wingdings" pitchFamily="2" charset="2"/>
              </a:rPr>
              <a:t>Minister</a:t>
            </a:r>
            <a:endParaRPr lang="tr-TR" sz="2050" b="1" dirty="0" smtClean="0">
              <a:sym typeface="Wingdings" pitchFamily="2" charset="2"/>
            </a:endParaRPr>
          </a:p>
          <a:p>
            <a:pPr>
              <a:buFontTx/>
              <a:buChar char="-"/>
            </a:pPr>
            <a:r>
              <a:rPr lang="tr-TR" sz="2050" b="1" dirty="0" err="1" smtClean="0">
                <a:sym typeface="Wingdings" pitchFamily="2" charset="2"/>
              </a:rPr>
              <a:t>Recht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auf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Auflösung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des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Parlaments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auch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aus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politischen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Gründen</a:t>
            </a:r>
            <a:endParaRPr lang="tr-TR" sz="2050" b="1" dirty="0" smtClean="0">
              <a:sym typeface="Wingdings" pitchFamily="2" charset="2"/>
            </a:endParaRPr>
          </a:p>
          <a:p>
            <a:pPr>
              <a:buFontTx/>
              <a:buChar char="-"/>
            </a:pPr>
            <a:endParaRPr lang="tr-TR" sz="2050" b="1" dirty="0" smtClean="0">
              <a:sym typeface="Wingdings" pitchFamily="2" charset="2"/>
            </a:endParaRPr>
          </a:p>
          <a:p>
            <a:pPr>
              <a:buFontTx/>
              <a:buChar char="-"/>
            </a:pPr>
            <a:r>
              <a:rPr lang="tr-TR" sz="2050" b="1" dirty="0" err="1" smtClean="0">
                <a:sym typeface="Wingdings" pitchFamily="2" charset="2"/>
              </a:rPr>
              <a:t>Recht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auf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Präsidialerlasse</a:t>
            </a:r>
            <a:r>
              <a:rPr lang="tr-TR" sz="2050" b="1" dirty="0" smtClean="0">
                <a:sym typeface="Wingdings" pitchFamily="2" charset="2"/>
              </a:rPr>
              <a:t> mit </a:t>
            </a:r>
            <a:r>
              <a:rPr lang="tr-TR" sz="2050" b="1" dirty="0" err="1" smtClean="0">
                <a:sym typeface="Wingdings" pitchFamily="2" charset="2"/>
              </a:rPr>
              <a:t>Gesetzeskraft</a:t>
            </a:r>
            <a:endParaRPr lang="tr-TR" sz="2050" b="1" dirty="0" smtClean="0">
              <a:sym typeface="Wingdings" pitchFamily="2" charset="2"/>
            </a:endParaRPr>
          </a:p>
          <a:p>
            <a:pPr>
              <a:buFontTx/>
              <a:buChar char="-"/>
            </a:pPr>
            <a:endParaRPr lang="tr-TR" sz="2050" b="1" dirty="0" smtClean="0">
              <a:sym typeface="Wingdings" pitchFamily="2" charset="2"/>
            </a:endParaRPr>
          </a:p>
          <a:p>
            <a:pPr>
              <a:buFontTx/>
              <a:buChar char="-"/>
            </a:pPr>
            <a:endParaRPr lang="tr-TR" sz="2050" b="1" dirty="0" smtClean="0">
              <a:sym typeface="Wingdings" pitchFamily="2" charset="2"/>
            </a:endParaRPr>
          </a:p>
          <a:p>
            <a:pPr>
              <a:buFontTx/>
              <a:buChar char="-"/>
            </a:pPr>
            <a:endParaRPr lang="tr-TR" sz="2050" b="1" dirty="0" smtClean="0">
              <a:sym typeface="Wingdings" pitchFamily="2" charset="2"/>
            </a:endParaRPr>
          </a:p>
        </p:txBody>
      </p:sp>
      <p:sp>
        <p:nvSpPr>
          <p:cNvPr id="26629" name="26628 Başlık"/>
          <p:cNvSpPr>
            <a:spLocks noGrp="1"/>
          </p:cNvSpPr>
          <p:nvPr>
            <p:ph type="title" idx="4294967295"/>
          </p:nvPr>
        </p:nvSpPr>
        <p:spPr>
          <a:xfrm>
            <a:off x="500034" y="142852"/>
            <a:ext cx="3887787" cy="1000132"/>
          </a:xfrm>
          <a:noFill/>
          <a:ln>
            <a:noFill/>
          </a:ln>
        </p:spPr>
        <p:txBody>
          <a:bodyPr/>
          <a:lstStyle/>
          <a:p>
            <a:pPr algn="l"/>
            <a:r>
              <a:rPr lang="tr-TR" altLang="en-US" sz="1400" b="1" dirty="0" smtClean="0"/>
              <a:t>5. </a:t>
            </a:r>
            <a:r>
              <a:rPr lang="tr-TR" altLang="en-US" sz="1400" b="1" dirty="0" err="1" smtClean="0"/>
              <a:t>Verfassungsvorschlag</a:t>
            </a:r>
            <a:r>
              <a:rPr lang="tr-TR" altLang="en-US" sz="1400" b="1" dirty="0" smtClean="0"/>
              <a:t> der AKP </a:t>
            </a:r>
            <a:r>
              <a:rPr lang="tr-TR" altLang="en-US" sz="1400" b="1" dirty="0" err="1" smtClean="0"/>
              <a:t>über</a:t>
            </a:r>
            <a:r>
              <a:rPr lang="tr-TR" altLang="en-US" sz="1400" b="1" dirty="0" smtClean="0"/>
              <a:t> </a:t>
            </a:r>
            <a:r>
              <a:rPr lang="tr-TR" altLang="en-US" sz="1400" b="1" dirty="0" err="1" smtClean="0"/>
              <a:t>Einführung</a:t>
            </a:r>
            <a:r>
              <a:rPr lang="tr-TR" altLang="en-US" sz="1400" b="1" dirty="0" smtClean="0"/>
              <a:t> de</a:t>
            </a:r>
            <a:r>
              <a:rPr lang="de-DE" altLang="en-US" sz="1400" b="1" dirty="0" smtClean="0"/>
              <a:t>r</a:t>
            </a:r>
            <a:r>
              <a:rPr lang="tr-TR" altLang="en-US" sz="1400" b="1" dirty="0" smtClean="0"/>
              <a:t> </a:t>
            </a:r>
            <a:r>
              <a:rPr lang="tr-TR" altLang="en-US" sz="1400" b="1" dirty="0" err="1" smtClean="0"/>
              <a:t>Pr</a:t>
            </a:r>
            <a:r>
              <a:rPr lang="de-DE" altLang="en-US" sz="1400" b="1" dirty="0" err="1" smtClean="0"/>
              <a:t>äsidentialdemokratie</a:t>
            </a:r>
            <a:r>
              <a:rPr lang="de-DE" altLang="en-US" sz="1400" b="1" dirty="0" smtClean="0"/>
              <a:t> alla </a:t>
            </a:r>
            <a:r>
              <a:rPr lang="de-DE" altLang="en-US" sz="1400" b="1" dirty="0" err="1" smtClean="0"/>
              <a:t>Turca</a:t>
            </a:r>
            <a:r>
              <a:rPr lang="de-DE" altLang="en-US" sz="1400" b="1" dirty="0" smtClean="0"/>
              <a:t> als Mix zwischen </a:t>
            </a:r>
            <a:r>
              <a:rPr lang="de-DE" altLang="en-US" sz="1400" b="1" dirty="0" err="1" smtClean="0"/>
              <a:t>Präsidentialismus</a:t>
            </a:r>
            <a:r>
              <a:rPr lang="de-DE" altLang="en-US" sz="1400" b="1" dirty="0" smtClean="0"/>
              <a:t> &amp; </a:t>
            </a:r>
            <a:r>
              <a:rPr lang="de-DE" altLang="en-US" sz="1400" b="1" dirty="0" err="1" smtClean="0"/>
              <a:t>Semipräsidentialismus</a:t>
            </a:r>
            <a:r>
              <a:rPr lang="de-DE" altLang="en-US" sz="1400" b="1" dirty="0" smtClean="0"/>
              <a:t> (Auflösungsrecht!)</a:t>
            </a:r>
            <a:r>
              <a:rPr lang="tr-TR" sz="1400" b="1" dirty="0" smtClean="0"/>
              <a:t/>
            </a:r>
            <a:br>
              <a:rPr lang="tr-TR" sz="1400" b="1" dirty="0" smtClean="0"/>
            </a:br>
            <a:r>
              <a:rPr lang="de-DE" altLang="en-US" sz="1400" b="1" dirty="0" smtClean="0"/>
              <a:t/>
            </a:r>
            <a:br>
              <a:rPr lang="de-DE" altLang="en-US" sz="1400" b="1" dirty="0" smtClean="0"/>
            </a:br>
            <a:endParaRPr lang="en-US" altLang="en-US" sz="1400" b="1" dirty="0"/>
          </a:p>
        </p:txBody>
      </p:sp>
      <p:pic>
        <p:nvPicPr>
          <p:cNvPr id="6" name="Grafik 5" descr="uk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0" y="5760000"/>
            <a:ext cx="964406" cy="964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6625 Dikdörtgen"/>
          <p:cNvSpPr>
            <a:spLocks noGrp="1"/>
          </p:cNvSpPr>
          <p:nvPr/>
        </p:nvSpPr>
        <p:spPr>
          <a:xfrm>
            <a:off x="1676400" y="6245225"/>
            <a:ext cx="3903663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r>
              <a:rPr lang="de-DE" altLang="en-US" sz="1200" dirty="0"/>
              <a:t>Burak Gümüş, www.burak-guemues.com</a:t>
            </a:r>
          </a:p>
        </p:txBody>
      </p:sp>
      <p:sp>
        <p:nvSpPr>
          <p:cNvPr id="26627" name="26626 Dikdörtgen"/>
          <p:cNvSpPr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3051-1311-587298610EC3}" type="slidenum">
              <a:rPr lang="de-DE" altLang="en-US" sz="1400" dirty="0"/>
              <a:pPr algn="r"/>
              <a:t>46</a:t>
            </a:fld>
            <a:endParaRPr lang="de-DE" altLang="en-US" sz="1400" dirty="0"/>
          </a:p>
        </p:txBody>
      </p:sp>
      <p:sp>
        <p:nvSpPr>
          <p:cNvPr id="26628" name="26627 Metin Yer Tutucusu"/>
          <p:cNvSpPr>
            <a:spLocks noGrp="1"/>
          </p:cNvSpPr>
          <p:nvPr>
            <p:ph type="body" idx="4294967295"/>
          </p:nvPr>
        </p:nvSpPr>
        <p:spPr>
          <a:xfrm>
            <a:off x="714375" y="1071546"/>
            <a:ext cx="7940675" cy="5054617"/>
          </a:xfrm>
          <a:ln/>
        </p:spPr>
        <p:txBody>
          <a:bodyPr wrap="square" lIns="91440" tIns="45720" rIns="91440" bIns="45720" anchor="t" anchorCtr="0"/>
          <a:lstStyle/>
          <a:p>
            <a:pPr>
              <a:buFontTx/>
              <a:buChar char="-"/>
            </a:pPr>
            <a:r>
              <a:rPr lang="tr-TR" sz="2050" b="1" dirty="0" err="1" smtClean="0">
                <a:sym typeface="Wingdings" pitchFamily="2" charset="2"/>
              </a:rPr>
              <a:t>ERNENNUNGSKOMPETENZEN</a:t>
            </a:r>
            <a:endParaRPr lang="tr-TR" sz="2050" b="1" dirty="0" smtClean="0">
              <a:sym typeface="Wingdings" pitchFamily="2" charset="2"/>
            </a:endParaRPr>
          </a:p>
          <a:p>
            <a:pPr>
              <a:buFontTx/>
              <a:buChar char="-"/>
            </a:pPr>
            <a:r>
              <a:rPr lang="tr-TR" sz="2050" b="1" dirty="0" err="1" smtClean="0">
                <a:sym typeface="Wingdings" pitchFamily="2" charset="2"/>
              </a:rPr>
              <a:t>Verfassungsentwurf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VERSİON</a:t>
            </a:r>
            <a:r>
              <a:rPr lang="tr-TR" sz="2050" b="1" dirty="0" smtClean="0">
                <a:sym typeface="Wingdings" pitchFamily="2" charset="2"/>
              </a:rPr>
              <a:t> A (Çopur, 11.08.2014): </a:t>
            </a:r>
          </a:p>
          <a:p>
            <a:pPr>
              <a:buFontTx/>
              <a:buChar char="-"/>
            </a:pPr>
            <a:r>
              <a:rPr lang="tr-TR" sz="2050" b="1" dirty="0" smtClean="0">
                <a:sym typeface="Wingdings" pitchFamily="2" charset="2"/>
              </a:rPr>
              <a:t>Ernennung von der Hälfte des Verfassungsgerichts, Hälfte des Juristenrats HSYK (bis 2015: weniger!), Hälfte des Hochschulrats (bis 2015: 1/3) , Hälfte des Berufungsgerichts und des Staatsrats (bis 2015: ¼)</a:t>
            </a:r>
          </a:p>
          <a:p>
            <a:pPr>
              <a:buFontTx/>
              <a:buChar char="-"/>
            </a:pPr>
            <a:endParaRPr lang="tr-TR" sz="2050" b="1" dirty="0" smtClean="0">
              <a:sym typeface="Wingdings" pitchFamily="2" charset="2"/>
            </a:endParaRPr>
          </a:p>
          <a:p>
            <a:pPr>
              <a:buFontTx/>
              <a:buChar char="-"/>
            </a:pPr>
            <a:r>
              <a:rPr lang="tr-TR" sz="2050" b="1" dirty="0" err="1" smtClean="0">
                <a:sym typeface="Wingdings" pitchFamily="2" charset="2"/>
              </a:rPr>
              <a:t>Verfassungsentwurf</a:t>
            </a:r>
            <a:r>
              <a:rPr lang="tr-TR" sz="2050" b="1" dirty="0" smtClean="0">
                <a:sym typeface="Wingdings" pitchFamily="2" charset="2"/>
              </a:rPr>
              <a:t>  </a:t>
            </a:r>
            <a:r>
              <a:rPr lang="tr-TR" sz="2050" b="1" dirty="0" err="1" smtClean="0">
                <a:sym typeface="Wingdings" pitchFamily="2" charset="2"/>
              </a:rPr>
              <a:t>VERSİON</a:t>
            </a:r>
            <a:r>
              <a:rPr lang="tr-TR" sz="2050" b="1" dirty="0" smtClean="0">
                <a:sym typeface="Wingdings" pitchFamily="2" charset="2"/>
              </a:rPr>
              <a:t> B (TVerfG</a:t>
            </a:r>
            <a:r>
              <a:rPr lang="tr-TR" sz="1400" b="1" dirty="0" smtClean="0">
                <a:sym typeface="Wingdings" pitchFamily="2" charset="2"/>
              </a:rPr>
              <a:t>AKP2015</a:t>
            </a:r>
            <a:r>
              <a:rPr lang="tr-TR" sz="2050" b="1" dirty="0" smtClean="0">
                <a:sym typeface="Wingdings" pitchFamily="2" charset="2"/>
              </a:rPr>
              <a:t>): </a:t>
            </a:r>
          </a:p>
          <a:p>
            <a:pPr>
              <a:buFontTx/>
              <a:buChar char="-"/>
            </a:pPr>
            <a:r>
              <a:rPr lang="tr-TR" sz="2050" b="1" dirty="0" smtClean="0">
                <a:sym typeface="Wingdings" pitchFamily="2" charset="2"/>
              </a:rPr>
              <a:t>JURISTENRAT HSYK: 22 Personen, darunter 2 natürliche und 20 Wahlmitglieder  natürliche Mitglieder Justizminister (aber vom Präsidenten ernnannt)  und dessen Staatssekretär + 7 Mitgl</a:t>
            </a:r>
            <a:r>
              <a:rPr lang="de-DE" sz="2050" b="1" dirty="0" smtClean="0">
                <a:sym typeface="Wingdings" pitchFamily="2" charset="2"/>
              </a:rPr>
              <a:t>i</a:t>
            </a:r>
            <a:r>
              <a:rPr lang="tr-TR" sz="2050" b="1" dirty="0" smtClean="0">
                <a:sym typeface="Wingdings" pitchFamily="2" charset="2"/>
              </a:rPr>
              <a:t>eder durch Präsident ernannt + 7 Mitglieder durch vom Präsident auflösbares Parlament ernannt (16 von 22) + Rest von Richtern und Staatsanwälten ernannt</a:t>
            </a:r>
          </a:p>
          <a:p>
            <a:pPr>
              <a:buFontTx/>
              <a:buChar char="-"/>
            </a:pPr>
            <a:endParaRPr lang="tr-TR" sz="2050" b="1" dirty="0" smtClean="0">
              <a:sym typeface="Wingdings" pitchFamily="2" charset="2"/>
            </a:endParaRPr>
          </a:p>
          <a:p>
            <a:pPr>
              <a:buFontTx/>
              <a:buChar char="-"/>
            </a:pPr>
            <a:endParaRPr lang="tr-TR" sz="2050" b="1" dirty="0" smtClean="0">
              <a:sym typeface="Wingdings" pitchFamily="2" charset="2"/>
            </a:endParaRPr>
          </a:p>
          <a:p>
            <a:pPr>
              <a:buFontTx/>
              <a:buChar char="-"/>
            </a:pPr>
            <a:endParaRPr lang="tr-TR" sz="2050" b="1" dirty="0" smtClean="0">
              <a:sym typeface="Wingdings" pitchFamily="2" charset="2"/>
            </a:endParaRPr>
          </a:p>
          <a:p>
            <a:pPr>
              <a:buFontTx/>
              <a:buChar char="-"/>
            </a:pPr>
            <a:endParaRPr lang="tr-TR" sz="2050" b="1" dirty="0" smtClean="0">
              <a:sym typeface="Wingdings" pitchFamily="2" charset="2"/>
            </a:endParaRPr>
          </a:p>
        </p:txBody>
      </p:sp>
      <p:sp>
        <p:nvSpPr>
          <p:cNvPr id="26629" name="26628 Başlık"/>
          <p:cNvSpPr>
            <a:spLocks noGrp="1"/>
          </p:cNvSpPr>
          <p:nvPr>
            <p:ph type="title" idx="4294967295"/>
          </p:nvPr>
        </p:nvSpPr>
        <p:spPr>
          <a:xfrm>
            <a:off x="500034" y="142852"/>
            <a:ext cx="3887787" cy="1000132"/>
          </a:xfrm>
          <a:noFill/>
          <a:ln>
            <a:noFill/>
          </a:ln>
        </p:spPr>
        <p:txBody>
          <a:bodyPr/>
          <a:lstStyle/>
          <a:p>
            <a:pPr algn="l"/>
            <a:r>
              <a:rPr lang="tr-TR" altLang="en-US" sz="1400" b="1" dirty="0" smtClean="0"/>
              <a:t>5. </a:t>
            </a:r>
            <a:r>
              <a:rPr lang="tr-TR" altLang="en-US" sz="1400" b="1" dirty="0" err="1" smtClean="0"/>
              <a:t>Verfassungsvorschlag</a:t>
            </a:r>
            <a:r>
              <a:rPr lang="tr-TR" altLang="en-US" sz="1400" b="1" dirty="0" smtClean="0"/>
              <a:t> der AKP </a:t>
            </a:r>
            <a:r>
              <a:rPr lang="tr-TR" altLang="en-US" sz="1400" b="1" dirty="0" err="1" smtClean="0"/>
              <a:t>über</a:t>
            </a:r>
            <a:r>
              <a:rPr lang="tr-TR" altLang="en-US" sz="1400" b="1" dirty="0" smtClean="0"/>
              <a:t> </a:t>
            </a:r>
            <a:r>
              <a:rPr lang="tr-TR" altLang="en-US" sz="1400" b="1" dirty="0" err="1" smtClean="0"/>
              <a:t>Einführung</a:t>
            </a:r>
            <a:r>
              <a:rPr lang="tr-TR" altLang="en-US" sz="1400" b="1" dirty="0" smtClean="0"/>
              <a:t> de</a:t>
            </a:r>
            <a:r>
              <a:rPr lang="de-DE" altLang="en-US" sz="1400" b="1" dirty="0" smtClean="0"/>
              <a:t>r</a:t>
            </a:r>
            <a:r>
              <a:rPr lang="tr-TR" altLang="en-US" sz="1400" b="1" dirty="0" smtClean="0"/>
              <a:t> </a:t>
            </a:r>
            <a:r>
              <a:rPr lang="tr-TR" altLang="en-US" sz="1400" b="1" dirty="0" err="1" smtClean="0"/>
              <a:t>Pr</a:t>
            </a:r>
            <a:r>
              <a:rPr lang="de-DE" altLang="en-US" sz="1400" b="1" dirty="0" err="1" smtClean="0"/>
              <a:t>äsidentialdemokratie</a:t>
            </a:r>
            <a:r>
              <a:rPr lang="de-DE" altLang="en-US" sz="1400" b="1" dirty="0" smtClean="0"/>
              <a:t> alla </a:t>
            </a:r>
            <a:r>
              <a:rPr lang="de-DE" altLang="en-US" sz="1400" b="1" dirty="0" err="1" smtClean="0"/>
              <a:t>Turca</a:t>
            </a:r>
            <a:r>
              <a:rPr lang="de-DE" altLang="en-US" sz="1400" b="1" dirty="0" smtClean="0"/>
              <a:t> als Mix zwischen </a:t>
            </a:r>
            <a:r>
              <a:rPr lang="de-DE" altLang="en-US" sz="1400" b="1" dirty="0" err="1" smtClean="0"/>
              <a:t>Präsidentialismus</a:t>
            </a:r>
            <a:r>
              <a:rPr lang="de-DE" altLang="en-US" sz="1400" b="1" dirty="0" smtClean="0"/>
              <a:t> &amp; </a:t>
            </a:r>
            <a:r>
              <a:rPr lang="de-DE" altLang="en-US" sz="1400" b="1" dirty="0" err="1" smtClean="0"/>
              <a:t>Semipräsidentialismus</a:t>
            </a:r>
            <a:r>
              <a:rPr lang="de-DE" altLang="en-US" sz="1400" b="1" dirty="0" smtClean="0"/>
              <a:t> (Auflösungsrecht!)</a:t>
            </a:r>
            <a:r>
              <a:rPr lang="tr-TR" sz="1400" b="1" dirty="0" smtClean="0"/>
              <a:t/>
            </a:r>
            <a:br>
              <a:rPr lang="tr-TR" sz="1400" b="1" dirty="0" smtClean="0"/>
            </a:br>
            <a:r>
              <a:rPr lang="de-DE" altLang="en-US" sz="1400" b="1" dirty="0" smtClean="0"/>
              <a:t/>
            </a:r>
            <a:br>
              <a:rPr lang="de-DE" altLang="en-US" sz="1400" b="1" dirty="0" smtClean="0"/>
            </a:br>
            <a:endParaRPr lang="en-US" altLang="en-US" sz="1400" b="1" dirty="0"/>
          </a:p>
        </p:txBody>
      </p:sp>
      <p:pic>
        <p:nvPicPr>
          <p:cNvPr id="6" name="Grafik 5" descr="uk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0" y="5760000"/>
            <a:ext cx="964406" cy="964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6625 Dikdörtgen"/>
          <p:cNvSpPr>
            <a:spLocks noGrp="1"/>
          </p:cNvSpPr>
          <p:nvPr/>
        </p:nvSpPr>
        <p:spPr>
          <a:xfrm>
            <a:off x="1676400" y="6245225"/>
            <a:ext cx="3903663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r>
              <a:rPr lang="de-DE" altLang="en-US" sz="1200" dirty="0"/>
              <a:t>Burak Gümüş, www.burak-guemues.com</a:t>
            </a:r>
          </a:p>
        </p:txBody>
      </p:sp>
      <p:sp>
        <p:nvSpPr>
          <p:cNvPr id="26627" name="26626 Dikdörtgen"/>
          <p:cNvSpPr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3051-1311-587298610EC3}" type="slidenum">
              <a:rPr lang="de-DE" altLang="en-US" sz="1400" dirty="0"/>
              <a:pPr algn="r"/>
              <a:t>47</a:t>
            </a:fld>
            <a:endParaRPr lang="de-DE" altLang="en-US" sz="1400" dirty="0"/>
          </a:p>
        </p:txBody>
      </p:sp>
      <p:sp>
        <p:nvSpPr>
          <p:cNvPr id="26628" name="26627 Metin Yer Tutucusu"/>
          <p:cNvSpPr>
            <a:spLocks noGrp="1"/>
          </p:cNvSpPr>
          <p:nvPr>
            <p:ph type="body" idx="4294967295"/>
          </p:nvPr>
        </p:nvSpPr>
        <p:spPr>
          <a:xfrm>
            <a:off x="714375" y="1285875"/>
            <a:ext cx="7940675" cy="4840288"/>
          </a:xfrm>
          <a:ln/>
        </p:spPr>
        <p:txBody>
          <a:bodyPr wrap="square" lIns="91440" tIns="45720" rIns="91440" bIns="45720" anchor="t" anchorCtr="0"/>
          <a:lstStyle/>
          <a:p>
            <a:pPr>
              <a:buFontTx/>
              <a:buChar char="-"/>
            </a:pPr>
            <a:r>
              <a:rPr lang="tr-TR" sz="2050" b="1" dirty="0" err="1" smtClean="0">
                <a:sym typeface="Wingdings" pitchFamily="2" charset="2"/>
              </a:rPr>
              <a:t>BERUFUNGSGERİCHT</a:t>
            </a:r>
            <a:r>
              <a:rPr lang="tr-TR" sz="2050" b="1" dirty="0" smtClean="0">
                <a:sym typeface="Wingdings" pitchFamily="2" charset="2"/>
              </a:rPr>
              <a:t>: ¾ </a:t>
            </a:r>
            <a:r>
              <a:rPr lang="tr-TR" sz="2050" b="1" dirty="0" err="1" smtClean="0">
                <a:sym typeface="Wingdings" pitchFamily="2" charset="2"/>
              </a:rPr>
              <a:t>vom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Juristenrat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HSYK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und</a:t>
            </a:r>
            <a:r>
              <a:rPr lang="tr-TR" sz="2050" b="1" dirty="0" smtClean="0">
                <a:sym typeface="Wingdings" pitchFamily="2" charset="2"/>
              </a:rPr>
              <a:t> ¼ </a:t>
            </a:r>
            <a:r>
              <a:rPr lang="tr-TR" sz="2050" b="1" dirty="0" err="1" smtClean="0">
                <a:sym typeface="Wingdings" pitchFamily="2" charset="2"/>
              </a:rPr>
              <a:t>vom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Präsidenten</a:t>
            </a:r>
            <a:r>
              <a:rPr lang="tr-TR" sz="2050" b="1" dirty="0" smtClean="0">
                <a:sym typeface="Wingdings" pitchFamily="2" charset="2"/>
              </a:rPr>
              <a:t> (</a:t>
            </a:r>
            <a:r>
              <a:rPr lang="tr-TR" sz="2050" b="1" dirty="0" err="1" smtClean="0">
                <a:sym typeface="Wingdings" pitchFamily="2" charset="2"/>
              </a:rPr>
              <a:t>HSYK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ohnehin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vom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Präsidenten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dominiert</a:t>
            </a:r>
            <a:r>
              <a:rPr lang="tr-TR" sz="2050" b="1" dirty="0" smtClean="0">
                <a:sym typeface="Wingdings" pitchFamily="2" charset="2"/>
              </a:rPr>
              <a:t>!!!)</a:t>
            </a:r>
          </a:p>
          <a:p>
            <a:pPr>
              <a:buFontTx/>
              <a:buChar char="-"/>
            </a:pPr>
            <a:r>
              <a:rPr lang="tr-TR" sz="2050" b="1" dirty="0" err="1" smtClean="0">
                <a:solidFill>
                  <a:schemeClr val="tx1"/>
                </a:solidFill>
                <a:sym typeface="Wingdings" pitchFamily="2" charset="2"/>
              </a:rPr>
              <a:t>VERFASSUNGSGERİCHT</a:t>
            </a:r>
            <a:r>
              <a:rPr lang="tr-TR" sz="2050" b="1" dirty="0" smtClean="0">
                <a:solidFill>
                  <a:schemeClr val="tx1"/>
                </a:solidFill>
                <a:sym typeface="Wingdings" pitchFamily="2" charset="2"/>
              </a:rPr>
              <a:t>: 9 </a:t>
            </a:r>
            <a:r>
              <a:rPr lang="tr-TR" sz="2050" b="1" dirty="0" err="1" smtClean="0">
                <a:solidFill>
                  <a:schemeClr val="tx1"/>
                </a:solidFill>
                <a:sym typeface="Wingdings" pitchFamily="2" charset="2"/>
              </a:rPr>
              <a:t>Personen</a:t>
            </a:r>
            <a:r>
              <a:rPr lang="tr-TR" sz="2050" b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tr-TR" sz="2050" b="1" dirty="0" err="1" smtClean="0">
                <a:solidFill>
                  <a:schemeClr val="tx1"/>
                </a:solidFill>
                <a:sym typeface="Wingdings" pitchFamily="2" charset="2"/>
              </a:rPr>
              <a:t>vom</a:t>
            </a:r>
            <a:r>
              <a:rPr lang="tr-TR" sz="2050" b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tr-TR" sz="2050" b="1" dirty="0" err="1" smtClean="0">
                <a:solidFill>
                  <a:schemeClr val="tx1"/>
                </a:solidFill>
                <a:sym typeface="Wingdings" pitchFamily="2" charset="2"/>
              </a:rPr>
              <a:t>Parlament</a:t>
            </a:r>
            <a:r>
              <a:rPr lang="tr-TR" sz="2050" b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tr-TR" sz="2050" b="1" dirty="0" err="1" smtClean="0">
                <a:solidFill>
                  <a:schemeClr val="tx1"/>
                </a:solidFill>
                <a:sym typeface="Wingdings" pitchFamily="2" charset="2"/>
              </a:rPr>
              <a:t>ernannt</a:t>
            </a:r>
            <a:r>
              <a:rPr lang="tr-TR" sz="2050" b="1" dirty="0" smtClean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tr-TR" sz="2050" b="1" dirty="0" err="1" smtClean="0">
                <a:solidFill>
                  <a:schemeClr val="tx1"/>
                </a:solidFill>
                <a:sym typeface="Wingdings" pitchFamily="2" charset="2"/>
              </a:rPr>
              <a:t>darunter</a:t>
            </a:r>
            <a:r>
              <a:rPr lang="tr-TR" sz="2050" b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tr-TR" sz="2050" b="1" dirty="0" err="1" smtClean="0">
                <a:solidFill>
                  <a:schemeClr val="tx1"/>
                </a:solidFill>
                <a:sym typeface="Wingdings" pitchFamily="2" charset="2"/>
              </a:rPr>
              <a:t>min</a:t>
            </a:r>
            <a:r>
              <a:rPr lang="tr-TR" sz="2050" b="1" dirty="0" smtClean="0">
                <a:solidFill>
                  <a:schemeClr val="tx1"/>
                </a:solidFill>
                <a:sym typeface="Wingdings" pitchFamily="2" charset="2"/>
              </a:rPr>
              <a:t>. 7 </a:t>
            </a:r>
            <a:r>
              <a:rPr lang="tr-TR" sz="2050" b="1" dirty="0" err="1" smtClean="0">
                <a:solidFill>
                  <a:schemeClr val="tx1"/>
                </a:solidFill>
                <a:sym typeface="Wingdings" pitchFamily="2" charset="2"/>
              </a:rPr>
              <a:t>Uni</a:t>
            </a:r>
            <a:r>
              <a:rPr lang="tr-TR" sz="2050" b="1" dirty="0" smtClean="0">
                <a:solidFill>
                  <a:schemeClr val="tx1"/>
                </a:solidFill>
                <a:sym typeface="Wingdings" pitchFamily="2" charset="2"/>
              </a:rPr>
              <a:t>-</a:t>
            </a:r>
            <a:r>
              <a:rPr lang="tr-TR" sz="2050" b="1" dirty="0" err="1" smtClean="0">
                <a:solidFill>
                  <a:schemeClr val="tx1"/>
                </a:solidFill>
                <a:sym typeface="Wingdings" pitchFamily="2" charset="2"/>
              </a:rPr>
              <a:t>Dozenten</a:t>
            </a:r>
            <a:r>
              <a:rPr lang="tr-TR" sz="2050" b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tr-TR" sz="2050" b="1" dirty="0" err="1" smtClean="0">
                <a:solidFill>
                  <a:schemeClr val="tx1"/>
                </a:solidFill>
                <a:sym typeface="Wingdings" pitchFamily="2" charset="2"/>
              </a:rPr>
              <a:t>als</a:t>
            </a:r>
            <a:r>
              <a:rPr lang="tr-TR" sz="2050" b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tr-TR" sz="2050" b="1" dirty="0" err="1" smtClean="0">
                <a:solidFill>
                  <a:schemeClr val="tx1"/>
                </a:solidFill>
                <a:sym typeface="Wingdings" pitchFamily="2" charset="2"/>
              </a:rPr>
              <a:t>Politologen</a:t>
            </a:r>
            <a:r>
              <a:rPr lang="tr-TR" sz="2050" b="1" dirty="0" smtClean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tr-TR" sz="2050" b="1" dirty="0" err="1" smtClean="0">
                <a:solidFill>
                  <a:schemeClr val="tx1"/>
                </a:solidFill>
                <a:sym typeface="Wingdings" pitchFamily="2" charset="2"/>
              </a:rPr>
              <a:t>Verfassungsrechts</a:t>
            </a:r>
            <a:r>
              <a:rPr lang="tr-TR" sz="2050" b="1" dirty="0" smtClean="0">
                <a:solidFill>
                  <a:schemeClr val="tx1"/>
                </a:solidFill>
                <a:sym typeface="Wingdings" pitchFamily="2" charset="2"/>
              </a:rPr>
              <a:t>- </a:t>
            </a:r>
            <a:r>
              <a:rPr lang="tr-TR" sz="2050" b="1" dirty="0" err="1" smtClean="0">
                <a:solidFill>
                  <a:schemeClr val="tx1"/>
                </a:solidFill>
                <a:sym typeface="Wingdings" pitchFamily="2" charset="2"/>
              </a:rPr>
              <a:t>oder</a:t>
            </a:r>
            <a:r>
              <a:rPr lang="tr-TR" sz="2050" b="1" dirty="0" smtClean="0">
                <a:solidFill>
                  <a:schemeClr val="tx1"/>
                </a:solidFill>
                <a:sym typeface="Wingdings" pitchFamily="2" charset="2"/>
              </a:rPr>
              <a:t> Ö-</a:t>
            </a:r>
            <a:r>
              <a:rPr lang="tr-TR" sz="2050" b="1" dirty="0" err="1" smtClean="0">
                <a:solidFill>
                  <a:schemeClr val="tx1"/>
                </a:solidFill>
                <a:sym typeface="Wingdings" pitchFamily="2" charset="2"/>
              </a:rPr>
              <a:t>Rechtsdozenten</a:t>
            </a:r>
            <a:r>
              <a:rPr lang="tr-TR" sz="2050" b="1" dirty="0" smtClean="0">
                <a:solidFill>
                  <a:schemeClr val="tx1"/>
                </a:solidFill>
                <a:sym typeface="Wingdings" pitchFamily="2" charset="2"/>
              </a:rPr>
              <a:t>, mit 2/3- (</a:t>
            </a:r>
            <a:r>
              <a:rPr lang="tr-TR" sz="2050" b="1" dirty="0" err="1" smtClean="0">
                <a:solidFill>
                  <a:schemeClr val="tx1"/>
                </a:solidFill>
                <a:sym typeface="Wingdings" pitchFamily="2" charset="2"/>
              </a:rPr>
              <a:t>oder</a:t>
            </a:r>
            <a:r>
              <a:rPr lang="tr-TR" sz="2050" b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tr-TR" sz="2050" b="1" dirty="0" err="1" smtClean="0">
                <a:solidFill>
                  <a:schemeClr val="tx1"/>
                </a:solidFill>
                <a:sym typeface="Wingdings" pitchFamily="2" charset="2"/>
              </a:rPr>
              <a:t>später</a:t>
            </a:r>
            <a:r>
              <a:rPr lang="tr-TR" sz="2050" b="1" dirty="0" smtClean="0">
                <a:solidFill>
                  <a:schemeClr val="tx1"/>
                </a:solidFill>
                <a:sym typeface="Wingdings" pitchFamily="2" charset="2"/>
              </a:rPr>
              <a:t>  </a:t>
            </a:r>
            <a:r>
              <a:rPr lang="tr-TR" sz="2050" b="1" dirty="0" err="1" smtClean="0">
                <a:solidFill>
                  <a:schemeClr val="tx1"/>
                </a:solidFill>
                <a:sym typeface="Wingdings" pitchFamily="2" charset="2"/>
              </a:rPr>
              <a:t>absoluter</a:t>
            </a:r>
            <a:r>
              <a:rPr lang="tr-TR" sz="2050" b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tr-TR" sz="2050" b="1" dirty="0" err="1" smtClean="0">
                <a:solidFill>
                  <a:schemeClr val="tx1"/>
                </a:solidFill>
                <a:sym typeface="Wingdings" pitchFamily="2" charset="2"/>
              </a:rPr>
              <a:t>Mehrheit</a:t>
            </a:r>
            <a:r>
              <a:rPr lang="tr-TR" sz="2050" b="1" dirty="0" smtClean="0">
                <a:solidFill>
                  <a:schemeClr val="tx1"/>
                </a:solidFill>
                <a:sym typeface="Wingdings" pitchFamily="2" charset="2"/>
              </a:rPr>
              <a:t>) </a:t>
            </a:r>
            <a:r>
              <a:rPr lang="tr-TR" sz="2050" b="1" dirty="0" err="1" smtClean="0">
                <a:solidFill>
                  <a:schemeClr val="tx1"/>
                </a:solidFill>
                <a:sym typeface="Wingdings" pitchFamily="2" charset="2"/>
              </a:rPr>
              <a:t>und</a:t>
            </a:r>
            <a:r>
              <a:rPr lang="tr-TR" sz="2050" b="1" dirty="0" smtClean="0">
                <a:solidFill>
                  <a:schemeClr val="tx1"/>
                </a:solidFill>
                <a:sym typeface="Wingdings" pitchFamily="2" charset="2"/>
              </a:rPr>
              <a:t> 8 </a:t>
            </a:r>
            <a:r>
              <a:rPr lang="tr-TR" sz="2050" b="1" dirty="0" err="1" smtClean="0">
                <a:solidFill>
                  <a:schemeClr val="tx1"/>
                </a:solidFill>
                <a:sym typeface="Wingdings" pitchFamily="2" charset="2"/>
              </a:rPr>
              <a:t>Personen</a:t>
            </a:r>
            <a:r>
              <a:rPr lang="tr-TR" sz="2050" b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tr-TR" sz="2050" b="1" dirty="0" err="1" smtClean="0">
                <a:solidFill>
                  <a:schemeClr val="tx1"/>
                </a:solidFill>
                <a:sym typeface="Wingdings" pitchFamily="2" charset="2"/>
              </a:rPr>
              <a:t>vom</a:t>
            </a:r>
            <a:r>
              <a:rPr lang="tr-TR" sz="2050" b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tr-TR" sz="2050" b="1" dirty="0" err="1" smtClean="0">
                <a:solidFill>
                  <a:schemeClr val="tx1"/>
                </a:solidFill>
                <a:sym typeface="Wingdings" pitchFamily="2" charset="2"/>
              </a:rPr>
              <a:t>Präsidenten</a:t>
            </a:r>
            <a:r>
              <a:rPr lang="tr-TR" sz="2050" b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tr-TR" sz="2050" b="1" dirty="0" err="1" smtClean="0">
                <a:solidFill>
                  <a:schemeClr val="tx1"/>
                </a:solidFill>
                <a:sym typeface="Wingdings" pitchFamily="2" charset="2"/>
              </a:rPr>
              <a:t>aus</a:t>
            </a:r>
            <a:r>
              <a:rPr lang="tr-TR" sz="2050" b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tr-TR" sz="2050" b="1" dirty="0" err="1" smtClean="0">
                <a:solidFill>
                  <a:schemeClr val="tx1"/>
                </a:solidFill>
                <a:sym typeface="Wingdings" pitchFamily="2" charset="2"/>
              </a:rPr>
              <a:t>oben</a:t>
            </a:r>
            <a:r>
              <a:rPr lang="tr-TR" sz="2050" b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tr-TR" sz="2050" b="1" dirty="0" err="1" smtClean="0">
                <a:solidFill>
                  <a:schemeClr val="tx1"/>
                </a:solidFill>
                <a:sym typeface="Wingdings" pitchFamily="2" charset="2"/>
              </a:rPr>
              <a:t>beschriebenen</a:t>
            </a:r>
            <a:r>
              <a:rPr lang="tr-TR" sz="2050" b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tr-TR" sz="2050" b="1" dirty="0" err="1" smtClean="0">
                <a:solidFill>
                  <a:schemeClr val="tx1"/>
                </a:solidFill>
                <a:sym typeface="Wingdings" pitchFamily="2" charset="2"/>
              </a:rPr>
              <a:t>Uni</a:t>
            </a:r>
            <a:r>
              <a:rPr lang="tr-TR" sz="2050" b="1" dirty="0" smtClean="0">
                <a:solidFill>
                  <a:schemeClr val="tx1"/>
                </a:solidFill>
                <a:sym typeface="Wingdings" pitchFamily="2" charset="2"/>
              </a:rPr>
              <a:t>-</a:t>
            </a:r>
            <a:r>
              <a:rPr lang="tr-TR" sz="2050" b="1" dirty="0" err="1" smtClean="0">
                <a:solidFill>
                  <a:schemeClr val="tx1"/>
                </a:solidFill>
                <a:sym typeface="Wingdings" pitchFamily="2" charset="2"/>
              </a:rPr>
              <a:t>Dozenten</a:t>
            </a:r>
            <a:r>
              <a:rPr lang="tr-TR" sz="2050" b="1" dirty="0" smtClean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tr-TR" sz="2050" b="1" dirty="0" err="1" smtClean="0">
                <a:solidFill>
                  <a:schemeClr val="tx1"/>
                </a:solidFill>
                <a:sym typeface="Wingdings" pitchFamily="2" charset="2"/>
              </a:rPr>
              <a:t>Richtern</a:t>
            </a:r>
            <a:r>
              <a:rPr lang="tr-TR" sz="2050" b="1" dirty="0" smtClean="0">
                <a:solidFill>
                  <a:schemeClr val="tx1"/>
                </a:solidFill>
                <a:sym typeface="Wingdings" pitchFamily="2" charset="2"/>
              </a:rPr>
              <a:t>/</a:t>
            </a:r>
            <a:r>
              <a:rPr lang="tr-TR" sz="2050" b="1" dirty="0" err="1" smtClean="0">
                <a:solidFill>
                  <a:schemeClr val="tx1"/>
                </a:solidFill>
                <a:sym typeface="Wingdings" pitchFamily="2" charset="2"/>
              </a:rPr>
              <a:t>Staatsanwälten</a:t>
            </a:r>
            <a:r>
              <a:rPr lang="tr-TR" sz="2050" b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tr-TR" sz="2050" b="1" dirty="0" err="1" smtClean="0">
                <a:solidFill>
                  <a:schemeClr val="tx1"/>
                </a:solidFill>
                <a:sym typeface="Wingdings" pitchFamily="2" charset="2"/>
              </a:rPr>
              <a:t>oder</a:t>
            </a:r>
            <a:r>
              <a:rPr lang="tr-TR" sz="2050" b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tr-TR" sz="2050" b="1" dirty="0" err="1" smtClean="0">
                <a:solidFill>
                  <a:schemeClr val="tx1"/>
                </a:solidFill>
                <a:sym typeface="Wingdings" pitchFamily="2" charset="2"/>
              </a:rPr>
              <a:t>Raportären</a:t>
            </a:r>
            <a:r>
              <a:rPr lang="tr-TR" sz="2050" b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tr-TR" sz="2050" b="1" dirty="0" err="1" smtClean="0">
                <a:solidFill>
                  <a:schemeClr val="tx1"/>
                </a:solidFill>
                <a:sym typeface="Wingdings" pitchFamily="2" charset="2"/>
              </a:rPr>
              <a:t>des</a:t>
            </a:r>
            <a:r>
              <a:rPr lang="tr-TR" sz="2050" b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tr-TR" sz="2050" b="1" dirty="0" err="1" smtClean="0">
                <a:solidFill>
                  <a:schemeClr val="tx1"/>
                </a:solidFill>
                <a:sym typeface="Wingdings" pitchFamily="2" charset="2"/>
              </a:rPr>
              <a:t>Verfassungsgerichts</a:t>
            </a:r>
            <a:r>
              <a:rPr lang="tr-TR" sz="2050" b="1" dirty="0" smtClean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tr-TR" sz="2050" b="1" dirty="0" err="1" smtClean="0">
                <a:solidFill>
                  <a:schemeClr val="tx1"/>
                </a:solidFill>
                <a:sym typeface="Wingdings" pitchFamily="2" charset="2"/>
              </a:rPr>
              <a:t>frei</a:t>
            </a:r>
            <a:r>
              <a:rPr lang="tr-TR" sz="2050" b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tr-TR" sz="2050" b="1" dirty="0" err="1" smtClean="0">
                <a:solidFill>
                  <a:schemeClr val="tx1"/>
                </a:solidFill>
                <a:sym typeface="Wingdings" pitchFamily="2" charset="2"/>
              </a:rPr>
              <a:t>tätigen</a:t>
            </a:r>
            <a:r>
              <a:rPr lang="tr-TR" sz="2050" b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tr-TR" sz="2050" b="1" dirty="0" err="1" smtClean="0">
                <a:solidFill>
                  <a:schemeClr val="tx1"/>
                </a:solidFill>
                <a:sym typeface="Wingdings" pitchFamily="2" charset="2"/>
              </a:rPr>
              <a:t>Anwälten</a:t>
            </a:r>
            <a:r>
              <a:rPr lang="tr-TR" sz="2050" b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tr-TR" sz="2050" b="1" dirty="0" err="1" smtClean="0">
                <a:solidFill>
                  <a:schemeClr val="tx1"/>
                </a:solidFill>
                <a:sym typeface="Wingdings" pitchFamily="2" charset="2"/>
              </a:rPr>
              <a:t>oder</a:t>
            </a:r>
            <a:r>
              <a:rPr lang="tr-TR" sz="2050" b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tr-TR" sz="2050" b="1" dirty="0" err="1" smtClean="0">
                <a:solidFill>
                  <a:schemeClr val="tx1"/>
                </a:solidFill>
                <a:sym typeface="Wingdings" pitchFamily="2" charset="2"/>
              </a:rPr>
              <a:t>hohen</a:t>
            </a:r>
            <a:r>
              <a:rPr lang="tr-TR" sz="2050" b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tr-TR" sz="2050" b="1" dirty="0" err="1" smtClean="0">
                <a:solidFill>
                  <a:schemeClr val="tx1"/>
                </a:solidFill>
                <a:sym typeface="Wingdings" pitchFamily="2" charset="2"/>
              </a:rPr>
              <a:t>Führungspersonen</a:t>
            </a:r>
            <a:r>
              <a:rPr lang="tr-TR" sz="2050" b="1" dirty="0" smtClean="0">
                <a:solidFill>
                  <a:schemeClr val="tx1"/>
                </a:solidFill>
                <a:sym typeface="Wingdings" pitchFamily="2" charset="2"/>
              </a:rPr>
              <a:t> (</a:t>
            </a:r>
            <a:r>
              <a:rPr lang="tr-TR" sz="2050" b="1" dirty="0" err="1" smtClean="0">
                <a:solidFill>
                  <a:schemeClr val="tx1"/>
                </a:solidFill>
                <a:sym typeface="Wingdings" pitchFamily="2" charset="2"/>
              </a:rPr>
              <a:t>Auflösbarkeit</a:t>
            </a:r>
            <a:r>
              <a:rPr lang="tr-TR" sz="2050" b="1" dirty="0" smtClean="0">
                <a:solidFill>
                  <a:schemeClr val="tx1"/>
                </a:solidFill>
                <a:sym typeface="Wingdings" pitchFamily="2" charset="2"/>
              </a:rPr>
              <a:t> der </a:t>
            </a:r>
            <a:r>
              <a:rPr lang="tr-TR" sz="2050" b="1" dirty="0" err="1" smtClean="0">
                <a:solidFill>
                  <a:schemeClr val="tx1"/>
                </a:solidFill>
                <a:sym typeface="Wingdings" pitchFamily="2" charset="2"/>
              </a:rPr>
              <a:t>Nationalversammlung</a:t>
            </a:r>
            <a:r>
              <a:rPr lang="tr-TR" sz="2050" b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tr-TR" sz="2050" b="1" dirty="0" err="1" smtClean="0">
                <a:solidFill>
                  <a:schemeClr val="tx1"/>
                </a:solidFill>
                <a:sym typeface="Wingdings" pitchFamily="2" charset="2"/>
              </a:rPr>
              <a:t>durch</a:t>
            </a:r>
            <a:r>
              <a:rPr lang="tr-TR" sz="2050" b="1" dirty="0" smtClean="0">
                <a:solidFill>
                  <a:schemeClr val="tx1"/>
                </a:solidFill>
                <a:sym typeface="Wingdings" pitchFamily="2" charset="2"/>
              </a:rPr>
              <a:t> den </a:t>
            </a:r>
            <a:r>
              <a:rPr lang="tr-TR" sz="2050" b="1" dirty="0" err="1" smtClean="0">
                <a:solidFill>
                  <a:schemeClr val="tx1"/>
                </a:solidFill>
                <a:sym typeface="Wingdings" pitchFamily="2" charset="2"/>
              </a:rPr>
              <a:t>Staatsoberhaupt</a:t>
            </a:r>
            <a:r>
              <a:rPr lang="tr-TR" sz="2050" b="1" dirty="0" smtClean="0">
                <a:solidFill>
                  <a:schemeClr val="tx1"/>
                </a:solidFill>
                <a:sym typeface="Wingdings" pitchFamily="2" charset="2"/>
              </a:rPr>
              <a:t>)</a:t>
            </a:r>
          </a:p>
          <a:p>
            <a:pPr>
              <a:buFontTx/>
              <a:buChar char="-"/>
            </a:pPr>
            <a:endParaRPr lang="tr-TR" sz="2050" b="1" dirty="0" smtClean="0">
              <a:sym typeface="Wingdings" pitchFamily="2" charset="2"/>
            </a:endParaRPr>
          </a:p>
          <a:p>
            <a:pPr>
              <a:buFontTx/>
              <a:buChar char="-"/>
            </a:pPr>
            <a:endParaRPr lang="tr-TR" sz="2050" b="1" dirty="0" smtClean="0">
              <a:sym typeface="Wingdings" pitchFamily="2" charset="2"/>
            </a:endParaRPr>
          </a:p>
          <a:p>
            <a:pPr>
              <a:buFontTx/>
              <a:buChar char="-"/>
            </a:pPr>
            <a:endParaRPr lang="tr-TR" sz="2050" b="1" dirty="0" smtClean="0">
              <a:sym typeface="Wingdings" pitchFamily="2" charset="2"/>
            </a:endParaRPr>
          </a:p>
          <a:p>
            <a:pPr>
              <a:buFontTx/>
              <a:buChar char="-"/>
            </a:pPr>
            <a:endParaRPr lang="tr-TR" sz="2050" b="1" dirty="0" smtClean="0">
              <a:sym typeface="Wingdings" pitchFamily="2" charset="2"/>
            </a:endParaRPr>
          </a:p>
          <a:p>
            <a:pPr>
              <a:buFontTx/>
              <a:buChar char="-"/>
            </a:pPr>
            <a:endParaRPr lang="tr-TR" sz="2050" b="1" dirty="0" smtClean="0">
              <a:sym typeface="Wingdings" pitchFamily="2" charset="2"/>
            </a:endParaRPr>
          </a:p>
          <a:p>
            <a:pPr>
              <a:buFontTx/>
              <a:buChar char="-"/>
            </a:pPr>
            <a:endParaRPr lang="tr-TR" sz="2050" b="1" dirty="0" smtClean="0">
              <a:sym typeface="Wingdings" pitchFamily="2" charset="2"/>
            </a:endParaRPr>
          </a:p>
        </p:txBody>
      </p:sp>
      <p:sp>
        <p:nvSpPr>
          <p:cNvPr id="26629" name="26628 Başlık"/>
          <p:cNvSpPr>
            <a:spLocks noGrp="1"/>
          </p:cNvSpPr>
          <p:nvPr>
            <p:ph type="title" idx="4294967295"/>
          </p:nvPr>
        </p:nvSpPr>
        <p:spPr>
          <a:xfrm>
            <a:off x="500034" y="142852"/>
            <a:ext cx="3887787" cy="1000132"/>
          </a:xfrm>
          <a:noFill/>
          <a:ln>
            <a:noFill/>
          </a:ln>
        </p:spPr>
        <p:txBody>
          <a:bodyPr/>
          <a:lstStyle/>
          <a:p>
            <a:pPr algn="l"/>
            <a:r>
              <a:rPr lang="tr-TR" altLang="en-US" sz="1400" b="1" dirty="0" smtClean="0"/>
              <a:t>5. </a:t>
            </a:r>
            <a:r>
              <a:rPr lang="tr-TR" altLang="en-US" sz="1400" b="1" dirty="0" err="1" smtClean="0"/>
              <a:t>Verfassungsvorschlag</a:t>
            </a:r>
            <a:r>
              <a:rPr lang="tr-TR" altLang="en-US" sz="1400" b="1" dirty="0" smtClean="0"/>
              <a:t> der AKP </a:t>
            </a:r>
            <a:r>
              <a:rPr lang="tr-TR" altLang="en-US" sz="1400" b="1" dirty="0" err="1" smtClean="0"/>
              <a:t>über</a:t>
            </a:r>
            <a:r>
              <a:rPr lang="tr-TR" altLang="en-US" sz="1400" b="1" dirty="0" smtClean="0"/>
              <a:t> </a:t>
            </a:r>
            <a:r>
              <a:rPr lang="tr-TR" altLang="en-US" sz="1400" b="1" dirty="0" err="1" smtClean="0"/>
              <a:t>Einführung</a:t>
            </a:r>
            <a:r>
              <a:rPr lang="tr-TR" altLang="en-US" sz="1400" b="1" dirty="0" smtClean="0"/>
              <a:t> de</a:t>
            </a:r>
            <a:r>
              <a:rPr lang="de-DE" altLang="en-US" sz="1400" b="1" dirty="0" smtClean="0"/>
              <a:t>r</a:t>
            </a:r>
            <a:r>
              <a:rPr lang="tr-TR" altLang="en-US" sz="1400" b="1" dirty="0" smtClean="0"/>
              <a:t> </a:t>
            </a:r>
            <a:r>
              <a:rPr lang="tr-TR" altLang="en-US" sz="1400" b="1" dirty="0" err="1" smtClean="0"/>
              <a:t>Pr</a:t>
            </a:r>
            <a:r>
              <a:rPr lang="de-DE" altLang="en-US" sz="1400" b="1" dirty="0" err="1" smtClean="0"/>
              <a:t>äsidentialdemokratie</a:t>
            </a:r>
            <a:r>
              <a:rPr lang="de-DE" altLang="en-US" sz="1400" b="1" dirty="0" smtClean="0"/>
              <a:t> alla </a:t>
            </a:r>
            <a:r>
              <a:rPr lang="de-DE" altLang="en-US" sz="1400" b="1" dirty="0" err="1" smtClean="0"/>
              <a:t>Turca</a:t>
            </a:r>
            <a:r>
              <a:rPr lang="de-DE" altLang="en-US" sz="1400" b="1" dirty="0" smtClean="0"/>
              <a:t> als Mix zwischen </a:t>
            </a:r>
            <a:r>
              <a:rPr lang="de-DE" altLang="en-US" sz="1400" b="1" dirty="0" err="1" smtClean="0"/>
              <a:t>Präsidentialismus</a:t>
            </a:r>
            <a:r>
              <a:rPr lang="de-DE" altLang="en-US" sz="1400" b="1" dirty="0" smtClean="0"/>
              <a:t> &amp; </a:t>
            </a:r>
            <a:r>
              <a:rPr lang="de-DE" altLang="en-US" sz="1400" b="1" dirty="0" err="1" smtClean="0"/>
              <a:t>Semipräsidentialismus</a:t>
            </a:r>
            <a:r>
              <a:rPr lang="de-DE" altLang="en-US" sz="1400" b="1" dirty="0" smtClean="0"/>
              <a:t> (Auflösungsrecht!)</a:t>
            </a:r>
            <a:r>
              <a:rPr lang="tr-TR" sz="1400" b="1" dirty="0" smtClean="0"/>
              <a:t/>
            </a:r>
            <a:br>
              <a:rPr lang="tr-TR" sz="1400" b="1" dirty="0" smtClean="0"/>
            </a:br>
            <a:r>
              <a:rPr lang="de-DE" altLang="en-US" sz="1400" b="1" dirty="0" smtClean="0"/>
              <a:t/>
            </a:r>
            <a:br>
              <a:rPr lang="de-DE" altLang="en-US" sz="1400" b="1" dirty="0" smtClean="0"/>
            </a:br>
            <a:endParaRPr lang="en-US" altLang="en-US" sz="1400" b="1" dirty="0"/>
          </a:p>
        </p:txBody>
      </p:sp>
      <p:pic>
        <p:nvPicPr>
          <p:cNvPr id="6" name="Grafik 5" descr="uk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0" y="5760000"/>
            <a:ext cx="964406" cy="964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6625 Dikdörtgen"/>
          <p:cNvSpPr>
            <a:spLocks noGrp="1"/>
          </p:cNvSpPr>
          <p:nvPr/>
        </p:nvSpPr>
        <p:spPr>
          <a:xfrm>
            <a:off x="1676400" y="6245225"/>
            <a:ext cx="3903663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r>
              <a:rPr lang="de-DE" altLang="en-US" sz="1200" dirty="0"/>
              <a:t>Burak Gümüş, www.burak-guemues.com</a:t>
            </a:r>
          </a:p>
        </p:txBody>
      </p:sp>
      <p:sp>
        <p:nvSpPr>
          <p:cNvPr id="26627" name="26626 Dikdörtgen"/>
          <p:cNvSpPr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3051-1311-587298610EC3}" type="slidenum">
              <a:rPr lang="de-DE" altLang="en-US" sz="1400" dirty="0"/>
              <a:pPr algn="r"/>
              <a:t>48</a:t>
            </a:fld>
            <a:endParaRPr lang="de-DE" altLang="en-US" sz="1400" dirty="0"/>
          </a:p>
        </p:txBody>
      </p:sp>
      <p:sp>
        <p:nvSpPr>
          <p:cNvPr id="26628" name="26627 Metin Yer Tutucusu"/>
          <p:cNvSpPr>
            <a:spLocks noGrp="1"/>
          </p:cNvSpPr>
          <p:nvPr>
            <p:ph type="body" idx="4294967295"/>
          </p:nvPr>
        </p:nvSpPr>
        <p:spPr>
          <a:xfrm>
            <a:off x="714375" y="1285875"/>
            <a:ext cx="7940675" cy="4840288"/>
          </a:xfrm>
          <a:ln/>
        </p:spPr>
        <p:txBody>
          <a:bodyPr wrap="square" lIns="91440" tIns="45720" rIns="91440" bIns="45720" anchor="t" anchorCtr="0"/>
          <a:lstStyle/>
          <a:p>
            <a:pPr>
              <a:buFontTx/>
              <a:buChar char="-"/>
            </a:pPr>
            <a:r>
              <a:rPr lang="tr-TR" sz="2050" b="1" dirty="0" err="1" smtClean="0">
                <a:sym typeface="Wingdings" pitchFamily="2" charset="2"/>
              </a:rPr>
              <a:t>Gleichzeitigkeit</a:t>
            </a:r>
            <a:r>
              <a:rPr lang="tr-TR" sz="2050" b="1" dirty="0" smtClean="0">
                <a:sym typeface="Wingdings" pitchFamily="2" charset="2"/>
              </a:rPr>
              <a:t> der </a:t>
            </a:r>
            <a:r>
              <a:rPr lang="tr-TR" sz="2050" b="1" dirty="0" err="1" smtClean="0">
                <a:sym typeface="Wingdings" pitchFamily="2" charset="2"/>
              </a:rPr>
              <a:t>parlamentarischen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und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Präsidentschaftswahlen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zur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Verhinderung</a:t>
            </a:r>
            <a:r>
              <a:rPr lang="tr-TR" sz="2050" b="1" dirty="0" smtClean="0">
                <a:sym typeface="Wingdings" pitchFamily="2" charset="2"/>
              </a:rPr>
              <a:t> der </a:t>
            </a:r>
            <a:r>
              <a:rPr lang="tr-TR" sz="2050" b="1" dirty="0" err="1" smtClean="0">
                <a:sym typeface="Wingdings" pitchFamily="2" charset="2"/>
              </a:rPr>
              <a:t>Cohabitation</a:t>
            </a:r>
            <a:r>
              <a:rPr lang="tr-TR" sz="2050" b="1" dirty="0" smtClean="0">
                <a:sym typeface="Wingdings" pitchFamily="2" charset="2"/>
              </a:rPr>
              <a:t> </a:t>
            </a:r>
          </a:p>
          <a:p>
            <a:pPr>
              <a:buFont typeface="Wingdings"/>
              <a:buChar char="à"/>
            </a:pPr>
            <a:r>
              <a:rPr lang="tr-TR" sz="2050" b="1" dirty="0" err="1" smtClean="0">
                <a:sym typeface="Wingdings" pitchFamily="2" charset="2"/>
              </a:rPr>
              <a:t>Dominanz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des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Präsidenten</a:t>
            </a:r>
            <a:r>
              <a:rPr lang="tr-TR" sz="2050" b="1" dirty="0" smtClean="0">
                <a:sym typeface="Wingdings" pitchFamily="2" charset="2"/>
              </a:rPr>
              <a:t> (</a:t>
            </a:r>
            <a:r>
              <a:rPr lang="tr-TR" sz="2050" b="1" dirty="0" err="1" smtClean="0">
                <a:sym typeface="Wingdings" pitchFamily="2" charset="2"/>
              </a:rPr>
              <a:t>Exekutive</a:t>
            </a:r>
            <a:r>
              <a:rPr lang="tr-TR" sz="2050" b="1" dirty="0" smtClean="0">
                <a:sym typeface="Wingdings" pitchFamily="2" charset="2"/>
              </a:rPr>
              <a:t>) </a:t>
            </a:r>
            <a:r>
              <a:rPr lang="tr-TR" sz="2050" b="1" dirty="0" err="1" smtClean="0">
                <a:sym typeface="Wingdings" pitchFamily="2" charset="2"/>
              </a:rPr>
              <a:t>auch</a:t>
            </a:r>
            <a:r>
              <a:rPr lang="tr-TR" sz="2050" b="1" dirty="0" smtClean="0">
                <a:sym typeface="Wingdings" pitchFamily="2" charset="2"/>
              </a:rPr>
              <a:t> in der </a:t>
            </a:r>
            <a:r>
              <a:rPr lang="tr-TR" sz="2050" b="1" dirty="0" err="1" smtClean="0">
                <a:sym typeface="Wingdings" pitchFamily="2" charset="2"/>
              </a:rPr>
              <a:t>Legislative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und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aufgrund</a:t>
            </a:r>
            <a:r>
              <a:rPr lang="tr-TR" sz="2050" b="1" dirty="0" smtClean="0">
                <a:sym typeface="Wingdings" pitchFamily="2" charset="2"/>
              </a:rPr>
              <a:t> der </a:t>
            </a:r>
            <a:r>
              <a:rPr lang="tr-TR" sz="2050" b="1" dirty="0" err="1" smtClean="0">
                <a:sym typeface="Wingdings" pitchFamily="2" charset="2"/>
              </a:rPr>
              <a:t>Ernennungskompetenzen</a:t>
            </a:r>
            <a:r>
              <a:rPr lang="tr-TR" sz="2050" b="1" dirty="0" smtClean="0">
                <a:sym typeface="Wingdings" pitchFamily="2" charset="2"/>
              </a:rPr>
              <a:t> in der </a:t>
            </a:r>
            <a:r>
              <a:rPr lang="tr-TR" sz="2050" b="1" dirty="0" err="1" smtClean="0">
                <a:sym typeface="Wingdings" pitchFamily="2" charset="2"/>
              </a:rPr>
              <a:t>Judikative</a:t>
            </a:r>
            <a:r>
              <a:rPr lang="tr-TR" sz="2050" b="1" dirty="0" smtClean="0">
                <a:sym typeface="Wingdings" pitchFamily="2" charset="2"/>
              </a:rPr>
              <a:t>!!!</a:t>
            </a:r>
          </a:p>
        </p:txBody>
      </p:sp>
      <p:sp>
        <p:nvSpPr>
          <p:cNvPr id="26629" name="26628 Başlık"/>
          <p:cNvSpPr>
            <a:spLocks noGrp="1"/>
          </p:cNvSpPr>
          <p:nvPr>
            <p:ph type="title" idx="4294967295"/>
          </p:nvPr>
        </p:nvSpPr>
        <p:spPr>
          <a:xfrm>
            <a:off x="500034" y="142852"/>
            <a:ext cx="3887787" cy="1000132"/>
          </a:xfrm>
          <a:noFill/>
          <a:ln>
            <a:noFill/>
          </a:ln>
        </p:spPr>
        <p:txBody>
          <a:bodyPr/>
          <a:lstStyle/>
          <a:p>
            <a:pPr algn="l"/>
            <a:r>
              <a:rPr lang="tr-TR" altLang="en-US" sz="1400" b="1" dirty="0" smtClean="0"/>
              <a:t>5. </a:t>
            </a:r>
            <a:r>
              <a:rPr lang="tr-TR" altLang="en-US" sz="1400" b="1" dirty="0" err="1" smtClean="0"/>
              <a:t>Verfassungsvorschlag</a:t>
            </a:r>
            <a:r>
              <a:rPr lang="tr-TR" altLang="en-US" sz="1400" b="1" dirty="0" smtClean="0"/>
              <a:t> der AKP </a:t>
            </a:r>
            <a:r>
              <a:rPr lang="tr-TR" altLang="en-US" sz="1400" b="1" dirty="0" err="1" smtClean="0"/>
              <a:t>über</a:t>
            </a:r>
            <a:r>
              <a:rPr lang="tr-TR" altLang="en-US" sz="1400" b="1" dirty="0" smtClean="0"/>
              <a:t> </a:t>
            </a:r>
            <a:r>
              <a:rPr lang="tr-TR" altLang="en-US" sz="1400" b="1" dirty="0" err="1" smtClean="0"/>
              <a:t>Einführung</a:t>
            </a:r>
            <a:r>
              <a:rPr lang="tr-TR" altLang="en-US" sz="1400" b="1" dirty="0" smtClean="0"/>
              <a:t> de</a:t>
            </a:r>
            <a:r>
              <a:rPr lang="de-DE" altLang="en-US" sz="1400" b="1" dirty="0" smtClean="0"/>
              <a:t>r</a:t>
            </a:r>
            <a:r>
              <a:rPr lang="tr-TR" altLang="en-US" sz="1400" b="1" dirty="0" smtClean="0"/>
              <a:t> </a:t>
            </a:r>
            <a:r>
              <a:rPr lang="tr-TR" altLang="en-US" sz="1400" b="1" dirty="0" err="1" smtClean="0"/>
              <a:t>Pr</a:t>
            </a:r>
            <a:r>
              <a:rPr lang="de-DE" altLang="en-US" sz="1400" b="1" dirty="0" err="1" smtClean="0"/>
              <a:t>äsidentialdemokratie</a:t>
            </a:r>
            <a:r>
              <a:rPr lang="de-DE" altLang="en-US" sz="1400" b="1" dirty="0" smtClean="0"/>
              <a:t> alla </a:t>
            </a:r>
            <a:r>
              <a:rPr lang="de-DE" altLang="en-US" sz="1400" b="1" dirty="0" err="1" smtClean="0"/>
              <a:t>Turca</a:t>
            </a:r>
            <a:r>
              <a:rPr lang="de-DE" altLang="en-US" sz="1400" b="1" dirty="0" smtClean="0"/>
              <a:t> als Mix zwischen </a:t>
            </a:r>
            <a:r>
              <a:rPr lang="de-DE" altLang="en-US" sz="1400" b="1" dirty="0" err="1" smtClean="0"/>
              <a:t>Präsidentialismus</a:t>
            </a:r>
            <a:r>
              <a:rPr lang="de-DE" altLang="en-US" sz="1400" b="1" dirty="0" smtClean="0"/>
              <a:t> &amp; </a:t>
            </a:r>
            <a:r>
              <a:rPr lang="de-DE" altLang="en-US" sz="1400" b="1" dirty="0" err="1" smtClean="0"/>
              <a:t>Semipräsidentialismus</a:t>
            </a:r>
            <a:r>
              <a:rPr lang="de-DE" altLang="en-US" sz="1400" b="1" dirty="0" smtClean="0"/>
              <a:t> (Auflösungsrecht!)</a:t>
            </a:r>
            <a:r>
              <a:rPr lang="tr-TR" sz="1400" b="1" dirty="0" smtClean="0"/>
              <a:t/>
            </a:r>
            <a:br>
              <a:rPr lang="tr-TR" sz="1400" b="1" dirty="0" smtClean="0"/>
            </a:br>
            <a:r>
              <a:rPr lang="de-DE" altLang="en-US" sz="1400" b="1" dirty="0" smtClean="0"/>
              <a:t/>
            </a:r>
            <a:br>
              <a:rPr lang="de-DE" altLang="en-US" sz="1400" b="1" dirty="0" smtClean="0"/>
            </a:br>
            <a:endParaRPr lang="en-US" altLang="en-US" sz="1400" b="1" dirty="0"/>
          </a:p>
        </p:txBody>
      </p:sp>
      <p:pic>
        <p:nvPicPr>
          <p:cNvPr id="6" name="Grafik 5" descr="uk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0" y="5760000"/>
            <a:ext cx="964406" cy="964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uk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0" y="5760000"/>
            <a:ext cx="964406" cy="964406"/>
          </a:xfrm>
          <a:prstGeom prst="rect">
            <a:avLst/>
          </a:prstGeom>
        </p:spPr>
      </p:pic>
      <p:sp>
        <p:nvSpPr>
          <p:cNvPr id="26626" name="26625 Dikdörtgen"/>
          <p:cNvSpPr>
            <a:spLocks noGrp="1"/>
          </p:cNvSpPr>
          <p:nvPr/>
        </p:nvSpPr>
        <p:spPr>
          <a:xfrm>
            <a:off x="1676400" y="6245225"/>
            <a:ext cx="3903663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r>
              <a:rPr lang="de-DE" altLang="en-US" sz="1200" dirty="0"/>
              <a:t>Burak Gümüş, www.burak-guemues.com</a:t>
            </a:r>
          </a:p>
        </p:txBody>
      </p:sp>
      <p:sp>
        <p:nvSpPr>
          <p:cNvPr id="26627" name="26626 Dikdörtgen"/>
          <p:cNvSpPr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3051-1311-587298610EC3}" type="slidenum">
              <a:rPr lang="de-DE" altLang="en-US" sz="1400" dirty="0"/>
              <a:pPr algn="r"/>
              <a:t>49</a:t>
            </a:fld>
            <a:endParaRPr lang="de-DE" altLang="en-US" sz="1400" dirty="0"/>
          </a:p>
        </p:txBody>
      </p:sp>
      <p:sp>
        <p:nvSpPr>
          <p:cNvPr id="26628" name="26627 Metin Yer Tutucusu"/>
          <p:cNvSpPr>
            <a:spLocks noGrp="1"/>
          </p:cNvSpPr>
          <p:nvPr>
            <p:ph type="body" idx="4294967295"/>
          </p:nvPr>
        </p:nvSpPr>
        <p:spPr>
          <a:xfrm>
            <a:off x="714375" y="1000108"/>
            <a:ext cx="7940675" cy="5126055"/>
          </a:xfrm>
          <a:ln/>
        </p:spPr>
        <p:txBody>
          <a:bodyPr wrap="square" lIns="91440" tIns="45720" rIns="91440" bIns="45720" anchor="t" anchorCtr="0"/>
          <a:lstStyle/>
          <a:p>
            <a:pPr>
              <a:buFont typeface="Wingdings"/>
              <a:buChar char="à"/>
            </a:pPr>
            <a:r>
              <a:rPr lang="tr-TR" sz="2050" b="1" dirty="0" err="1" smtClean="0">
                <a:sym typeface="Wingdings" pitchFamily="2" charset="2"/>
              </a:rPr>
              <a:t>Impeachment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durch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das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vom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Präsident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auflösbare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Parlament</a:t>
            </a:r>
            <a:r>
              <a:rPr lang="tr-TR" sz="2050" b="1" dirty="0" smtClean="0">
                <a:sym typeface="Wingdings" pitchFamily="2" charset="2"/>
              </a:rPr>
              <a:t> (!) </a:t>
            </a:r>
            <a:r>
              <a:rPr lang="tr-TR" sz="2050" b="1" dirty="0" err="1" smtClean="0">
                <a:sym typeface="Wingdings" pitchFamily="2" charset="2"/>
              </a:rPr>
              <a:t>wegen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Hochverrat</a:t>
            </a:r>
            <a:r>
              <a:rPr lang="tr-TR" sz="2050" b="1" dirty="0" smtClean="0">
                <a:sym typeface="Wingdings" pitchFamily="2" charset="2"/>
              </a:rPr>
              <a:t> (</a:t>
            </a:r>
            <a:r>
              <a:rPr lang="tr-TR" sz="2050" b="1" dirty="0" err="1" smtClean="0">
                <a:sym typeface="Wingdings" pitchFamily="2" charset="2"/>
              </a:rPr>
              <a:t>Tatbestand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unterschiedlich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aufgund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Verfassungsänderung</a:t>
            </a:r>
            <a:r>
              <a:rPr lang="tr-TR" sz="2050" b="1" dirty="0" smtClean="0">
                <a:sym typeface="Wingdings" pitchFamily="2" charset="2"/>
              </a:rPr>
              <a:t>): </a:t>
            </a:r>
          </a:p>
          <a:p>
            <a:pPr>
              <a:buFont typeface="Wingdings"/>
              <a:buChar char="à"/>
            </a:pPr>
            <a:r>
              <a:rPr lang="tr-TR" sz="2050" b="1" dirty="0" smtClean="0">
                <a:sym typeface="Wingdings" pitchFamily="2" charset="2"/>
              </a:rPr>
              <a:t>1. </a:t>
            </a:r>
            <a:r>
              <a:rPr lang="tr-TR" sz="2050" b="1" dirty="0" err="1" smtClean="0">
                <a:sym typeface="Wingdings" pitchFamily="2" charset="2"/>
              </a:rPr>
              <a:t>Abstimmungsantrag</a:t>
            </a:r>
            <a:r>
              <a:rPr lang="tr-TR" sz="2050" b="1" dirty="0" smtClean="0">
                <a:sym typeface="Wingdings" pitchFamily="2" charset="2"/>
              </a:rPr>
              <a:t>: 67%  </a:t>
            </a:r>
            <a:r>
              <a:rPr lang="tr-TR" sz="2050" b="1" dirty="0" err="1" smtClean="0">
                <a:sym typeface="Wingdings" pitchFamily="2" charset="2"/>
              </a:rPr>
              <a:t>des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Parlaments</a:t>
            </a:r>
            <a:r>
              <a:rPr lang="tr-TR" sz="2050" b="1" dirty="0" smtClean="0">
                <a:sym typeface="Wingdings" pitchFamily="2" charset="2"/>
              </a:rPr>
              <a:t>,  </a:t>
            </a:r>
          </a:p>
          <a:p>
            <a:pPr>
              <a:buFont typeface="Wingdings"/>
              <a:buChar char="à"/>
            </a:pPr>
            <a:r>
              <a:rPr lang="tr-TR" sz="2050" b="1" dirty="0" smtClean="0">
                <a:sym typeface="Wingdings" pitchFamily="2" charset="2"/>
              </a:rPr>
              <a:t>2. 30 </a:t>
            </a:r>
            <a:r>
              <a:rPr lang="tr-TR" sz="2050" b="1" dirty="0" err="1" smtClean="0">
                <a:sym typeface="Wingdings" pitchFamily="2" charset="2"/>
              </a:rPr>
              <a:t>Tage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später</a:t>
            </a:r>
            <a:r>
              <a:rPr lang="tr-TR" sz="2050" b="1" dirty="0" smtClean="0">
                <a:sym typeface="Wingdings" pitchFamily="2" charset="2"/>
              </a:rPr>
              <a:t>: </a:t>
            </a:r>
            <a:r>
              <a:rPr lang="tr-TR" sz="2050" b="1" dirty="0" err="1" smtClean="0">
                <a:sym typeface="Wingdings" pitchFamily="2" charset="2"/>
              </a:rPr>
              <a:t>Schaffung</a:t>
            </a:r>
            <a:r>
              <a:rPr lang="tr-TR" sz="2050" b="1" dirty="0" smtClean="0">
                <a:sym typeface="Wingdings" pitchFamily="2" charset="2"/>
              </a:rPr>
              <a:t> der </a:t>
            </a:r>
            <a:r>
              <a:rPr lang="tr-TR" sz="2050" b="1" dirty="0" err="1" smtClean="0">
                <a:sym typeface="Wingdings" pitchFamily="2" charset="2"/>
              </a:rPr>
              <a:t>Kommission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nach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Sitzverteilung</a:t>
            </a:r>
            <a:r>
              <a:rPr lang="tr-TR" sz="2050" b="1" dirty="0" smtClean="0">
                <a:sym typeface="Wingdings" pitchFamily="2" charset="2"/>
              </a:rPr>
              <a:t> im </a:t>
            </a:r>
            <a:r>
              <a:rPr lang="tr-TR" sz="2050" b="1" dirty="0" err="1" smtClean="0">
                <a:sym typeface="Wingdings" pitchFamily="2" charset="2"/>
              </a:rPr>
              <a:t>Parlament</a:t>
            </a:r>
            <a:endParaRPr lang="tr-TR" sz="2050" b="1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tr-TR" sz="2050" b="1" dirty="0" smtClean="0">
                <a:sym typeface="Wingdings" pitchFamily="2" charset="2"/>
              </a:rPr>
              <a:t>3. 60-120 </a:t>
            </a:r>
            <a:r>
              <a:rPr lang="tr-TR" sz="2050" b="1" dirty="0" err="1" smtClean="0">
                <a:sym typeface="Wingdings" pitchFamily="2" charset="2"/>
              </a:rPr>
              <a:t>Tage</a:t>
            </a:r>
            <a:r>
              <a:rPr lang="tr-TR" sz="2050" b="1" dirty="0" smtClean="0">
                <a:sym typeface="Wingdings" pitchFamily="2" charset="2"/>
              </a:rPr>
              <a:t>: </a:t>
            </a:r>
            <a:r>
              <a:rPr lang="tr-TR" sz="2050" b="1" dirty="0" err="1" smtClean="0">
                <a:sym typeface="Wingdings" pitchFamily="2" charset="2"/>
              </a:rPr>
              <a:t>Kommissionsrecherche</a:t>
            </a:r>
            <a:endParaRPr lang="tr-TR" sz="2050" b="1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tr-TR" sz="2050" b="1" dirty="0" smtClean="0">
                <a:sym typeface="Wingdings" pitchFamily="2" charset="2"/>
              </a:rPr>
              <a:t>4. innerhalb von 10 Tage</a:t>
            </a:r>
            <a:r>
              <a:rPr lang="de-DE" sz="2050" b="1" dirty="0" smtClean="0">
                <a:sym typeface="Wingdings" pitchFamily="2" charset="2"/>
              </a:rPr>
              <a:t>n</a:t>
            </a:r>
            <a:r>
              <a:rPr lang="tr-TR" sz="2050" b="1" dirty="0" smtClean="0">
                <a:sym typeface="Wingdings" pitchFamily="2" charset="2"/>
              </a:rPr>
              <a:t>: Übergabe Bericht an Parlamentspräsidenten</a:t>
            </a:r>
          </a:p>
          <a:p>
            <a:pPr>
              <a:buFont typeface="Wingdings"/>
              <a:buChar char="à"/>
            </a:pPr>
            <a:r>
              <a:rPr lang="tr-TR" sz="2050" b="1" dirty="0" smtClean="0">
                <a:sym typeface="Wingdings" pitchFamily="2" charset="2"/>
              </a:rPr>
              <a:t>5. </a:t>
            </a:r>
            <a:r>
              <a:rPr lang="tr-TR" sz="2050" b="1" dirty="0" err="1" smtClean="0">
                <a:sym typeface="Wingdings" pitchFamily="2" charset="2"/>
              </a:rPr>
              <a:t>Verteilung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des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Kommissionsberichts</a:t>
            </a:r>
            <a:r>
              <a:rPr lang="tr-TR" sz="2050" b="1" dirty="0" smtClean="0">
                <a:sym typeface="Wingdings" pitchFamily="2" charset="2"/>
              </a:rPr>
              <a:t> an </a:t>
            </a:r>
            <a:r>
              <a:rPr lang="tr-TR" sz="2050" b="1" dirty="0" err="1" smtClean="0">
                <a:sym typeface="Wingdings" pitchFamily="2" charset="2"/>
              </a:rPr>
              <a:t>Abgeordnete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innerhalb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von</a:t>
            </a:r>
            <a:r>
              <a:rPr lang="tr-TR" sz="2050" b="1" dirty="0" smtClean="0">
                <a:sym typeface="Wingdings" pitchFamily="2" charset="2"/>
              </a:rPr>
              <a:t> 10 </a:t>
            </a:r>
            <a:r>
              <a:rPr lang="tr-TR" sz="2050" b="1" dirty="0" err="1" smtClean="0">
                <a:sym typeface="Wingdings" pitchFamily="2" charset="2"/>
              </a:rPr>
              <a:t>Tagen</a:t>
            </a:r>
            <a:endParaRPr lang="tr-TR" sz="2050" b="1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tr-TR" sz="2050" b="1" dirty="0" smtClean="0">
                <a:sym typeface="Wingdings" pitchFamily="2" charset="2"/>
              </a:rPr>
              <a:t>6. </a:t>
            </a:r>
            <a:r>
              <a:rPr lang="tr-TR" sz="2050" b="1" dirty="0" err="1" smtClean="0">
                <a:sym typeface="Wingdings" pitchFamily="2" charset="2"/>
              </a:rPr>
              <a:t>Abstimmung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über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Übersendung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des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Präsidenten</a:t>
            </a:r>
            <a:r>
              <a:rPr lang="tr-TR" sz="2050" b="1" dirty="0" smtClean="0">
                <a:sym typeface="Wingdings" pitchFamily="2" charset="2"/>
              </a:rPr>
              <a:t> an </a:t>
            </a:r>
            <a:r>
              <a:rPr lang="tr-TR" sz="2050" b="1" dirty="0" err="1" smtClean="0">
                <a:sym typeface="Wingdings" pitchFamily="2" charset="2"/>
              </a:rPr>
              <a:t>das</a:t>
            </a:r>
            <a:r>
              <a:rPr lang="tr-TR" sz="2050" b="1" dirty="0" smtClean="0">
                <a:sym typeface="Wingdings" pitchFamily="2" charset="2"/>
              </a:rPr>
              <a:t> “</a:t>
            </a:r>
            <a:r>
              <a:rPr lang="tr-TR" sz="2050" b="1" dirty="0" err="1" smtClean="0">
                <a:sym typeface="Wingdings" pitchFamily="2" charset="2"/>
              </a:rPr>
              <a:t>Hohe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Gericht</a:t>
            </a:r>
            <a:r>
              <a:rPr lang="tr-TR" sz="2050" b="1" dirty="0" smtClean="0">
                <a:sym typeface="Wingdings" pitchFamily="2" charset="2"/>
              </a:rPr>
              <a:t>” (</a:t>
            </a:r>
            <a:r>
              <a:rPr lang="tr-TR" sz="2050" b="1" dirty="0" err="1" smtClean="0">
                <a:sym typeface="Wingdings" pitchFamily="2" charset="2"/>
              </a:rPr>
              <a:t>Verfassungsgericht</a:t>
            </a:r>
            <a:r>
              <a:rPr lang="tr-TR" sz="2050" b="1" dirty="0" smtClean="0">
                <a:sym typeface="Wingdings" pitchFamily="2" charset="2"/>
              </a:rPr>
              <a:t>) mit 3/4-</a:t>
            </a:r>
            <a:r>
              <a:rPr lang="tr-TR" sz="2050" b="1" dirty="0" err="1" smtClean="0">
                <a:sym typeface="Wingdings" pitchFamily="2" charset="2"/>
              </a:rPr>
              <a:t>Mehrheit</a:t>
            </a:r>
            <a:r>
              <a:rPr lang="tr-TR" sz="2050" b="1" dirty="0" smtClean="0">
                <a:sym typeface="Wingdings" pitchFamily="2" charset="2"/>
              </a:rPr>
              <a:t>!!</a:t>
            </a:r>
          </a:p>
          <a:p>
            <a:pPr>
              <a:buFont typeface="Wingdings"/>
              <a:buChar char="à"/>
            </a:pPr>
            <a:r>
              <a:rPr lang="tr-TR" sz="2050" b="1" dirty="0" smtClean="0">
                <a:sym typeface="Wingdings" pitchFamily="2" charset="2"/>
              </a:rPr>
              <a:t>7. </a:t>
            </a:r>
            <a:r>
              <a:rPr lang="tr-TR" sz="2050" b="1" dirty="0" err="1" smtClean="0">
                <a:sym typeface="Wingdings" pitchFamily="2" charset="2"/>
              </a:rPr>
              <a:t>Verfahren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vor</a:t>
            </a:r>
            <a:r>
              <a:rPr lang="tr-TR" sz="2050" b="1" dirty="0" smtClean="0">
                <a:sym typeface="Wingdings" pitchFamily="2" charset="2"/>
              </a:rPr>
              <a:t> dem </a:t>
            </a:r>
            <a:r>
              <a:rPr lang="tr-TR" sz="2050" b="1" dirty="0" err="1" smtClean="0">
                <a:sym typeface="Wingdings" pitchFamily="2" charset="2"/>
              </a:rPr>
              <a:t>Verfassungsgericht</a:t>
            </a:r>
            <a:r>
              <a:rPr lang="tr-TR" sz="2050" b="1" dirty="0" smtClean="0">
                <a:sym typeface="Wingdings" pitchFamily="2" charset="2"/>
              </a:rPr>
              <a:t> (50% direkt </a:t>
            </a:r>
            <a:r>
              <a:rPr lang="tr-TR" sz="2050" b="1" dirty="0" err="1" smtClean="0">
                <a:sym typeface="Wingdings" pitchFamily="2" charset="2"/>
              </a:rPr>
              <a:t>vom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Präsidenten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ernannt</a:t>
            </a:r>
            <a:r>
              <a:rPr lang="tr-TR" sz="2050" b="1" dirty="0" smtClean="0">
                <a:sym typeface="Wingdings" pitchFamily="2" charset="2"/>
              </a:rPr>
              <a:t>)</a:t>
            </a:r>
          </a:p>
        </p:txBody>
      </p:sp>
      <p:sp>
        <p:nvSpPr>
          <p:cNvPr id="26629" name="26628 Başlık"/>
          <p:cNvSpPr>
            <a:spLocks noGrp="1"/>
          </p:cNvSpPr>
          <p:nvPr>
            <p:ph type="title" idx="4294967295"/>
          </p:nvPr>
        </p:nvSpPr>
        <p:spPr>
          <a:xfrm>
            <a:off x="500034" y="142852"/>
            <a:ext cx="3887787" cy="1000132"/>
          </a:xfrm>
          <a:noFill/>
          <a:ln>
            <a:noFill/>
          </a:ln>
        </p:spPr>
        <p:txBody>
          <a:bodyPr/>
          <a:lstStyle/>
          <a:p>
            <a:pPr algn="l"/>
            <a:r>
              <a:rPr lang="tr-TR" altLang="en-US" sz="1400" b="1" dirty="0" smtClean="0"/>
              <a:t>5. </a:t>
            </a:r>
            <a:r>
              <a:rPr lang="tr-TR" altLang="en-US" sz="1400" b="1" dirty="0" err="1" smtClean="0"/>
              <a:t>Verfassungsvorschlag</a:t>
            </a:r>
            <a:r>
              <a:rPr lang="tr-TR" altLang="en-US" sz="1400" b="1" dirty="0" smtClean="0"/>
              <a:t> der AKP </a:t>
            </a:r>
            <a:r>
              <a:rPr lang="tr-TR" altLang="en-US" sz="1400" b="1" dirty="0" err="1" smtClean="0"/>
              <a:t>über</a:t>
            </a:r>
            <a:r>
              <a:rPr lang="tr-TR" altLang="en-US" sz="1400" b="1" dirty="0" smtClean="0"/>
              <a:t> </a:t>
            </a:r>
            <a:r>
              <a:rPr lang="tr-TR" altLang="en-US" sz="1400" b="1" dirty="0" err="1" smtClean="0"/>
              <a:t>Einführung</a:t>
            </a:r>
            <a:r>
              <a:rPr lang="tr-TR" altLang="en-US" sz="1400" b="1" dirty="0" smtClean="0"/>
              <a:t> de</a:t>
            </a:r>
            <a:r>
              <a:rPr lang="de-DE" altLang="en-US" sz="1400" b="1" dirty="0" smtClean="0"/>
              <a:t>r</a:t>
            </a:r>
            <a:r>
              <a:rPr lang="tr-TR" altLang="en-US" sz="1400" b="1" dirty="0" smtClean="0"/>
              <a:t> </a:t>
            </a:r>
            <a:r>
              <a:rPr lang="tr-TR" altLang="en-US" sz="1400" b="1" dirty="0" err="1" smtClean="0"/>
              <a:t>Pr</a:t>
            </a:r>
            <a:r>
              <a:rPr lang="de-DE" altLang="en-US" sz="1400" b="1" dirty="0" err="1" smtClean="0"/>
              <a:t>äsidentialdemokratie</a:t>
            </a:r>
            <a:r>
              <a:rPr lang="de-DE" altLang="en-US" sz="1400" b="1" dirty="0" smtClean="0"/>
              <a:t> alla </a:t>
            </a:r>
            <a:r>
              <a:rPr lang="de-DE" altLang="en-US" sz="1400" b="1" dirty="0" err="1" smtClean="0"/>
              <a:t>Turca</a:t>
            </a:r>
            <a:r>
              <a:rPr lang="de-DE" altLang="en-US" sz="1400" b="1" dirty="0" smtClean="0"/>
              <a:t> als Mix zwischen </a:t>
            </a:r>
            <a:r>
              <a:rPr lang="de-DE" altLang="en-US" sz="1400" b="1" dirty="0" err="1" smtClean="0"/>
              <a:t>Präsidentialismus</a:t>
            </a:r>
            <a:r>
              <a:rPr lang="de-DE" altLang="en-US" sz="1400" b="1" dirty="0" smtClean="0"/>
              <a:t> &amp; </a:t>
            </a:r>
            <a:r>
              <a:rPr lang="de-DE" altLang="en-US" sz="1400" b="1" dirty="0" err="1" smtClean="0"/>
              <a:t>Semipräsidentialismus</a:t>
            </a:r>
            <a:r>
              <a:rPr lang="de-DE" altLang="en-US" sz="1400" b="1" dirty="0" smtClean="0"/>
              <a:t> (Auflösungsrecht!)</a:t>
            </a:r>
            <a:r>
              <a:rPr lang="tr-TR" sz="1400" b="1" dirty="0" smtClean="0"/>
              <a:t/>
            </a:r>
            <a:br>
              <a:rPr lang="tr-TR" sz="1400" b="1" dirty="0" smtClean="0"/>
            </a:br>
            <a:r>
              <a:rPr lang="de-DE" altLang="en-US" sz="1400" b="1" dirty="0" smtClean="0"/>
              <a:t/>
            </a:r>
            <a:br>
              <a:rPr lang="de-DE" altLang="en-US" sz="1400" b="1" dirty="0" smtClean="0"/>
            </a:br>
            <a:endParaRPr lang="en-US" alt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6625 Dikdörtgen"/>
          <p:cNvSpPr>
            <a:spLocks noGrp="1"/>
          </p:cNvSpPr>
          <p:nvPr/>
        </p:nvSpPr>
        <p:spPr>
          <a:xfrm>
            <a:off x="1676400" y="6245225"/>
            <a:ext cx="3903663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r>
              <a:rPr lang="de-DE" altLang="en-US" sz="1200" dirty="0"/>
              <a:t>Burak Gümüş, www.burak-guemues.com</a:t>
            </a:r>
          </a:p>
        </p:txBody>
      </p:sp>
      <p:sp>
        <p:nvSpPr>
          <p:cNvPr id="26627" name="26626 Dikdörtgen"/>
          <p:cNvSpPr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3051-1311-587298610EC3}" type="slidenum">
              <a:rPr lang="de-DE" altLang="en-US" sz="1400" dirty="0"/>
              <a:pPr algn="r"/>
              <a:t>5</a:t>
            </a:fld>
            <a:endParaRPr lang="de-DE" altLang="en-US" sz="1400" dirty="0"/>
          </a:p>
        </p:txBody>
      </p:sp>
      <p:sp>
        <p:nvSpPr>
          <p:cNvPr id="26628" name="26627 Metin Yer Tutucusu"/>
          <p:cNvSpPr>
            <a:spLocks noGrp="1"/>
          </p:cNvSpPr>
          <p:nvPr>
            <p:ph type="body" idx="4294967295"/>
          </p:nvPr>
        </p:nvSpPr>
        <p:spPr>
          <a:xfrm>
            <a:off x="714375" y="1285875"/>
            <a:ext cx="7940675" cy="4840288"/>
          </a:xfrm>
          <a:ln/>
        </p:spPr>
        <p:txBody>
          <a:bodyPr wrap="square" lIns="91440" tIns="45720" rIns="91440" bIns="45720" anchor="t" anchorCtr="0"/>
          <a:lstStyle/>
          <a:p>
            <a:r>
              <a:rPr lang="tr-TR" sz="2300" dirty="0" err="1" smtClean="0"/>
              <a:t>Bereits</a:t>
            </a:r>
            <a:r>
              <a:rPr lang="tr-TR" sz="2300" dirty="0" smtClean="0"/>
              <a:t> </a:t>
            </a:r>
            <a:r>
              <a:rPr lang="tr-TR" sz="2300" dirty="0" err="1" smtClean="0"/>
              <a:t>Wandel</a:t>
            </a:r>
            <a:r>
              <a:rPr lang="tr-TR" sz="2300" dirty="0" smtClean="0"/>
              <a:t> </a:t>
            </a:r>
            <a:r>
              <a:rPr lang="tr-TR" sz="2300" dirty="0" err="1" smtClean="0"/>
              <a:t>des</a:t>
            </a:r>
            <a:r>
              <a:rPr lang="tr-TR" sz="2300" dirty="0" smtClean="0"/>
              <a:t> </a:t>
            </a:r>
            <a:r>
              <a:rPr lang="tr-TR" sz="2300" dirty="0" err="1" smtClean="0"/>
              <a:t>bisherigen</a:t>
            </a:r>
            <a:r>
              <a:rPr lang="tr-TR" sz="2300" dirty="0" smtClean="0"/>
              <a:t> </a:t>
            </a:r>
            <a:r>
              <a:rPr lang="tr-TR" sz="2300" dirty="0" err="1" smtClean="0"/>
              <a:t>parlamentarischen</a:t>
            </a:r>
            <a:r>
              <a:rPr lang="tr-TR" sz="2300" dirty="0" smtClean="0"/>
              <a:t> </a:t>
            </a:r>
            <a:r>
              <a:rPr lang="tr-TR" sz="2300" dirty="0" err="1" smtClean="0"/>
              <a:t>Regierungssystems</a:t>
            </a:r>
            <a:r>
              <a:rPr lang="tr-TR" sz="2300" dirty="0" smtClean="0"/>
              <a:t> </a:t>
            </a:r>
            <a:r>
              <a:rPr lang="tr-TR" sz="2300" dirty="0" err="1" smtClean="0"/>
              <a:t>nach</a:t>
            </a:r>
            <a:r>
              <a:rPr lang="tr-TR" sz="2300" dirty="0" smtClean="0"/>
              <a:t> dem </a:t>
            </a:r>
            <a:r>
              <a:rPr lang="tr-TR" sz="2300" dirty="0" err="1" smtClean="0"/>
              <a:t>Septemberputsch</a:t>
            </a:r>
            <a:r>
              <a:rPr lang="tr-TR" sz="2300" dirty="0" smtClean="0"/>
              <a:t> </a:t>
            </a:r>
            <a:r>
              <a:rPr lang="tr-TR" sz="2300" dirty="0" err="1" smtClean="0"/>
              <a:t>von</a:t>
            </a:r>
            <a:r>
              <a:rPr lang="tr-TR" sz="2300" dirty="0" smtClean="0"/>
              <a:t> 1980 </a:t>
            </a:r>
            <a:r>
              <a:rPr lang="tr-TR" sz="2300" dirty="0" err="1" smtClean="0"/>
              <a:t>durch</a:t>
            </a:r>
            <a:r>
              <a:rPr lang="tr-TR" sz="2300" dirty="0" smtClean="0"/>
              <a:t> </a:t>
            </a:r>
            <a:r>
              <a:rPr lang="tr-TR" sz="2300" dirty="0" err="1" smtClean="0"/>
              <a:t>Ausweitung</a:t>
            </a:r>
            <a:r>
              <a:rPr lang="tr-TR" sz="2300" dirty="0" smtClean="0"/>
              <a:t> der </a:t>
            </a:r>
            <a:r>
              <a:rPr lang="tr-TR" sz="2300" dirty="0" err="1" smtClean="0"/>
              <a:t>Machtressourcen</a:t>
            </a:r>
            <a:r>
              <a:rPr lang="tr-TR" sz="2300" dirty="0" smtClean="0"/>
              <a:t> </a:t>
            </a:r>
            <a:r>
              <a:rPr lang="tr-TR" sz="2300" dirty="0" err="1" smtClean="0"/>
              <a:t>des</a:t>
            </a:r>
            <a:r>
              <a:rPr lang="tr-TR" sz="2300" dirty="0" smtClean="0"/>
              <a:t> </a:t>
            </a:r>
            <a:r>
              <a:rPr lang="de-DE" sz="2300" dirty="0" smtClean="0"/>
              <a:t>bis dahin </a:t>
            </a:r>
            <a:r>
              <a:rPr lang="tr-TR" sz="2300" dirty="0" smtClean="0"/>
              <a:t>nur mit </a:t>
            </a:r>
            <a:r>
              <a:rPr lang="tr-TR" sz="2300" dirty="0" err="1" smtClean="0"/>
              <a:t>repr</a:t>
            </a:r>
            <a:r>
              <a:rPr lang="de-DE" sz="2300" dirty="0" err="1" smtClean="0"/>
              <a:t>äsentativen</a:t>
            </a:r>
            <a:r>
              <a:rPr lang="de-DE" sz="2300" dirty="0" smtClean="0"/>
              <a:t> Aufgaben betrauten Präsidenten</a:t>
            </a:r>
          </a:p>
          <a:p>
            <a:endParaRPr lang="de-DE" sz="2300" dirty="0" smtClean="0"/>
          </a:p>
          <a:p>
            <a:r>
              <a:rPr lang="de-DE" sz="2300" dirty="0" smtClean="0"/>
              <a:t>Umbau des Landes in eine</a:t>
            </a:r>
            <a:r>
              <a:rPr lang="tr-TR" sz="2300" dirty="0" smtClean="0"/>
              <a:t> “</a:t>
            </a:r>
            <a:r>
              <a:rPr lang="tr-TR" sz="2300" dirty="0" err="1" smtClean="0"/>
              <a:t>Pr</a:t>
            </a:r>
            <a:r>
              <a:rPr lang="de-DE" sz="2300" dirty="0" smtClean="0"/>
              <a:t>ä</a:t>
            </a:r>
            <a:r>
              <a:rPr lang="tr-TR" sz="2300" dirty="0" smtClean="0"/>
              <a:t>sidialrepublik alla turca” als Zwittermodell zwischen dem präsidentiellen und semi-präsidentielle</a:t>
            </a:r>
            <a:r>
              <a:rPr lang="de-DE" sz="2300" dirty="0" smtClean="0"/>
              <a:t>n</a:t>
            </a:r>
            <a:r>
              <a:rPr lang="tr-TR" sz="2300" dirty="0" smtClean="0"/>
              <a:t> Regierungssystem: Vom Staatsoberhaupt zum Staatschef (?)</a:t>
            </a:r>
            <a:endParaRPr sz="2300" dirty="0"/>
          </a:p>
        </p:txBody>
      </p:sp>
      <p:sp>
        <p:nvSpPr>
          <p:cNvPr id="26629" name="26628 Başlık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3887787" cy="576263"/>
          </a:xfrm>
          <a:noFill/>
          <a:ln>
            <a:noFill/>
          </a:ln>
        </p:spPr>
        <p:txBody>
          <a:bodyPr/>
          <a:lstStyle/>
          <a:p>
            <a:pPr algn="l"/>
            <a:r>
              <a:rPr lang="tr-TR" altLang="en-US" sz="2200" b="1" dirty="0" err="1" smtClean="0"/>
              <a:t>Zentrale</a:t>
            </a:r>
            <a:r>
              <a:rPr lang="tr-TR" altLang="en-US" sz="2200" b="1" dirty="0" smtClean="0"/>
              <a:t> </a:t>
            </a:r>
            <a:r>
              <a:rPr lang="tr-TR" altLang="en-US" sz="2200" b="1" dirty="0" err="1" smtClean="0"/>
              <a:t>Thesen</a:t>
            </a:r>
            <a:endParaRPr lang="en-US" altLang="en-US" sz="2200" b="1" dirty="0"/>
          </a:p>
        </p:txBody>
      </p:sp>
      <p:pic>
        <p:nvPicPr>
          <p:cNvPr id="6" name="Grafik 5" descr="uk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0" y="5760000"/>
            <a:ext cx="964406" cy="964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6625 Dikdörtgen"/>
          <p:cNvSpPr>
            <a:spLocks noGrp="1"/>
          </p:cNvSpPr>
          <p:nvPr/>
        </p:nvSpPr>
        <p:spPr>
          <a:xfrm>
            <a:off x="1676400" y="6245225"/>
            <a:ext cx="3903663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r>
              <a:rPr lang="de-DE" altLang="en-US" sz="1200" dirty="0"/>
              <a:t>Burak Gümüş, www.burak-guemues.com</a:t>
            </a:r>
          </a:p>
        </p:txBody>
      </p:sp>
      <p:sp>
        <p:nvSpPr>
          <p:cNvPr id="26627" name="26626 Dikdörtgen"/>
          <p:cNvSpPr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3051-1311-587298610EC3}" type="slidenum">
              <a:rPr lang="de-DE" altLang="en-US" sz="1400" dirty="0"/>
              <a:pPr algn="r"/>
              <a:t>50</a:t>
            </a:fld>
            <a:endParaRPr lang="de-DE" altLang="en-US" sz="1400" dirty="0"/>
          </a:p>
        </p:txBody>
      </p:sp>
      <p:sp>
        <p:nvSpPr>
          <p:cNvPr id="26628" name="26627 Metin Yer Tutucusu"/>
          <p:cNvSpPr>
            <a:spLocks noGrp="1"/>
          </p:cNvSpPr>
          <p:nvPr>
            <p:ph type="body" idx="4294967295"/>
          </p:nvPr>
        </p:nvSpPr>
        <p:spPr>
          <a:xfrm>
            <a:off x="714375" y="1000108"/>
            <a:ext cx="7940675" cy="5126055"/>
          </a:xfrm>
          <a:ln/>
        </p:spPr>
        <p:txBody>
          <a:bodyPr wrap="square" lIns="91440" tIns="45720" rIns="91440" bIns="45720" anchor="t" anchorCtr="0"/>
          <a:lstStyle/>
          <a:p>
            <a:pPr>
              <a:buFont typeface="Wingdings"/>
              <a:buChar char="à"/>
            </a:pPr>
            <a:r>
              <a:rPr lang="tr-TR" sz="2050" b="1" dirty="0" err="1" smtClean="0">
                <a:sym typeface="Wingdings" pitchFamily="2" charset="2"/>
              </a:rPr>
              <a:t>IM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FALLE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EINER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VERFASSUNGSÄNDERNDEN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MEHRHEIT</a:t>
            </a:r>
            <a:r>
              <a:rPr lang="tr-TR" sz="2050" b="1" dirty="0" smtClean="0">
                <a:sym typeface="Wingdings" pitchFamily="2" charset="2"/>
              </a:rPr>
              <a:t> AB </a:t>
            </a:r>
            <a:r>
              <a:rPr lang="tr-TR" sz="2050" b="1" dirty="0" err="1" smtClean="0">
                <a:sym typeface="Wingdings" pitchFamily="2" charset="2"/>
              </a:rPr>
              <a:t>JUNI</a:t>
            </a:r>
            <a:r>
              <a:rPr lang="tr-TR" sz="2050" b="1" dirty="0" smtClean="0">
                <a:sym typeface="Wingdings" pitchFamily="2" charset="2"/>
              </a:rPr>
              <a:t> 2015:</a:t>
            </a:r>
          </a:p>
          <a:p>
            <a:pPr>
              <a:buFont typeface="Wingdings"/>
              <a:buChar char="à"/>
            </a:pPr>
            <a:r>
              <a:rPr lang="tr-TR" sz="2050" b="1" dirty="0" err="1" smtClean="0">
                <a:sym typeface="Wingdings" pitchFamily="2" charset="2"/>
              </a:rPr>
              <a:t>Machtkonzentration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des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Präsidenten</a:t>
            </a:r>
            <a:endParaRPr lang="tr-TR" sz="2050" b="1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tr-TR" sz="2050" b="1" dirty="0" smtClean="0">
                <a:sym typeface="Wingdings" pitchFamily="2" charset="2"/>
              </a:rPr>
              <a:t>“</a:t>
            </a:r>
            <a:r>
              <a:rPr lang="tr-TR" sz="2050" b="1" dirty="0" err="1" smtClean="0">
                <a:sym typeface="Wingdings" pitchFamily="2" charset="2"/>
              </a:rPr>
              <a:t>Konstitutionelle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Wahlmonarchie</a:t>
            </a:r>
            <a:r>
              <a:rPr lang="tr-TR" sz="2050" b="1" dirty="0" smtClean="0">
                <a:sym typeface="Wingdings" pitchFamily="2" charset="2"/>
              </a:rPr>
              <a:t>”?</a:t>
            </a:r>
          </a:p>
          <a:p>
            <a:pPr>
              <a:buFont typeface="Wingdings"/>
              <a:buChar char="à"/>
            </a:pPr>
            <a:r>
              <a:rPr lang="tr-TR" sz="2050" b="1" dirty="0" smtClean="0">
                <a:sym typeface="Wingdings" pitchFamily="2" charset="2"/>
              </a:rPr>
              <a:t>Aufstieg Erdoğan vom Staatsoberhaupt zum unabsetzbaren Staatschef aufgrund eine</a:t>
            </a:r>
            <a:r>
              <a:rPr lang="de-DE" sz="2050" b="1" dirty="0" smtClean="0">
                <a:sym typeface="Wingdings" pitchFamily="2" charset="2"/>
              </a:rPr>
              <a:t>s</a:t>
            </a:r>
            <a:r>
              <a:rPr lang="tr-TR" sz="2050" b="1" dirty="0" smtClean="0">
                <a:sym typeface="Wingdings" pitchFamily="2" charset="2"/>
              </a:rPr>
              <a:t> autoritären Präsidialsystems</a:t>
            </a:r>
          </a:p>
          <a:p>
            <a:pPr>
              <a:buFont typeface="Wingdings"/>
              <a:buChar char="à"/>
            </a:pPr>
            <a:endParaRPr lang="tr-TR" sz="2050" b="1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tr-TR" sz="2050" b="1" dirty="0" err="1" smtClean="0">
                <a:sym typeface="Wingdings" pitchFamily="2" charset="2"/>
              </a:rPr>
              <a:t>IM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FALLE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EINES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WAHLDEBAKELS</a:t>
            </a:r>
            <a:r>
              <a:rPr lang="tr-TR" sz="2050" b="1" dirty="0" smtClean="0">
                <a:sym typeface="Wingdings" pitchFamily="2" charset="2"/>
              </a:rPr>
              <a:t> im </a:t>
            </a:r>
            <a:r>
              <a:rPr lang="tr-TR" sz="2050" b="1" dirty="0" err="1" smtClean="0">
                <a:sym typeface="Wingdings" pitchFamily="2" charset="2"/>
              </a:rPr>
              <a:t>Juni</a:t>
            </a:r>
            <a:r>
              <a:rPr lang="tr-TR" sz="2050" b="1" dirty="0" smtClean="0">
                <a:sym typeface="Wingdings" pitchFamily="2" charset="2"/>
              </a:rPr>
              <a:t> 2015: </a:t>
            </a:r>
          </a:p>
          <a:p>
            <a:pPr>
              <a:buNone/>
            </a:pPr>
            <a:r>
              <a:rPr lang="tr-TR" sz="2050" b="1" dirty="0" err="1" smtClean="0">
                <a:sym typeface="Wingdings" pitchFamily="2" charset="2"/>
              </a:rPr>
              <a:t>Vielleicht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Loslösung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Davutoğlus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von</a:t>
            </a:r>
            <a:r>
              <a:rPr lang="tr-TR" sz="2050" b="1" dirty="0" smtClean="0">
                <a:sym typeface="Wingdings" pitchFamily="2" charset="2"/>
              </a:rPr>
              <a:t> Erdoğan???</a:t>
            </a:r>
          </a:p>
          <a:p>
            <a:pPr>
              <a:buNone/>
            </a:pPr>
            <a:endParaRPr lang="tr-TR" sz="2050" b="1" dirty="0" smtClean="0">
              <a:sym typeface="Wingdings" pitchFamily="2" charset="2"/>
            </a:endParaRPr>
          </a:p>
          <a:p>
            <a:pPr>
              <a:buNone/>
            </a:pPr>
            <a:r>
              <a:rPr lang="tr-TR" sz="2050" b="1" dirty="0" err="1" smtClean="0">
                <a:sym typeface="Wingdings" pitchFamily="2" charset="2"/>
              </a:rPr>
              <a:t>Jetzt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schon</a:t>
            </a:r>
            <a:r>
              <a:rPr lang="tr-TR" sz="2050" b="1" dirty="0" smtClean="0">
                <a:sym typeface="Wingdings" pitchFamily="2" charset="2"/>
              </a:rPr>
              <a:t> Hin-, </a:t>
            </a:r>
            <a:r>
              <a:rPr lang="tr-TR" sz="2050" b="1" dirty="0" err="1" smtClean="0">
                <a:sym typeface="Wingdings" pitchFamily="2" charset="2"/>
              </a:rPr>
              <a:t>aber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nicht</a:t>
            </a:r>
            <a:r>
              <a:rPr lang="tr-TR" sz="2050" b="1" dirty="0" smtClean="0">
                <a:sym typeface="Wingdings" pitchFamily="2" charset="2"/>
              </a:rPr>
              <a:t>  </a:t>
            </a:r>
            <a:r>
              <a:rPr lang="tr-TR" sz="2050" b="1" dirty="0" err="1" smtClean="0">
                <a:sym typeface="Wingdings" pitchFamily="2" charset="2"/>
              </a:rPr>
              <a:t>Beweise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für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eine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leichte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Dissenz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zwischen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Davutoğlu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und</a:t>
            </a:r>
            <a:r>
              <a:rPr lang="tr-TR" sz="2050" b="1" dirty="0" smtClean="0">
                <a:sym typeface="Wingdings" pitchFamily="2" charset="2"/>
              </a:rPr>
              <a:t> Erdoğan mit der </a:t>
            </a:r>
            <a:r>
              <a:rPr lang="tr-TR" sz="2050" b="1" dirty="0" err="1" smtClean="0">
                <a:sym typeface="Wingdings" pitchFamily="2" charset="2"/>
              </a:rPr>
              <a:t>vorübergehenden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Niederlage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des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Premiers</a:t>
            </a:r>
            <a:r>
              <a:rPr lang="tr-TR" sz="2050" b="1" dirty="0" smtClean="0">
                <a:sym typeface="Wingdings" pitchFamily="2" charset="2"/>
              </a:rPr>
              <a:t>, der </a:t>
            </a:r>
            <a:r>
              <a:rPr lang="tr-TR" sz="2050" b="1" dirty="0" err="1" smtClean="0">
                <a:sym typeface="Wingdings" pitchFamily="2" charset="2"/>
              </a:rPr>
              <a:t>von</a:t>
            </a:r>
            <a:r>
              <a:rPr lang="tr-TR" sz="2050" b="1" dirty="0" smtClean="0">
                <a:sym typeface="Wingdings" pitchFamily="2" charset="2"/>
              </a:rPr>
              <a:t> “</a:t>
            </a:r>
            <a:r>
              <a:rPr lang="tr-TR" sz="2050" b="1" dirty="0" err="1" smtClean="0">
                <a:sym typeface="Wingdings" pitchFamily="2" charset="2"/>
              </a:rPr>
              <a:t>sanften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Übergang</a:t>
            </a:r>
            <a:r>
              <a:rPr lang="tr-TR" sz="2050" b="1" dirty="0" smtClean="0">
                <a:sym typeface="Wingdings" pitchFamily="2" charset="2"/>
              </a:rPr>
              <a:t> zum </a:t>
            </a:r>
            <a:r>
              <a:rPr lang="tr-TR" sz="2050" b="1" dirty="0" err="1" smtClean="0">
                <a:sym typeface="Wingdings" pitchFamily="2" charset="2"/>
              </a:rPr>
              <a:t>Präsidialsystem</a:t>
            </a:r>
            <a:r>
              <a:rPr lang="tr-TR" sz="2050" b="1" dirty="0" smtClean="0">
                <a:sym typeface="Wingdings" pitchFamily="2" charset="2"/>
              </a:rPr>
              <a:t>” </a:t>
            </a:r>
            <a:r>
              <a:rPr lang="tr-TR" sz="2050" b="1" dirty="0" err="1" smtClean="0">
                <a:sym typeface="Wingdings" pitchFamily="2" charset="2"/>
              </a:rPr>
              <a:t>spricht</a:t>
            </a:r>
            <a:r>
              <a:rPr lang="tr-TR" sz="2050" b="1" dirty="0" smtClean="0">
                <a:sym typeface="Wingdings" pitchFamily="2" charset="2"/>
              </a:rPr>
              <a:t>:</a:t>
            </a:r>
          </a:p>
        </p:txBody>
      </p:sp>
      <p:sp>
        <p:nvSpPr>
          <p:cNvPr id="26629" name="26628 Başlık"/>
          <p:cNvSpPr>
            <a:spLocks noGrp="1"/>
          </p:cNvSpPr>
          <p:nvPr>
            <p:ph type="title" idx="4294967295"/>
          </p:nvPr>
        </p:nvSpPr>
        <p:spPr>
          <a:xfrm>
            <a:off x="500034" y="71414"/>
            <a:ext cx="3887787" cy="1000132"/>
          </a:xfrm>
          <a:noFill/>
          <a:ln>
            <a:noFill/>
          </a:ln>
        </p:spPr>
        <p:txBody>
          <a:bodyPr/>
          <a:lstStyle/>
          <a:p>
            <a:pPr algn="l"/>
            <a:r>
              <a:rPr lang="tr-TR" altLang="en-US" sz="2000" b="1" dirty="0" smtClean="0"/>
              <a:t>6. </a:t>
            </a:r>
            <a:r>
              <a:rPr lang="tr-TR" altLang="en-US" sz="2000" b="1" dirty="0" err="1" smtClean="0"/>
              <a:t>Abnahme</a:t>
            </a:r>
            <a:r>
              <a:rPr lang="tr-TR" altLang="en-US" sz="2000" b="1" dirty="0" smtClean="0"/>
              <a:t> der </a:t>
            </a:r>
            <a:r>
              <a:rPr lang="tr-TR" altLang="en-US" sz="2000" b="1" dirty="0" err="1" smtClean="0"/>
              <a:t>Loyalität</a:t>
            </a:r>
            <a:r>
              <a:rPr lang="tr-TR" altLang="en-US" sz="2000" b="1" dirty="0" smtClean="0"/>
              <a:t> </a:t>
            </a:r>
            <a:r>
              <a:rPr lang="tr-TR" altLang="en-US" sz="2000" b="1" dirty="0" err="1" smtClean="0"/>
              <a:t>Davutoğlus</a:t>
            </a:r>
            <a:r>
              <a:rPr lang="tr-TR" altLang="en-US" sz="2000" b="1" dirty="0" smtClean="0"/>
              <a:t> </a:t>
            </a:r>
            <a:r>
              <a:rPr lang="tr-TR" altLang="en-US" sz="2000" b="1" dirty="0" err="1" smtClean="0"/>
              <a:t>gegenüber</a:t>
            </a:r>
            <a:r>
              <a:rPr lang="tr-TR" altLang="en-US" sz="2000" b="1" dirty="0" smtClean="0"/>
              <a:t> Erdoğan?</a:t>
            </a:r>
            <a:r>
              <a:rPr lang="tr-TR" sz="2000" b="1" dirty="0" smtClean="0"/>
              <a:t/>
            </a:r>
            <a:br>
              <a:rPr lang="tr-TR" sz="2000" b="1" dirty="0" smtClean="0"/>
            </a:br>
            <a:r>
              <a:rPr lang="de-DE" altLang="en-US" sz="2000" b="1" dirty="0" smtClean="0"/>
              <a:t/>
            </a:r>
            <a:br>
              <a:rPr lang="de-DE" altLang="en-US" sz="2000" b="1" dirty="0" smtClean="0"/>
            </a:br>
            <a:r>
              <a:rPr lang="de-DE" altLang="en-US" sz="2000" b="1" dirty="0" smtClean="0"/>
              <a:t/>
            </a:r>
            <a:br>
              <a:rPr lang="de-DE" altLang="en-US" sz="2000" b="1" dirty="0" smtClean="0"/>
            </a:br>
            <a:endParaRPr lang="en-US" altLang="en-US" sz="2000" b="1" dirty="0"/>
          </a:p>
        </p:txBody>
      </p:sp>
      <p:pic>
        <p:nvPicPr>
          <p:cNvPr id="6" name="Grafik 5" descr="uk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0" y="5760000"/>
            <a:ext cx="964406" cy="964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6625 Dikdörtgen"/>
          <p:cNvSpPr>
            <a:spLocks noGrp="1"/>
          </p:cNvSpPr>
          <p:nvPr/>
        </p:nvSpPr>
        <p:spPr>
          <a:xfrm>
            <a:off x="1676400" y="6245225"/>
            <a:ext cx="3903663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r>
              <a:rPr lang="de-DE" altLang="en-US" sz="1200" dirty="0"/>
              <a:t>Burak Gümüş, www.burak-guemues.com</a:t>
            </a:r>
          </a:p>
        </p:txBody>
      </p:sp>
      <p:sp>
        <p:nvSpPr>
          <p:cNvPr id="26627" name="26626 Dikdörtgen"/>
          <p:cNvSpPr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3051-1311-587298610EC3}" type="slidenum">
              <a:rPr lang="de-DE" altLang="en-US" sz="1400" dirty="0"/>
              <a:pPr algn="r"/>
              <a:t>51</a:t>
            </a:fld>
            <a:endParaRPr lang="de-DE" altLang="en-US" sz="1400" dirty="0"/>
          </a:p>
        </p:txBody>
      </p:sp>
      <p:sp>
        <p:nvSpPr>
          <p:cNvPr id="26628" name="26627 Metin Yer Tutucusu"/>
          <p:cNvSpPr>
            <a:spLocks noGrp="1"/>
          </p:cNvSpPr>
          <p:nvPr>
            <p:ph type="body" idx="4294967295"/>
          </p:nvPr>
        </p:nvSpPr>
        <p:spPr>
          <a:xfrm>
            <a:off x="714375" y="1000108"/>
            <a:ext cx="7940675" cy="5126055"/>
          </a:xfrm>
          <a:ln/>
        </p:spPr>
        <p:txBody>
          <a:bodyPr wrap="square" lIns="91440" tIns="45720" rIns="91440" bIns="45720" anchor="t" anchorCtr="0"/>
          <a:lstStyle/>
          <a:p>
            <a:pPr>
              <a:buNone/>
            </a:pPr>
            <a:r>
              <a:rPr lang="tr-TR" sz="2050" b="1" dirty="0" smtClean="0">
                <a:sym typeface="Wingdings" pitchFamily="2" charset="2"/>
              </a:rPr>
              <a:t>1. </a:t>
            </a:r>
            <a:r>
              <a:rPr lang="tr-TR" sz="2050" b="1" dirty="0" err="1" smtClean="0">
                <a:sym typeface="Wingdings" pitchFamily="2" charset="2"/>
              </a:rPr>
              <a:t>Demonstratives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Fehlen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von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Davutoğlu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bei</a:t>
            </a:r>
            <a:r>
              <a:rPr lang="tr-TR" sz="2050" b="1" dirty="0" smtClean="0">
                <a:sym typeface="Wingdings" pitchFamily="2" charset="2"/>
              </a:rPr>
              <a:t> der </a:t>
            </a:r>
            <a:r>
              <a:rPr lang="tr-TR" sz="2050" b="1" dirty="0" err="1" smtClean="0">
                <a:sym typeface="Wingdings" pitchFamily="2" charset="2"/>
              </a:rPr>
              <a:t>Abstimmung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über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die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Übersendung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von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vier</a:t>
            </a:r>
            <a:r>
              <a:rPr lang="tr-TR" sz="2050" b="1" dirty="0" smtClean="0">
                <a:sym typeface="Wingdings" pitchFamily="2" charset="2"/>
              </a:rPr>
              <a:t> AKP-</a:t>
            </a:r>
            <a:r>
              <a:rPr lang="tr-TR" sz="2050" b="1" dirty="0" err="1" smtClean="0">
                <a:sym typeface="Wingdings" pitchFamily="2" charset="2"/>
              </a:rPr>
              <a:t>Ex</a:t>
            </a:r>
            <a:r>
              <a:rPr lang="tr-TR" sz="2050" b="1" dirty="0" smtClean="0">
                <a:sym typeface="Wingdings" pitchFamily="2" charset="2"/>
              </a:rPr>
              <a:t>-</a:t>
            </a:r>
            <a:r>
              <a:rPr lang="tr-TR" sz="2050" b="1" dirty="0" err="1" smtClean="0">
                <a:sym typeface="Wingdings" pitchFamily="2" charset="2"/>
              </a:rPr>
              <a:t>Ministern</a:t>
            </a:r>
            <a:r>
              <a:rPr lang="tr-TR" sz="2050" b="1" dirty="0" smtClean="0">
                <a:sym typeface="Wingdings" pitchFamily="2" charset="2"/>
              </a:rPr>
              <a:t> an </a:t>
            </a:r>
            <a:r>
              <a:rPr lang="tr-TR" sz="2050" b="1" dirty="0" err="1" smtClean="0">
                <a:sym typeface="Wingdings" pitchFamily="2" charset="2"/>
              </a:rPr>
              <a:t>das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Hohe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Tribunal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wegen</a:t>
            </a:r>
            <a:r>
              <a:rPr lang="tr-TR" sz="2050" b="1" dirty="0" smtClean="0">
                <a:sym typeface="Wingdings" pitchFamily="2" charset="2"/>
              </a:rPr>
              <a:t> den </a:t>
            </a:r>
            <a:r>
              <a:rPr lang="tr-TR" sz="2050" b="1" dirty="0" err="1" smtClean="0">
                <a:sym typeface="Wingdings" pitchFamily="2" charset="2"/>
              </a:rPr>
              <a:t>Korruptionsvorwürfen</a:t>
            </a:r>
            <a:endParaRPr lang="tr-TR" sz="2050" b="1" dirty="0" smtClean="0">
              <a:sym typeface="Wingdings" pitchFamily="2" charset="2"/>
            </a:endParaRPr>
          </a:p>
          <a:p>
            <a:pPr marL="457200" indent="-457200">
              <a:buAutoNum type="arabicPeriod" startAt="2"/>
            </a:pPr>
            <a:r>
              <a:rPr lang="tr-TR" sz="2050" b="1" dirty="0" err="1" smtClean="0">
                <a:sym typeface="Wingdings" pitchFamily="2" charset="2"/>
              </a:rPr>
              <a:t>Abgelehnter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Vorschlag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Davutoğlus</a:t>
            </a:r>
            <a:r>
              <a:rPr lang="tr-TR" sz="2050" b="1" dirty="0" smtClean="0">
                <a:sym typeface="Wingdings" pitchFamily="2" charset="2"/>
              </a:rPr>
              <a:t> an </a:t>
            </a:r>
            <a:r>
              <a:rPr lang="tr-TR" sz="2050" b="1" dirty="0" err="1" smtClean="0">
                <a:sym typeface="Wingdings" pitchFamily="2" charset="2"/>
              </a:rPr>
              <a:t>betroffene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Minister</a:t>
            </a:r>
            <a:r>
              <a:rPr lang="tr-TR" sz="2050" b="1" dirty="0" smtClean="0">
                <a:sym typeface="Wingdings" pitchFamily="2" charset="2"/>
              </a:rPr>
              <a:t>, </a:t>
            </a:r>
            <a:r>
              <a:rPr lang="tr-TR" sz="2050" b="1" dirty="0" err="1" smtClean="0">
                <a:sym typeface="Wingdings" pitchFamily="2" charset="2"/>
              </a:rPr>
              <a:t>sich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doch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freiwillig</a:t>
            </a:r>
            <a:r>
              <a:rPr lang="tr-TR" sz="2050" b="1" dirty="0" smtClean="0">
                <a:sym typeface="Wingdings" pitchFamily="2" charset="2"/>
              </a:rPr>
              <a:t> dem </a:t>
            </a:r>
            <a:r>
              <a:rPr lang="tr-TR" sz="2050" b="1" dirty="0" err="1" smtClean="0">
                <a:sym typeface="Wingdings" pitchFamily="2" charset="2"/>
              </a:rPr>
              <a:t>Hohen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Tribunal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zu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stellen</a:t>
            </a:r>
            <a:endParaRPr lang="tr-TR" sz="2050" b="1" dirty="0" smtClean="0">
              <a:sym typeface="Wingdings" pitchFamily="2" charset="2"/>
            </a:endParaRPr>
          </a:p>
          <a:p>
            <a:pPr marL="457200" indent="-457200">
              <a:buAutoNum type="arabicPeriod" startAt="2"/>
            </a:pPr>
            <a:r>
              <a:rPr lang="tr-TR" sz="2050" b="1" dirty="0" err="1" smtClean="0">
                <a:sym typeface="Wingdings" pitchFamily="2" charset="2"/>
              </a:rPr>
              <a:t>Von</a:t>
            </a:r>
            <a:r>
              <a:rPr lang="tr-TR" sz="2050" b="1" dirty="0" smtClean="0">
                <a:sym typeface="Wingdings" pitchFamily="2" charset="2"/>
              </a:rPr>
              <a:t>  Erdoğan </a:t>
            </a:r>
            <a:r>
              <a:rPr lang="tr-TR" sz="2050" b="1" dirty="0" err="1" smtClean="0">
                <a:sym typeface="Wingdings" pitchFamily="2" charset="2"/>
              </a:rPr>
              <a:t>abgelehnter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Vorschlag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Davutoğlus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über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die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Einführung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des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Offenlegungspflichts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für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Politiker</a:t>
            </a:r>
            <a:r>
              <a:rPr lang="tr-TR" sz="2050" b="1" dirty="0" smtClean="0">
                <a:sym typeface="Wingdings" pitchFamily="2" charset="2"/>
              </a:rPr>
              <a:t>_</a:t>
            </a:r>
            <a:r>
              <a:rPr lang="tr-TR" sz="2050" b="1" dirty="0" err="1" smtClean="0">
                <a:sym typeface="Wingdings" pitchFamily="2" charset="2"/>
              </a:rPr>
              <a:t>innen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und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hohe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Beamte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sowie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über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die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Fiskalkontrolle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staatlicher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Zuschüsse</a:t>
            </a:r>
            <a:r>
              <a:rPr lang="tr-TR" sz="2050" b="1" dirty="0" smtClean="0">
                <a:sym typeface="Wingdings" pitchFamily="2" charset="2"/>
              </a:rPr>
              <a:t> (Yetkin, 21.01.2015, S. 3)</a:t>
            </a:r>
          </a:p>
          <a:p>
            <a:pPr>
              <a:buNone/>
            </a:pPr>
            <a:endParaRPr lang="tr-TR" sz="2050" b="1" dirty="0" smtClean="0">
              <a:sym typeface="Wingdings" pitchFamily="2" charset="2"/>
            </a:endParaRPr>
          </a:p>
        </p:txBody>
      </p:sp>
      <p:sp>
        <p:nvSpPr>
          <p:cNvPr id="26629" name="26628 Başlık"/>
          <p:cNvSpPr>
            <a:spLocks noGrp="1"/>
          </p:cNvSpPr>
          <p:nvPr>
            <p:ph type="title" idx="4294967295"/>
          </p:nvPr>
        </p:nvSpPr>
        <p:spPr>
          <a:xfrm>
            <a:off x="500034" y="71414"/>
            <a:ext cx="3887787" cy="1000132"/>
          </a:xfrm>
          <a:noFill/>
          <a:ln>
            <a:noFill/>
          </a:ln>
        </p:spPr>
        <p:txBody>
          <a:bodyPr/>
          <a:lstStyle/>
          <a:p>
            <a:pPr algn="l"/>
            <a:r>
              <a:rPr lang="tr-TR" altLang="en-US" sz="2000" b="1" dirty="0" smtClean="0"/>
              <a:t>6. </a:t>
            </a:r>
            <a:r>
              <a:rPr lang="tr-TR" altLang="en-US" sz="2000" b="1" dirty="0" err="1" smtClean="0"/>
              <a:t>Abnahme</a:t>
            </a:r>
            <a:r>
              <a:rPr lang="tr-TR" altLang="en-US" sz="2000" b="1" dirty="0" smtClean="0"/>
              <a:t> der </a:t>
            </a:r>
            <a:r>
              <a:rPr lang="tr-TR" altLang="en-US" sz="2000" b="1" dirty="0" err="1" smtClean="0"/>
              <a:t>Loyalität</a:t>
            </a:r>
            <a:r>
              <a:rPr lang="tr-TR" altLang="en-US" sz="2000" b="1" dirty="0" smtClean="0"/>
              <a:t> </a:t>
            </a:r>
            <a:r>
              <a:rPr lang="tr-TR" altLang="en-US" sz="2000" b="1" dirty="0" err="1" smtClean="0"/>
              <a:t>Davutoğlus</a:t>
            </a:r>
            <a:r>
              <a:rPr lang="tr-TR" altLang="en-US" sz="2000" b="1" dirty="0" smtClean="0"/>
              <a:t> </a:t>
            </a:r>
            <a:r>
              <a:rPr lang="tr-TR" altLang="en-US" sz="2000" b="1" dirty="0" err="1" smtClean="0"/>
              <a:t>gegenüber</a:t>
            </a:r>
            <a:r>
              <a:rPr lang="tr-TR" altLang="en-US" sz="2000" b="1" dirty="0" smtClean="0"/>
              <a:t> Erdoğan?</a:t>
            </a:r>
            <a:r>
              <a:rPr lang="tr-TR" sz="2000" b="1" dirty="0" smtClean="0"/>
              <a:t/>
            </a:r>
            <a:br>
              <a:rPr lang="tr-TR" sz="2000" b="1" dirty="0" smtClean="0"/>
            </a:br>
            <a:r>
              <a:rPr lang="de-DE" altLang="en-US" sz="2000" b="1" dirty="0" smtClean="0"/>
              <a:t/>
            </a:r>
            <a:br>
              <a:rPr lang="de-DE" altLang="en-US" sz="2000" b="1" dirty="0" smtClean="0"/>
            </a:br>
            <a:r>
              <a:rPr lang="de-DE" altLang="en-US" sz="2000" b="1" dirty="0" smtClean="0"/>
              <a:t/>
            </a:r>
            <a:br>
              <a:rPr lang="de-DE" altLang="en-US" sz="2000" b="1" dirty="0" smtClean="0"/>
            </a:br>
            <a:endParaRPr lang="en-US" altLang="en-US" sz="2000" b="1" dirty="0"/>
          </a:p>
        </p:txBody>
      </p:sp>
      <p:pic>
        <p:nvPicPr>
          <p:cNvPr id="6" name="Grafik 5" descr="uk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0" y="5760000"/>
            <a:ext cx="964406" cy="964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6625 Dikdörtgen"/>
          <p:cNvSpPr>
            <a:spLocks noGrp="1"/>
          </p:cNvSpPr>
          <p:nvPr/>
        </p:nvSpPr>
        <p:spPr>
          <a:xfrm>
            <a:off x="1676400" y="6245225"/>
            <a:ext cx="3903663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r>
              <a:rPr lang="de-DE" altLang="en-US" sz="1200" dirty="0"/>
              <a:t>Burak Gümüş, www.burak-guemues.com</a:t>
            </a:r>
          </a:p>
        </p:txBody>
      </p:sp>
      <p:sp>
        <p:nvSpPr>
          <p:cNvPr id="26627" name="26626 Dikdörtgen"/>
          <p:cNvSpPr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3051-1311-587298610EC3}" type="slidenum">
              <a:rPr lang="de-DE" altLang="en-US" sz="1400" dirty="0"/>
              <a:pPr algn="r"/>
              <a:t>52</a:t>
            </a:fld>
            <a:endParaRPr lang="de-DE" altLang="en-US" sz="1400" dirty="0"/>
          </a:p>
        </p:txBody>
      </p:sp>
      <p:sp>
        <p:nvSpPr>
          <p:cNvPr id="26628" name="26627 Metin Yer Tutucusu"/>
          <p:cNvSpPr>
            <a:spLocks noGrp="1"/>
          </p:cNvSpPr>
          <p:nvPr>
            <p:ph type="body" idx="4294967295"/>
          </p:nvPr>
        </p:nvSpPr>
        <p:spPr>
          <a:xfrm>
            <a:off x="714375" y="1000108"/>
            <a:ext cx="7940675" cy="5126055"/>
          </a:xfrm>
          <a:ln/>
        </p:spPr>
        <p:txBody>
          <a:bodyPr wrap="square" lIns="91440" tIns="45720" rIns="91440" bIns="45720" anchor="t" anchorCtr="0"/>
          <a:lstStyle/>
          <a:p>
            <a:pPr>
              <a:buNone/>
            </a:pPr>
            <a:endParaRPr lang="tr-TR" sz="2050" b="1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tr-TR" sz="2050" b="1" dirty="0" err="1" smtClean="0">
                <a:sym typeface="Wingdings" pitchFamily="2" charset="2"/>
              </a:rPr>
              <a:t>Ausweitung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präsidentieller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Kompetenzen</a:t>
            </a:r>
            <a:r>
              <a:rPr lang="tr-TR" sz="2050" b="1" dirty="0" smtClean="0">
                <a:sym typeface="Wingdings" pitchFamily="2" charset="2"/>
              </a:rPr>
              <a:t> ab 1982, </a:t>
            </a:r>
            <a:r>
              <a:rPr lang="tr-TR" sz="2050" b="1" dirty="0" err="1" smtClean="0">
                <a:sym typeface="Wingdings" pitchFamily="2" charset="2"/>
              </a:rPr>
              <a:t>Volksabstimmungsrecht</a:t>
            </a:r>
            <a:r>
              <a:rPr lang="tr-TR" sz="2050" b="1" dirty="0" smtClean="0">
                <a:sym typeface="Wingdings" pitchFamily="2" charset="2"/>
              </a:rPr>
              <a:t> ab 1987, </a:t>
            </a:r>
            <a:r>
              <a:rPr lang="tr-TR" sz="2050" b="1" dirty="0" err="1" smtClean="0">
                <a:sym typeface="Wingdings" pitchFamily="2" charset="2"/>
              </a:rPr>
              <a:t>Volkswahl</a:t>
            </a:r>
            <a:r>
              <a:rPr lang="tr-TR" sz="2050" b="1" dirty="0" smtClean="0">
                <a:sym typeface="Wingdings" pitchFamily="2" charset="2"/>
              </a:rPr>
              <a:t> ab 2014 (</a:t>
            </a:r>
            <a:r>
              <a:rPr lang="tr-TR" sz="2050" b="1" dirty="0" err="1" smtClean="0">
                <a:sym typeface="Wingdings" pitchFamily="2" charset="2"/>
              </a:rPr>
              <a:t>zwischendurch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Marsch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durch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die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Institutionen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und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Ausschaltung</a:t>
            </a:r>
            <a:r>
              <a:rPr lang="tr-TR" sz="2050" b="1" dirty="0" smtClean="0">
                <a:sym typeface="Wingdings" pitchFamily="2" charset="2"/>
              </a:rPr>
              <a:t> der </a:t>
            </a:r>
            <a:r>
              <a:rPr lang="tr-TR" sz="2050" b="1" dirty="0" err="1" smtClean="0">
                <a:sym typeface="Wingdings" pitchFamily="2" charset="2"/>
              </a:rPr>
              <a:t>ohnehin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schwachen</a:t>
            </a:r>
            <a:r>
              <a:rPr lang="tr-TR" sz="2050" b="1" dirty="0" smtClean="0">
                <a:sym typeface="Wingdings" pitchFamily="2" charset="2"/>
              </a:rPr>
              <a:t> </a:t>
            </a:r>
            <a:r>
              <a:rPr lang="tr-TR" sz="2050" b="1" dirty="0" err="1" smtClean="0">
                <a:sym typeface="Wingdings" pitchFamily="2" charset="2"/>
              </a:rPr>
              <a:t>Gewaltenteilung</a:t>
            </a:r>
            <a:r>
              <a:rPr lang="tr-TR" sz="2050" b="1" dirty="0" smtClean="0">
                <a:sym typeface="Wingdings" pitchFamily="2" charset="2"/>
              </a:rPr>
              <a:t>)</a:t>
            </a:r>
          </a:p>
          <a:p>
            <a:pPr>
              <a:buFont typeface="Wingdings"/>
              <a:buChar char="à"/>
            </a:pPr>
            <a:endParaRPr lang="tr-TR" sz="2050" b="1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tr-TR" sz="2050" b="1" dirty="0" smtClean="0">
                <a:sym typeface="Wingdings" pitchFamily="2" charset="2"/>
              </a:rPr>
              <a:t>Schrittweise Übergang vom parlamentar</a:t>
            </a:r>
            <a:r>
              <a:rPr lang="de-DE" sz="2050" b="1" dirty="0" smtClean="0">
                <a:sym typeface="Wingdings" pitchFamily="2" charset="2"/>
              </a:rPr>
              <a:t>i</a:t>
            </a:r>
            <a:r>
              <a:rPr lang="tr-TR" sz="2050" b="1" dirty="0" smtClean="0">
                <a:sym typeface="Wingdings" pitchFamily="2" charset="2"/>
              </a:rPr>
              <a:t>schen Regierungssystem (1961) zur Aufwertung des Staatsoberhaupts durch strategische Ernennungskompetenzen (1982), durch Einführung der Volkswahl des Präsidenten (2007; Vollzug: 2014) zum semi-präsidentiellen System im weiteren Sinne und in 2015: Präsidialsystem</a:t>
            </a:r>
          </a:p>
        </p:txBody>
      </p:sp>
      <p:sp>
        <p:nvSpPr>
          <p:cNvPr id="26629" name="26628 Başlık"/>
          <p:cNvSpPr>
            <a:spLocks noGrp="1"/>
          </p:cNvSpPr>
          <p:nvPr>
            <p:ph type="title" idx="4294967295"/>
          </p:nvPr>
        </p:nvSpPr>
        <p:spPr>
          <a:xfrm>
            <a:off x="500034" y="71414"/>
            <a:ext cx="3887787" cy="1000132"/>
          </a:xfrm>
          <a:noFill/>
          <a:ln>
            <a:noFill/>
          </a:ln>
        </p:spPr>
        <p:txBody>
          <a:bodyPr/>
          <a:lstStyle/>
          <a:p>
            <a:pPr algn="l"/>
            <a:r>
              <a:rPr lang="tr-TR" altLang="en-US" sz="2000" b="1" dirty="0" err="1" smtClean="0"/>
              <a:t>Ergebnis</a:t>
            </a:r>
            <a:r>
              <a:rPr lang="de-DE" altLang="en-US" sz="2000" b="1" dirty="0" smtClean="0"/>
              <a:t/>
            </a:r>
            <a:br>
              <a:rPr lang="de-DE" altLang="en-US" sz="2000" b="1" dirty="0" smtClean="0"/>
            </a:br>
            <a:endParaRPr lang="en-US" altLang="en-US" sz="2000" b="1" dirty="0"/>
          </a:p>
        </p:txBody>
      </p:sp>
      <p:pic>
        <p:nvPicPr>
          <p:cNvPr id="6" name="Grafik 5" descr="uk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0" y="5760000"/>
            <a:ext cx="964406" cy="964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6625 Dikdörtgen"/>
          <p:cNvSpPr>
            <a:spLocks noGrp="1"/>
          </p:cNvSpPr>
          <p:nvPr/>
        </p:nvSpPr>
        <p:spPr>
          <a:xfrm>
            <a:off x="1676400" y="6245225"/>
            <a:ext cx="3903663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r>
              <a:rPr lang="de-DE" altLang="en-US" sz="1200" dirty="0"/>
              <a:t>Burak Gümüş, www.burak-guemues.com</a:t>
            </a:r>
          </a:p>
        </p:txBody>
      </p:sp>
      <p:sp>
        <p:nvSpPr>
          <p:cNvPr id="26627" name="26626 Dikdörtgen"/>
          <p:cNvSpPr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3051-1311-587298610EC3}" type="slidenum">
              <a:rPr lang="de-DE" altLang="en-US" sz="1400" dirty="0"/>
              <a:pPr algn="r"/>
              <a:t>53</a:t>
            </a:fld>
            <a:endParaRPr lang="de-DE" altLang="en-US" sz="1400" dirty="0"/>
          </a:p>
        </p:txBody>
      </p:sp>
      <p:sp>
        <p:nvSpPr>
          <p:cNvPr id="26628" name="26627 Metin Yer Tutucusu"/>
          <p:cNvSpPr>
            <a:spLocks noGrp="1"/>
          </p:cNvSpPr>
          <p:nvPr>
            <p:ph type="body" idx="4294967295"/>
          </p:nvPr>
        </p:nvSpPr>
        <p:spPr>
          <a:xfrm>
            <a:off x="714375" y="1000108"/>
            <a:ext cx="7940675" cy="5126055"/>
          </a:xfrm>
          <a:ln/>
        </p:spPr>
        <p:txBody>
          <a:bodyPr wrap="square" lIns="91440" tIns="45720" rIns="91440" bIns="45720" anchor="t" anchorCtr="0"/>
          <a:lstStyle/>
          <a:p>
            <a:pPr>
              <a:buNone/>
            </a:pPr>
            <a:r>
              <a:rPr lang="tr-TR" sz="2050" b="1" dirty="0" err="1" smtClean="0">
                <a:sym typeface="Wingdings" pitchFamily="2" charset="2"/>
              </a:rPr>
              <a:t>Literaturhinweise</a:t>
            </a:r>
            <a:endParaRPr lang="tr-TR" sz="2050" b="1" dirty="0" smtClean="0">
              <a:sym typeface="Wingdings" pitchFamily="2" charset="2"/>
            </a:endParaRPr>
          </a:p>
          <a:p>
            <a:r>
              <a:rPr lang="tr-TR" sz="1200" b="1" dirty="0" smtClean="0"/>
              <a:t>Alkan, Haluk (2013),</a:t>
            </a:r>
            <a:r>
              <a:rPr lang="tr-TR" sz="1200" dirty="0" smtClean="0"/>
              <a:t> </a:t>
            </a:r>
            <a:r>
              <a:rPr lang="tr-TR" sz="1200" i="1" dirty="0" smtClean="0"/>
              <a:t>Karşılaştırmalı Siyaset. Başkanlık ve Parlamenter Sistemler Işığında Yarı Başkanlık Modelleri</a:t>
            </a:r>
            <a:r>
              <a:rPr lang="tr-TR" sz="1200" dirty="0" smtClean="0"/>
              <a:t>, İstanbul: Açılım Kitap, 2013.</a:t>
            </a:r>
          </a:p>
          <a:p>
            <a:r>
              <a:rPr lang="de-DE" sz="1200" b="1" dirty="0" err="1" smtClean="0"/>
              <a:t>Çopur</a:t>
            </a:r>
            <a:r>
              <a:rPr lang="de-DE" sz="1200" b="1" dirty="0" smtClean="0"/>
              <a:t>, Burak,</a:t>
            </a:r>
            <a:r>
              <a:rPr lang="de-DE" sz="1200" dirty="0" smtClean="0"/>
              <a:t> "</a:t>
            </a:r>
            <a:r>
              <a:rPr lang="de-DE" sz="1200" dirty="0" err="1" smtClean="0"/>
              <a:t>Erdoğans</a:t>
            </a:r>
            <a:r>
              <a:rPr lang="de-DE" sz="1200" dirty="0" smtClean="0"/>
              <a:t> Umbaupläne", 11.08.2014, Die Zeit Online, </a:t>
            </a:r>
            <a:r>
              <a:rPr lang="de-DE" sz="1200" u="sng" dirty="0" smtClean="0">
                <a:hlinkClick r:id="rId2"/>
              </a:rPr>
              <a:t>http://www.zeit.de/politik/ausland/2014-08/recep-tayyip-erdogan-tuerkei-zukunft/komplettansicht</a:t>
            </a:r>
            <a:r>
              <a:rPr lang="de-DE" sz="1200" dirty="0" smtClean="0"/>
              <a:t> (zuletzt abgerufen am 5.09.2014)</a:t>
            </a:r>
            <a:endParaRPr lang="tr-TR" sz="1200" dirty="0" smtClean="0"/>
          </a:p>
          <a:p>
            <a:r>
              <a:rPr lang="tr-TR" sz="1200" b="1" dirty="0" err="1" smtClean="0"/>
              <a:t>Decker</a:t>
            </a:r>
            <a:r>
              <a:rPr lang="tr-TR" sz="1200" b="1" dirty="0" smtClean="0"/>
              <a:t>, Frank (2009),</a:t>
            </a:r>
            <a:r>
              <a:rPr lang="tr-TR" sz="1200" dirty="0" smtClean="0"/>
              <a:t> "</a:t>
            </a:r>
            <a:r>
              <a:rPr lang="tr-TR" sz="1200" dirty="0" err="1" smtClean="0"/>
              <a:t>Ist</a:t>
            </a:r>
            <a:r>
              <a:rPr lang="tr-TR" sz="1200" dirty="0" smtClean="0"/>
              <a:t> </a:t>
            </a:r>
            <a:r>
              <a:rPr lang="tr-TR" sz="1200" dirty="0" err="1" smtClean="0"/>
              <a:t>die</a:t>
            </a:r>
            <a:r>
              <a:rPr lang="tr-TR" sz="1200" dirty="0" smtClean="0"/>
              <a:t> </a:t>
            </a:r>
            <a:r>
              <a:rPr lang="tr-TR" sz="1200" dirty="0" err="1" smtClean="0"/>
              <a:t>Parlamentarismus</a:t>
            </a:r>
            <a:r>
              <a:rPr lang="tr-TR" sz="1200" dirty="0" smtClean="0"/>
              <a:t>-</a:t>
            </a:r>
            <a:r>
              <a:rPr lang="tr-TR" sz="1200" dirty="0" err="1" smtClean="0"/>
              <a:t>Präsidentialismus</a:t>
            </a:r>
            <a:r>
              <a:rPr lang="tr-TR" sz="1200" dirty="0" smtClean="0"/>
              <a:t>-</a:t>
            </a:r>
            <a:r>
              <a:rPr lang="tr-TR" sz="1200" dirty="0" err="1" smtClean="0"/>
              <a:t>Dichotomie</a:t>
            </a:r>
            <a:r>
              <a:rPr lang="tr-TR" sz="1200" dirty="0" smtClean="0"/>
              <a:t> </a:t>
            </a:r>
            <a:r>
              <a:rPr lang="tr-TR" sz="1200" dirty="0" err="1" smtClean="0"/>
              <a:t>überholt</a:t>
            </a:r>
            <a:r>
              <a:rPr lang="tr-TR" sz="1200" dirty="0" smtClean="0"/>
              <a:t>? : </a:t>
            </a:r>
            <a:r>
              <a:rPr lang="tr-TR" sz="1200" dirty="0" err="1" smtClean="0"/>
              <a:t>zugleich</a:t>
            </a:r>
            <a:r>
              <a:rPr lang="tr-TR" sz="1200" dirty="0" smtClean="0"/>
              <a:t> </a:t>
            </a:r>
            <a:r>
              <a:rPr lang="tr-TR" sz="1200" dirty="0" err="1" smtClean="0"/>
              <a:t>eine</a:t>
            </a:r>
            <a:r>
              <a:rPr lang="tr-TR" sz="1200" dirty="0" smtClean="0"/>
              <a:t> Replik </a:t>
            </a:r>
            <a:r>
              <a:rPr lang="tr-TR" sz="1200" dirty="0" err="1" smtClean="0"/>
              <a:t>auf</a:t>
            </a:r>
            <a:r>
              <a:rPr lang="tr-TR" sz="1200" dirty="0" smtClean="0"/>
              <a:t> </a:t>
            </a:r>
            <a:r>
              <a:rPr lang="tr-TR" sz="1200" dirty="0" err="1" smtClean="0"/>
              <a:t>Steffen</a:t>
            </a:r>
            <a:r>
              <a:rPr lang="tr-TR" sz="1200" dirty="0" smtClean="0"/>
              <a:t> </a:t>
            </a:r>
            <a:r>
              <a:rPr lang="tr-TR" sz="1200" dirty="0" err="1" smtClean="0"/>
              <a:t>Kailitz</a:t>
            </a:r>
            <a:r>
              <a:rPr lang="tr-TR" sz="1200" dirty="0" smtClean="0"/>
              <a:t>", </a:t>
            </a:r>
            <a:r>
              <a:rPr lang="tr-TR" sz="1200" i="1" dirty="0" err="1" smtClean="0"/>
              <a:t>Zeitschrift</a:t>
            </a:r>
            <a:r>
              <a:rPr lang="tr-TR" sz="1200" i="1" dirty="0" smtClean="0"/>
              <a:t> </a:t>
            </a:r>
            <a:r>
              <a:rPr lang="tr-TR" sz="1200" i="1" dirty="0" err="1" smtClean="0"/>
              <a:t>für</a:t>
            </a:r>
            <a:r>
              <a:rPr lang="tr-TR" sz="1200" i="1" dirty="0" smtClean="0"/>
              <a:t> </a:t>
            </a:r>
            <a:r>
              <a:rPr lang="tr-TR" sz="1200" i="1" dirty="0" err="1" smtClean="0"/>
              <a:t>Politikwissenschaft</a:t>
            </a:r>
            <a:r>
              <a:rPr lang="tr-TR" sz="1200" dirty="0" smtClean="0"/>
              <a:t> 19/2, S. 169-203</a:t>
            </a:r>
          </a:p>
          <a:p>
            <a:r>
              <a:rPr lang="en-US" sz="1200" b="1" dirty="0" err="1" smtClean="0"/>
              <a:t>Elgie</a:t>
            </a:r>
            <a:r>
              <a:rPr lang="en-US" sz="1200" b="1" dirty="0" smtClean="0"/>
              <a:t>, Robert (2007),</a:t>
            </a:r>
            <a:r>
              <a:rPr lang="en-US" sz="1200" dirty="0" smtClean="0"/>
              <a:t> "W</a:t>
            </a:r>
            <a:r>
              <a:rPr lang="tr-TR" sz="1200" dirty="0" smtClean="0"/>
              <a:t>hat is Semi-</a:t>
            </a:r>
            <a:r>
              <a:rPr lang="tr-TR" sz="1200" dirty="0" err="1" smtClean="0"/>
              <a:t>presidentialism</a:t>
            </a:r>
            <a:r>
              <a:rPr lang="tr-TR" sz="1200" dirty="0" smtClean="0"/>
              <a:t> </a:t>
            </a:r>
            <a:r>
              <a:rPr lang="tr-TR" sz="1200" dirty="0" err="1" smtClean="0"/>
              <a:t>and</a:t>
            </a:r>
            <a:r>
              <a:rPr lang="tr-TR" sz="1200" dirty="0" smtClean="0"/>
              <a:t> </a:t>
            </a:r>
            <a:r>
              <a:rPr lang="tr-TR" sz="1200" dirty="0" err="1" smtClean="0"/>
              <a:t>where</a:t>
            </a:r>
            <a:r>
              <a:rPr lang="tr-TR" sz="1200" dirty="0" smtClean="0"/>
              <a:t> it is </a:t>
            </a:r>
            <a:r>
              <a:rPr lang="tr-TR" sz="1200" dirty="0" err="1" smtClean="0"/>
              <a:t>found</a:t>
            </a:r>
            <a:r>
              <a:rPr lang="tr-TR" sz="1200" dirty="0" smtClean="0"/>
              <a:t>?", in </a:t>
            </a:r>
            <a:r>
              <a:rPr lang="tr-TR" sz="1200" b="1" dirty="0" err="1" smtClean="0"/>
              <a:t>Elgie</a:t>
            </a:r>
            <a:r>
              <a:rPr lang="tr-TR" sz="1200" b="1" dirty="0" smtClean="0"/>
              <a:t>, Robert; </a:t>
            </a:r>
            <a:r>
              <a:rPr lang="tr-TR" sz="1200" b="1" dirty="0" err="1" smtClean="0"/>
              <a:t>Moestrup</a:t>
            </a:r>
            <a:r>
              <a:rPr lang="tr-TR" sz="1200" b="1" dirty="0" smtClean="0"/>
              <a:t>, </a:t>
            </a:r>
            <a:r>
              <a:rPr lang="tr-TR" sz="1200" b="1" dirty="0" err="1" smtClean="0"/>
              <a:t>Sophia</a:t>
            </a:r>
            <a:r>
              <a:rPr lang="tr-TR" sz="1200" b="1" dirty="0" smtClean="0"/>
              <a:t> (</a:t>
            </a:r>
            <a:r>
              <a:rPr lang="tr-TR" sz="1200" b="1" dirty="0" err="1" smtClean="0"/>
              <a:t>Hrsg</a:t>
            </a:r>
            <a:r>
              <a:rPr lang="tr-TR" sz="1200" b="1" dirty="0" smtClean="0"/>
              <a:t>.)</a:t>
            </a:r>
            <a:r>
              <a:rPr lang="tr-TR" sz="1200" dirty="0" smtClean="0"/>
              <a:t>, </a:t>
            </a:r>
            <a:r>
              <a:rPr lang="tr-TR" sz="1200" i="1" dirty="0" smtClean="0"/>
              <a:t>Semi-</a:t>
            </a:r>
            <a:r>
              <a:rPr lang="tr-TR" sz="1200" i="1" dirty="0" err="1" smtClean="0"/>
              <a:t>presidentialism</a:t>
            </a:r>
            <a:r>
              <a:rPr lang="tr-TR" sz="1200" i="1" dirty="0" smtClean="0"/>
              <a:t> </a:t>
            </a:r>
            <a:r>
              <a:rPr lang="tr-TR" sz="1200" i="1" dirty="0" err="1" smtClean="0"/>
              <a:t>outside</a:t>
            </a:r>
            <a:r>
              <a:rPr lang="tr-TR" sz="1200" i="1" dirty="0" smtClean="0"/>
              <a:t> </a:t>
            </a:r>
            <a:r>
              <a:rPr lang="tr-TR" sz="1200" i="1" dirty="0" err="1" smtClean="0"/>
              <a:t>Europe</a:t>
            </a:r>
            <a:r>
              <a:rPr lang="tr-TR" sz="1200" dirty="0" smtClean="0"/>
              <a:t>, </a:t>
            </a:r>
            <a:r>
              <a:rPr lang="tr-TR" sz="1200" dirty="0" err="1" smtClean="0"/>
              <a:t>London</a:t>
            </a:r>
            <a:r>
              <a:rPr lang="tr-TR" sz="1200" dirty="0" smtClean="0"/>
              <a:t>, New York: </a:t>
            </a:r>
            <a:r>
              <a:rPr lang="tr-TR" sz="1200" dirty="0" err="1" smtClean="0"/>
              <a:t>Routhledge</a:t>
            </a:r>
            <a:r>
              <a:rPr lang="tr-TR" sz="1200" dirty="0" smtClean="0"/>
              <a:t>, S. 1-13</a:t>
            </a:r>
          </a:p>
          <a:p>
            <a:r>
              <a:rPr lang="en-US" sz="1200" b="1" dirty="0" err="1" smtClean="0"/>
              <a:t>Gönenç</a:t>
            </a:r>
            <a:r>
              <a:rPr lang="en-US" sz="1200" b="1" dirty="0" smtClean="0"/>
              <a:t>, </a:t>
            </a:r>
            <a:r>
              <a:rPr lang="en-US" sz="1200" b="1" dirty="0" err="1" smtClean="0"/>
              <a:t>Levent</a:t>
            </a:r>
            <a:r>
              <a:rPr lang="en-US" sz="1200" b="1" dirty="0" smtClean="0"/>
              <a:t> (2008), </a:t>
            </a:r>
            <a:r>
              <a:rPr lang="en-US" sz="1200" dirty="0" smtClean="0"/>
              <a:t>"Presidential Elements in Government. Turkey", </a:t>
            </a:r>
            <a:r>
              <a:rPr lang="en-US" sz="1200" i="1" dirty="0" smtClean="0"/>
              <a:t>European Constitutional Law Review 4</a:t>
            </a:r>
            <a:r>
              <a:rPr lang="en-US" sz="1200" dirty="0" smtClean="0"/>
              <a:t>, S. 488-523.</a:t>
            </a:r>
            <a:endParaRPr lang="tr-TR" sz="1200" dirty="0" smtClean="0"/>
          </a:p>
          <a:p>
            <a:r>
              <a:rPr lang="tr-TR" sz="1200" b="1" dirty="0" smtClean="0"/>
              <a:t>Gönenç, Levent (o.D.), </a:t>
            </a:r>
            <a:r>
              <a:rPr lang="tr-TR" sz="1200" dirty="0" smtClean="0"/>
              <a:t>"Hükümet Sistemi Tartışmalarında 'Başkanlı Parlamenter Sistem' Seçeneği",</a:t>
            </a:r>
            <a:r>
              <a:rPr lang="tr-TR" sz="1200" i="1" u="sng" dirty="0" smtClean="0">
                <a:hlinkClick r:id="rId3"/>
              </a:rPr>
              <a:t>http://tr.</a:t>
            </a:r>
            <a:r>
              <a:rPr lang="tr-TR" sz="1200" i="1" u="sng" dirty="0" err="1" smtClean="0">
                <a:hlinkClick r:id="rId3"/>
              </a:rPr>
              <a:t>scribd</a:t>
            </a:r>
            <a:r>
              <a:rPr lang="tr-TR" sz="1200" i="1" u="sng" dirty="0" smtClean="0">
                <a:hlinkClick r:id="rId3"/>
              </a:rPr>
              <a:t>.com/</a:t>
            </a:r>
            <a:r>
              <a:rPr lang="tr-TR" sz="1200" i="1" u="sng" dirty="0" err="1" smtClean="0">
                <a:hlinkClick r:id="rId3"/>
              </a:rPr>
              <a:t>doc</a:t>
            </a:r>
            <a:r>
              <a:rPr lang="tr-TR" sz="1200" i="1" u="sng" dirty="0" smtClean="0">
                <a:hlinkClick r:id="rId3"/>
              </a:rPr>
              <a:t>/129791400/Http-Www-</a:t>
            </a:r>
            <a:r>
              <a:rPr lang="tr-TR" sz="1200" i="1" u="sng" dirty="0" err="1" smtClean="0">
                <a:hlinkClick r:id="rId3"/>
              </a:rPr>
              <a:t>yasayananayasa</a:t>
            </a:r>
            <a:r>
              <a:rPr lang="tr-TR" sz="1200" i="1" u="sng" dirty="0" smtClean="0">
                <a:hlinkClick r:id="rId3"/>
              </a:rPr>
              <a:t>-</a:t>
            </a:r>
            <a:r>
              <a:rPr lang="tr-TR" sz="1200" i="1" u="sng" dirty="0" err="1" smtClean="0">
                <a:hlinkClick r:id="rId3"/>
              </a:rPr>
              <a:t>ankara</a:t>
            </a:r>
            <a:r>
              <a:rPr lang="tr-TR" sz="1200" i="1" u="sng" dirty="0" smtClean="0">
                <a:hlinkClick r:id="rId3"/>
              </a:rPr>
              <a:t>-edu-Tr-</a:t>
            </a:r>
            <a:r>
              <a:rPr lang="tr-TR" sz="1200" i="1" u="sng" dirty="0" err="1" smtClean="0">
                <a:hlinkClick r:id="rId3"/>
              </a:rPr>
              <a:t>Docs</a:t>
            </a:r>
            <a:r>
              <a:rPr lang="tr-TR" sz="1200" i="1" u="sng" dirty="0" smtClean="0">
                <a:hlinkClick r:id="rId3"/>
              </a:rPr>
              <a:t>-Makaleler-</a:t>
            </a:r>
            <a:r>
              <a:rPr lang="tr-TR" sz="1200" i="1" u="sng" dirty="0" err="1" smtClean="0">
                <a:hlinkClick r:id="rId3"/>
              </a:rPr>
              <a:t>Hukumet</a:t>
            </a:r>
            <a:r>
              <a:rPr lang="tr-TR" sz="1200" i="1" u="sng" dirty="0" smtClean="0">
                <a:hlinkClick r:id="rId3"/>
              </a:rPr>
              <a:t>-Sistemi-</a:t>
            </a:r>
            <a:r>
              <a:rPr lang="tr-TR" sz="1200" i="1" u="sng" dirty="0" err="1" smtClean="0">
                <a:hlinkClick r:id="rId3"/>
              </a:rPr>
              <a:t>Tartismalari</a:t>
            </a:r>
            <a:r>
              <a:rPr lang="tr-TR" sz="1200" dirty="0" smtClean="0"/>
              <a:t> (</a:t>
            </a:r>
            <a:r>
              <a:rPr lang="tr-TR" sz="1200" dirty="0" err="1" smtClean="0"/>
              <a:t>zuletzt</a:t>
            </a:r>
            <a:r>
              <a:rPr lang="tr-TR" sz="1200" dirty="0" smtClean="0"/>
              <a:t> </a:t>
            </a:r>
            <a:r>
              <a:rPr lang="tr-TR" sz="1200" dirty="0" err="1" smtClean="0"/>
              <a:t>abgerufen</a:t>
            </a:r>
            <a:r>
              <a:rPr lang="tr-TR" sz="1200" dirty="0" smtClean="0"/>
              <a:t> </a:t>
            </a:r>
            <a:r>
              <a:rPr lang="tr-TR" sz="1200" dirty="0" err="1" smtClean="0"/>
              <a:t>am</a:t>
            </a:r>
            <a:r>
              <a:rPr lang="tr-TR" sz="1200" dirty="0" smtClean="0"/>
              <a:t>: 20.11.2013)</a:t>
            </a:r>
          </a:p>
          <a:p>
            <a:r>
              <a:rPr lang="tr-TR" sz="1200" b="1" dirty="0" err="1" smtClean="0"/>
              <a:t>İba</a:t>
            </a:r>
            <a:r>
              <a:rPr lang="tr-TR" sz="1200" b="1" dirty="0" smtClean="0"/>
              <a:t>, Şeref (2010),</a:t>
            </a:r>
            <a:r>
              <a:rPr lang="tr-TR" sz="1200" dirty="0" smtClean="0"/>
              <a:t> "Türkiye İçin Başkanlık veya Yarı Başkanlık Sistemi: Düğüm mü, Çözüm mü?", </a:t>
            </a:r>
            <a:r>
              <a:rPr lang="tr-TR" sz="1200" i="1" dirty="0" err="1" smtClean="0"/>
              <a:t>Türkiz</a:t>
            </a:r>
            <a:r>
              <a:rPr lang="tr-TR" sz="1200" dirty="0" smtClean="0"/>
              <a:t>,1/4, S. 55-75. </a:t>
            </a:r>
          </a:p>
          <a:p>
            <a:r>
              <a:rPr lang="de-DE" sz="1200" b="1" dirty="0" err="1" smtClean="0"/>
              <a:t>Kailitz</a:t>
            </a:r>
            <a:r>
              <a:rPr lang="de-DE" sz="1200" b="1" dirty="0" smtClean="0"/>
              <a:t>, Steffen (2008), </a:t>
            </a:r>
            <a:r>
              <a:rPr lang="de-DE" sz="1200" dirty="0" smtClean="0"/>
              <a:t>"Ein Unterschied wie Tag und Nacht? Fraktionsgeschlossenheit in Parlamentarismus und </a:t>
            </a:r>
            <a:r>
              <a:rPr lang="de-DE" sz="1200" dirty="0" err="1" smtClean="0"/>
              <a:t>Präsidentialismus</a:t>
            </a:r>
            <a:r>
              <a:rPr lang="de-DE" sz="1200" dirty="0" smtClean="0"/>
              <a:t>, Zeitschrift für Politikwissenschaft 18/3, S. 291-324</a:t>
            </a:r>
            <a:endParaRPr lang="tr-TR" sz="1200" dirty="0" smtClean="0"/>
          </a:p>
          <a:p>
            <a:r>
              <a:rPr lang="tr-TR" sz="1200" b="1" dirty="0" err="1" smtClean="0"/>
              <a:t>Rumpf</a:t>
            </a:r>
            <a:r>
              <a:rPr lang="tr-TR" sz="1200" b="1" dirty="0" smtClean="0"/>
              <a:t>, </a:t>
            </a:r>
            <a:r>
              <a:rPr lang="tr-TR" sz="1200" b="1" dirty="0" err="1" smtClean="0"/>
              <a:t>Christian</a:t>
            </a:r>
            <a:r>
              <a:rPr lang="tr-TR" sz="1200" b="1" dirty="0" smtClean="0"/>
              <a:t> (2014),</a:t>
            </a:r>
            <a:r>
              <a:rPr lang="tr-TR" sz="1200" dirty="0" smtClean="0"/>
              <a:t> “</a:t>
            </a:r>
            <a:r>
              <a:rPr lang="tr-TR" sz="1200" dirty="0" err="1" smtClean="0"/>
              <a:t>Die</a:t>
            </a:r>
            <a:r>
              <a:rPr lang="tr-TR" sz="1200" dirty="0" smtClean="0"/>
              <a:t> </a:t>
            </a:r>
            <a:r>
              <a:rPr lang="tr-TR" sz="1200" dirty="0" err="1" smtClean="0"/>
              <a:t>Verfassung</a:t>
            </a:r>
            <a:r>
              <a:rPr lang="tr-TR" sz="1200" dirty="0" smtClean="0"/>
              <a:t> der </a:t>
            </a:r>
            <a:r>
              <a:rPr lang="tr-TR" sz="1200" dirty="0" err="1" smtClean="0"/>
              <a:t>Republik</a:t>
            </a:r>
            <a:r>
              <a:rPr lang="tr-TR" sz="1200" dirty="0" smtClean="0"/>
              <a:t> </a:t>
            </a:r>
            <a:r>
              <a:rPr lang="tr-TR" sz="1200" dirty="0" err="1" smtClean="0"/>
              <a:t>Türkei</a:t>
            </a:r>
            <a:r>
              <a:rPr lang="tr-TR" sz="1200" dirty="0" smtClean="0"/>
              <a:t>. </a:t>
            </a:r>
            <a:r>
              <a:rPr lang="tr-TR" sz="1200" dirty="0" err="1" smtClean="0"/>
              <a:t>Stand</a:t>
            </a:r>
            <a:r>
              <a:rPr lang="tr-TR" sz="1200" dirty="0" smtClean="0"/>
              <a:t>: 1.11.2014”, </a:t>
            </a:r>
            <a:r>
              <a:rPr lang="tr-TR" sz="1200" u="sng" dirty="0" smtClean="0">
                <a:hlinkClick r:id="rId4"/>
              </a:rPr>
              <a:t>http://www.</a:t>
            </a:r>
            <a:r>
              <a:rPr lang="tr-TR" sz="1200" u="sng" dirty="0" err="1" smtClean="0">
                <a:hlinkClick r:id="rId4"/>
              </a:rPr>
              <a:t>tuerkei</a:t>
            </a:r>
            <a:r>
              <a:rPr lang="tr-TR" sz="1200" u="sng" dirty="0" smtClean="0">
                <a:hlinkClick r:id="rId4"/>
              </a:rPr>
              <a:t>-</a:t>
            </a:r>
            <a:r>
              <a:rPr lang="tr-TR" sz="1200" u="sng" dirty="0" err="1" smtClean="0">
                <a:hlinkClick r:id="rId4"/>
              </a:rPr>
              <a:t>recht</a:t>
            </a:r>
            <a:r>
              <a:rPr lang="tr-TR" sz="1200" u="sng" dirty="0" smtClean="0">
                <a:hlinkClick r:id="rId4"/>
              </a:rPr>
              <a:t>.de/</a:t>
            </a:r>
            <a:r>
              <a:rPr lang="tr-TR" sz="1200" u="sng" dirty="0" err="1" smtClean="0">
                <a:hlinkClick r:id="rId4"/>
              </a:rPr>
              <a:t>downloads</a:t>
            </a:r>
            <a:r>
              <a:rPr lang="tr-TR" sz="1200" u="sng" dirty="0" smtClean="0">
                <a:hlinkClick r:id="rId4"/>
              </a:rPr>
              <a:t>/</a:t>
            </a:r>
            <a:r>
              <a:rPr lang="tr-TR" sz="1200" u="sng" dirty="0" err="1" smtClean="0">
                <a:hlinkClick r:id="rId4"/>
              </a:rPr>
              <a:t>verfassung</a:t>
            </a:r>
            <a:r>
              <a:rPr lang="tr-TR" sz="1200" u="sng" dirty="0" smtClean="0">
                <a:hlinkClick r:id="rId4"/>
              </a:rPr>
              <a:t>.</a:t>
            </a:r>
            <a:r>
              <a:rPr lang="tr-TR" sz="1200" u="sng" dirty="0" err="1" smtClean="0">
                <a:hlinkClick r:id="rId4"/>
              </a:rPr>
              <a:t>pdf</a:t>
            </a:r>
            <a:r>
              <a:rPr lang="tr-TR" sz="1200" dirty="0" smtClean="0"/>
              <a:t> (</a:t>
            </a:r>
            <a:r>
              <a:rPr lang="tr-TR" sz="1200" dirty="0" err="1" smtClean="0"/>
              <a:t>zuletzt</a:t>
            </a:r>
            <a:r>
              <a:rPr lang="tr-TR" sz="1200" dirty="0" smtClean="0"/>
              <a:t> </a:t>
            </a:r>
            <a:r>
              <a:rPr lang="tr-TR" sz="1200" dirty="0" err="1" smtClean="0"/>
              <a:t>abgerufen</a:t>
            </a:r>
            <a:r>
              <a:rPr lang="tr-TR" sz="1200" dirty="0" smtClean="0"/>
              <a:t> </a:t>
            </a:r>
            <a:r>
              <a:rPr lang="tr-TR" sz="1200" dirty="0" err="1" smtClean="0"/>
              <a:t>am</a:t>
            </a:r>
            <a:r>
              <a:rPr lang="tr-TR" sz="1200" dirty="0" smtClean="0"/>
              <a:t>: 20.12.2014)</a:t>
            </a:r>
          </a:p>
          <a:p>
            <a:r>
              <a:rPr lang="de-DE" sz="1200" b="1" dirty="0" smtClean="0"/>
              <a:t>Rumpf, Christian; Steinbach, Udo (2010),</a:t>
            </a:r>
            <a:r>
              <a:rPr lang="de-DE" sz="1200" dirty="0" smtClean="0"/>
              <a:t> "Das politische System der Türkei", in: </a:t>
            </a:r>
            <a:r>
              <a:rPr lang="de-DE" sz="1200" b="1" dirty="0" err="1" smtClean="0"/>
              <a:t>Ismayr</a:t>
            </a:r>
            <a:r>
              <a:rPr lang="de-DE" sz="1200" b="1" dirty="0" smtClean="0"/>
              <a:t>, Wolfgang (Hrsg.)</a:t>
            </a:r>
            <a:r>
              <a:rPr lang="de-DE" sz="1200" dirty="0" smtClean="0"/>
              <a:t>, Die politischen Systeme Osteuropas, Wiesbaden: </a:t>
            </a:r>
            <a:r>
              <a:rPr lang="de-DE" sz="1200" dirty="0" err="1" smtClean="0"/>
              <a:t>VS</a:t>
            </a:r>
            <a:r>
              <a:rPr lang="de-DE" sz="1200" dirty="0" smtClean="0"/>
              <a:t> Verlag, S. 1053-1097. </a:t>
            </a:r>
            <a:endParaRPr lang="tr-TR" sz="1200" dirty="0" smtClean="0"/>
          </a:p>
          <a:p>
            <a:r>
              <a:rPr lang="de-DE" sz="1200" b="1" dirty="0" err="1" smtClean="0"/>
              <a:t>Tanör</a:t>
            </a:r>
            <a:r>
              <a:rPr lang="de-DE" sz="1200" b="1" dirty="0" smtClean="0"/>
              <a:t>, Bülent (2003),</a:t>
            </a:r>
            <a:r>
              <a:rPr lang="de-DE" sz="1200" dirty="0" smtClean="0"/>
              <a:t> </a:t>
            </a:r>
            <a:r>
              <a:rPr lang="de-DE" sz="1200" dirty="0" err="1" smtClean="0"/>
              <a:t>Osmanlı</a:t>
            </a:r>
            <a:r>
              <a:rPr lang="de-DE" sz="1200" dirty="0" smtClean="0"/>
              <a:t>-Türk </a:t>
            </a:r>
            <a:r>
              <a:rPr lang="de-DE" sz="1200" dirty="0" err="1" smtClean="0"/>
              <a:t>Anayasal</a:t>
            </a:r>
            <a:r>
              <a:rPr lang="de-DE" sz="1200" dirty="0" smtClean="0"/>
              <a:t> </a:t>
            </a:r>
            <a:r>
              <a:rPr lang="de-DE" sz="1200" dirty="0" err="1" smtClean="0"/>
              <a:t>Gelişmeleri</a:t>
            </a:r>
            <a:r>
              <a:rPr lang="de-DE" sz="1200" dirty="0" smtClean="0"/>
              <a:t>, İstanbul: </a:t>
            </a:r>
            <a:r>
              <a:rPr lang="de-DE" sz="1200" dirty="0" err="1" smtClean="0"/>
              <a:t>Yapı</a:t>
            </a:r>
            <a:r>
              <a:rPr lang="de-DE" sz="1200" dirty="0" smtClean="0"/>
              <a:t> </a:t>
            </a:r>
            <a:r>
              <a:rPr lang="de-DE" sz="1200" dirty="0" err="1" smtClean="0"/>
              <a:t>Kredi</a:t>
            </a:r>
            <a:r>
              <a:rPr lang="de-DE" sz="1200" dirty="0" smtClean="0"/>
              <a:t> </a:t>
            </a:r>
            <a:r>
              <a:rPr lang="de-DE" sz="1200" dirty="0" err="1" smtClean="0"/>
              <a:t>Yayınları</a:t>
            </a:r>
            <a:r>
              <a:rPr lang="de-DE" sz="1200" dirty="0" smtClean="0"/>
              <a:t>.</a:t>
            </a:r>
            <a:endParaRPr lang="tr-TR" sz="1200" dirty="0" smtClean="0"/>
          </a:p>
        </p:txBody>
      </p:sp>
      <p:sp>
        <p:nvSpPr>
          <p:cNvPr id="26629" name="26628 Başlık"/>
          <p:cNvSpPr>
            <a:spLocks noGrp="1"/>
          </p:cNvSpPr>
          <p:nvPr>
            <p:ph type="title" idx="4294967295"/>
          </p:nvPr>
        </p:nvSpPr>
        <p:spPr>
          <a:xfrm>
            <a:off x="500034" y="71414"/>
            <a:ext cx="3887787" cy="1000132"/>
          </a:xfrm>
          <a:noFill/>
          <a:ln>
            <a:noFill/>
          </a:ln>
        </p:spPr>
        <p:txBody>
          <a:bodyPr/>
          <a:lstStyle/>
          <a:p>
            <a:pPr algn="l"/>
            <a:r>
              <a:rPr lang="tr-TR" altLang="en-US" sz="2000" b="1" dirty="0" err="1" smtClean="0"/>
              <a:t>Ergebnis</a:t>
            </a:r>
            <a:r>
              <a:rPr lang="de-DE" altLang="en-US" sz="2000" b="1" dirty="0" smtClean="0"/>
              <a:t/>
            </a:r>
            <a:br>
              <a:rPr lang="de-DE" altLang="en-US" sz="2000" b="1" dirty="0" smtClean="0"/>
            </a:br>
            <a:endParaRPr lang="en-US" altLang="en-US" sz="2000" b="1" dirty="0"/>
          </a:p>
        </p:txBody>
      </p:sp>
      <p:pic>
        <p:nvPicPr>
          <p:cNvPr id="6" name="Grafik 5" descr="uk-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000" y="5760000"/>
            <a:ext cx="964406" cy="964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6625 Dikdörtgen"/>
          <p:cNvSpPr>
            <a:spLocks noGrp="1"/>
          </p:cNvSpPr>
          <p:nvPr/>
        </p:nvSpPr>
        <p:spPr>
          <a:xfrm>
            <a:off x="1676400" y="6245225"/>
            <a:ext cx="3903663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r>
              <a:rPr lang="de-DE" altLang="en-US" sz="1200" dirty="0"/>
              <a:t>Burak Gümüş, www.burak-guemues.com</a:t>
            </a:r>
          </a:p>
        </p:txBody>
      </p:sp>
      <p:sp>
        <p:nvSpPr>
          <p:cNvPr id="26627" name="26626 Dikdörtgen"/>
          <p:cNvSpPr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3051-1311-587298610EC3}" type="slidenum">
              <a:rPr lang="de-DE" altLang="en-US" sz="1400" dirty="0"/>
              <a:pPr algn="r"/>
              <a:t>54</a:t>
            </a:fld>
            <a:endParaRPr lang="de-DE" altLang="en-US" sz="1400" dirty="0"/>
          </a:p>
        </p:txBody>
      </p:sp>
      <p:sp>
        <p:nvSpPr>
          <p:cNvPr id="26628" name="26627 Metin Yer Tutucusu"/>
          <p:cNvSpPr>
            <a:spLocks noGrp="1"/>
          </p:cNvSpPr>
          <p:nvPr>
            <p:ph type="body" idx="4294967295"/>
          </p:nvPr>
        </p:nvSpPr>
        <p:spPr>
          <a:xfrm>
            <a:off x="714375" y="1000108"/>
            <a:ext cx="7940675" cy="5126055"/>
          </a:xfrm>
          <a:ln/>
        </p:spPr>
        <p:txBody>
          <a:bodyPr wrap="square" lIns="91440" tIns="45720" rIns="91440" bIns="45720" anchor="t" anchorCtr="0"/>
          <a:lstStyle/>
          <a:p>
            <a:pPr>
              <a:buNone/>
            </a:pPr>
            <a:r>
              <a:rPr lang="tr-TR" sz="2050" b="1" dirty="0" err="1" smtClean="0">
                <a:sym typeface="Wingdings" pitchFamily="2" charset="2"/>
              </a:rPr>
              <a:t>Literaturhinweise</a:t>
            </a:r>
            <a:endParaRPr lang="tr-TR" sz="2050" b="1" dirty="0" smtClean="0">
              <a:sym typeface="Wingdings" pitchFamily="2" charset="2"/>
            </a:endParaRPr>
          </a:p>
          <a:p>
            <a:r>
              <a:rPr lang="tr-TR" sz="1200" b="1" dirty="0" smtClean="0"/>
              <a:t>TVerfG</a:t>
            </a:r>
            <a:r>
              <a:rPr lang="tr-TR" sz="1200" b="1" baseline="-25000" dirty="0" smtClean="0"/>
              <a:t>AKP2015,</a:t>
            </a:r>
            <a:r>
              <a:rPr lang="tr-TR" sz="1200" b="1" dirty="0" smtClean="0"/>
              <a:t>.( o.D.),</a:t>
            </a:r>
            <a:r>
              <a:rPr lang="tr-TR" sz="1200" dirty="0" smtClean="0"/>
              <a:t>  Adalet ve Kalkınma Partisi’nin Görüşleri. </a:t>
            </a:r>
            <a:r>
              <a:rPr lang="tr-TR" sz="1200" i="1" dirty="0" smtClean="0"/>
              <a:t>TBMM Online</a:t>
            </a:r>
            <a:r>
              <a:rPr lang="tr-TR" sz="1200" dirty="0" smtClean="0"/>
              <a:t>. </a:t>
            </a:r>
            <a:r>
              <a:rPr lang="tr-TR" sz="1200" u="sng" dirty="0" smtClean="0">
                <a:hlinkClick r:id="rId2"/>
              </a:rPr>
              <a:t>http://yenianayasa.tbmm.gov.tr/docs/adalet_ve_kalkinma_partisi_gorusleri.docx</a:t>
            </a:r>
            <a:r>
              <a:rPr lang="tr-TR" sz="1200" dirty="0" smtClean="0"/>
              <a:t> (</a:t>
            </a:r>
            <a:r>
              <a:rPr lang="tr-TR" sz="1200" dirty="0" err="1" smtClean="0"/>
              <a:t>zuletzt</a:t>
            </a:r>
            <a:r>
              <a:rPr lang="tr-TR" sz="1200" dirty="0" smtClean="0"/>
              <a:t> </a:t>
            </a:r>
            <a:r>
              <a:rPr lang="tr-TR" sz="1200" dirty="0" err="1" smtClean="0"/>
              <a:t>abgerufen</a:t>
            </a:r>
            <a:r>
              <a:rPr lang="tr-TR" sz="1200" dirty="0" smtClean="0"/>
              <a:t> </a:t>
            </a:r>
            <a:r>
              <a:rPr lang="tr-TR" sz="1200" dirty="0" err="1" smtClean="0"/>
              <a:t>am</a:t>
            </a:r>
            <a:r>
              <a:rPr lang="tr-TR" sz="1200" dirty="0" smtClean="0"/>
              <a:t>: 2.01.2015).</a:t>
            </a:r>
          </a:p>
          <a:p>
            <a:r>
              <a:rPr lang="de-DE" sz="1200" b="1" dirty="0" smtClean="0"/>
              <a:t>TVerfG</a:t>
            </a:r>
            <a:r>
              <a:rPr lang="de-DE" sz="1200" b="1" baseline="-25000" dirty="0" smtClean="0"/>
              <a:t>1961</a:t>
            </a:r>
            <a:r>
              <a:rPr lang="de-DE" sz="1200" b="1" dirty="0" smtClean="0"/>
              <a:t>,</a:t>
            </a:r>
            <a:r>
              <a:rPr lang="de-DE" sz="1200" dirty="0" smtClean="0"/>
              <a:t> </a:t>
            </a:r>
            <a:r>
              <a:rPr lang="tr-TR" sz="1200" i="1" dirty="0" err="1" smtClean="0"/>
              <a:t>Verfassung</a:t>
            </a:r>
            <a:r>
              <a:rPr lang="tr-TR" sz="1200" i="1" dirty="0" smtClean="0"/>
              <a:t> der </a:t>
            </a:r>
            <a:r>
              <a:rPr lang="tr-TR" sz="1200" i="1" dirty="0" err="1" smtClean="0"/>
              <a:t>Türkischen</a:t>
            </a:r>
            <a:r>
              <a:rPr lang="tr-TR" sz="1200" i="1" dirty="0" smtClean="0"/>
              <a:t> </a:t>
            </a:r>
            <a:r>
              <a:rPr lang="tr-TR" sz="1200" i="1" dirty="0" err="1" smtClean="0"/>
              <a:t>Republik</a:t>
            </a:r>
            <a:r>
              <a:rPr lang="tr-TR" sz="1200" dirty="0" smtClean="0"/>
              <a:t> </a:t>
            </a:r>
            <a:r>
              <a:rPr lang="tr-TR" sz="1200" dirty="0" err="1" smtClean="0"/>
              <a:t>vom</a:t>
            </a:r>
            <a:r>
              <a:rPr lang="tr-TR" sz="1200" dirty="0" smtClean="0"/>
              <a:t> 27. </a:t>
            </a:r>
            <a:r>
              <a:rPr lang="tr-TR" sz="1200" dirty="0" err="1" smtClean="0"/>
              <a:t>Mai</a:t>
            </a:r>
            <a:r>
              <a:rPr lang="tr-TR" sz="1200" dirty="0" smtClean="0"/>
              <a:t> 1961</a:t>
            </a:r>
            <a:r>
              <a:rPr lang="de-DE" sz="1200" dirty="0" smtClean="0"/>
              <a:t>, </a:t>
            </a:r>
            <a:r>
              <a:rPr lang="de-DE" sz="1200" u="sng" dirty="0" smtClean="0">
                <a:hlinkClick r:id="rId3"/>
              </a:rPr>
              <a:t>http://www.verfassungen.eu/tr/tuerkei61.htm</a:t>
            </a:r>
            <a:r>
              <a:rPr lang="de-DE" sz="1200" dirty="0" smtClean="0"/>
              <a:t> (zuletzt abgerufen am 5.09.2014)</a:t>
            </a:r>
            <a:endParaRPr lang="tr-TR" sz="1200" dirty="0" smtClean="0"/>
          </a:p>
          <a:p>
            <a:r>
              <a:rPr lang="de-DE" sz="1200" b="1" dirty="0" smtClean="0"/>
              <a:t>TVerfG</a:t>
            </a:r>
            <a:r>
              <a:rPr lang="de-DE" sz="1200" b="1" baseline="-25000" dirty="0" smtClean="0"/>
              <a:t>1982</a:t>
            </a:r>
            <a:r>
              <a:rPr lang="de-DE" sz="1200" b="1" dirty="0" smtClean="0"/>
              <a:t>,</a:t>
            </a:r>
            <a:r>
              <a:rPr lang="de-DE" sz="1200" dirty="0" smtClean="0"/>
              <a:t> Die Verfassung der Republik Türkei vom 7. November 1982, </a:t>
            </a:r>
            <a:r>
              <a:rPr lang="de-DE" sz="1200" u="sng" dirty="0" smtClean="0">
                <a:hlinkClick r:id="rId4"/>
              </a:rPr>
              <a:t>http://www.verfassungen.eu/tr/tuerkei82.htm</a:t>
            </a:r>
            <a:r>
              <a:rPr lang="de-DE" sz="1200" dirty="0" smtClean="0"/>
              <a:t> (zuletzt abgerufen am 4.09.2014)</a:t>
            </a:r>
            <a:endParaRPr lang="tr-TR" sz="1200" dirty="0" smtClean="0"/>
          </a:p>
          <a:p>
            <a:r>
              <a:rPr lang="de-DE" sz="1200" b="1" dirty="0" smtClean="0"/>
              <a:t>TVerfG</a:t>
            </a:r>
            <a:r>
              <a:rPr lang="de-DE" sz="1200" b="1" baseline="-25000" dirty="0" smtClean="0"/>
              <a:t>1982-2010</a:t>
            </a:r>
            <a:r>
              <a:rPr lang="de-DE" sz="1200" b="1" dirty="0" smtClean="0"/>
              <a:t>,</a:t>
            </a:r>
            <a:r>
              <a:rPr lang="de-DE" sz="1200" dirty="0" smtClean="0"/>
              <a:t> </a:t>
            </a:r>
            <a:r>
              <a:rPr lang="tr-TR" sz="1200" dirty="0" smtClean="0"/>
              <a:t>Türkiye Cumhuriyeti Anayasası Kanun No.: 2709 Kabul Tarihi: 7.11.1982, </a:t>
            </a:r>
            <a:r>
              <a:rPr lang="de-DE" sz="1200" u="sng" dirty="0" smtClean="0">
                <a:hlinkClick r:id="rId5"/>
              </a:rPr>
              <a:t>http://www.tbmm.gov.tr/anayasa/anayasa_2011.pdf</a:t>
            </a:r>
            <a:r>
              <a:rPr lang="de-DE" sz="1200" dirty="0" smtClean="0"/>
              <a:t> (zuletzt abgerufen am 5.09.2014)</a:t>
            </a:r>
            <a:endParaRPr lang="tr-TR" sz="1200" dirty="0" smtClean="0"/>
          </a:p>
          <a:p>
            <a:r>
              <a:rPr lang="tr-TR" sz="1200" b="1" dirty="0" smtClean="0">
                <a:sym typeface="Wingdings" pitchFamily="2" charset="2"/>
              </a:rPr>
              <a:t>Yetkin, Murat, “De-</a:t>
            </a:r>
            <a:r>
              <a:rPr lang="tr-TR" sz="1200" b="1" dirty="0" err="1" smtClean="0">
                <a:sym typeface="Wingdings" pitchFamily="2" charset="2"/>
              </a:rPr>
              <a:t>facto</a:t>
            </a:r>
            <a:r>
              <a:rPr lang="tr-TR" sz="1200" b="1" dirty="0" smtClean="0">
                <a:sym typeface="Wingdings" pitchFamily="2" charset="2"/>
              </a:rPr>
              <a:t> </a:t>
            </a:r>
            <a:r>
              <a:rPr lang="tr-TR" sz="1200" b="1" dirty="0" err="1" smtClean="0">
                <a:sym typeface="Wingdings" pitchFamily="2" charset="2"/>
              </a:rPr>
              <a:t>presidential</a:t>
            </a:r>
            <a:r>
              <a:rPr lang="tr-TR" sz="1200" b="1" dirty="0" smtClean="0">
                <a:sym typeface="Wingdings" pitchFamily="2" charset="2"/>
              </a:rPr>
              <a:t> </a:t>
            </a:r>
            <a:r>
              <a:rPr lang="tr-TR" sz="1200" b="1" dirty="0" err="1" smtClean="0">
                <a:sym typeface="Wingdings" pitchFamily="2" charset="2"/>
              </a:rPr>
              <a:t>system</a:t>
            </a:r>
            <a:r>
              <a:rPr lang="tr-TR" sz="1200" b="1" dirty="0" smtClean="0">
                <a:sym typeface="Wingdings" pitchFamily="2" charset="2"/>
              </a:rPr>
              <a:t> in </a:t>
            </a:r>
            <a:r>
              <a:rPr lang="tr-TR" sz="1200" b="1" dirty="0" err="1" smtClean="0">
                <a:sym typeface="Wingdings" pitchFamily="2" charset="2"/>
              </a:rPr>
              <a:t>Turkey</a:t>
            </a:r>
            <a:r>
              <a:rPr lang="tr-TR" sz="1200" b="1" dirty="0" smtClean="0">
                <a:sym typeface="Wingdings" pitchFamily="2" charset="2"/>
              </a:rPr>
              <a:t> in </a:t>
            </a:r>
            <a:r>
              <a:rPr lang="tr-TR" sz="1200" b="1" dirty="0" err="1" smtClean="0">
                <a:sym typeface="Wingdings" pitchFamily="2" charset="2"/>
              </a:rPr>
              <a:t>effect</a:t>
            </a:r>
            <a:r>
              <a:rPr lang="tr-TR" sz="1200" b="1" dirty="0" smtClean="0">
                <a:sym typeface="Wingdings" pitchFamily="2" charset="2"/>
              </a:rPr>
              <a:t> </a:t>
            </a:r>
            <a:r>
              <a:rPr lang="tr-TR" sz="1200" b="1" dirty="0" err="1" smtClean="0">
                <a:sym typeface="Wingdings" pitchFamily="2" charset="2"/>
              </a:rPr>
              <a:t>despite</a:t>
            </a:r>
            <a:r>
              <a:rPr lang="tr-TR" sz="1200" b="1" dirty="0" smtClean="0">
                <a:sym typeface="Wingdings" pitchFamily="2" charset="2"/>
              </a:rPr>
              <a:t> </a:t>
            </a:r>
            <a:r>
              <a:rPr lang="tr-TR" sz="1200" b="1" dirty="0" err="1" smtClean="0">
                <a:sym typeface="Wingdings" pitchFamily="2" charset="2"/>
              </a:rPr>
              <a:t>PM</a:t>
            </a:r>
            <a:r>
              <a:rPr lang="tr-TR" sz="1200" b="1" dirty="0" smtClean="0">
                <a:sym typeface="Wingdings" pitchFamily="2" charset="2"/>
              </a:rPr>
              <a:t>”, Hürriyet </a:t>
            </a:r>
            <a:r>
              <a:rPr lang="tr-TR" sz="1200" b="1" dirty="0" err="1" smtClean="0">
                <a:sym typeface="Wingdings" pitchFamily="2" charset="2"/>
              </a:rPr>
              <a:t>Daily</a:t>
            </a:r>
            <a:r>
              <a:rPr lang="tr-TR" sz="1200" b="1" dirty="0" smtClean="0">
                <a:sym typeface="Wingdings" pitchFamily="2" charset="2"/>
              </a:rPr>
              <a:t> </a:t>
            </a:r>
            <a:r>
              <a:rPr lang="tr-TR" sz="1200" b="1" dirty="0" err="1" smtClean="0">
                <a:sym typeface="Wingdings" pitchFamily="2" charset="2"/>
              </a:rPr>
              <a:t>News</a:t>
            </a:r>
            <a:r>
              <a:rPr lang="tr-TR" sz="1200" b="1" dirty="0" smtClean="0">
                <a:sym typeface="Wingdings" pitchFamily="2" charset="2"/>
              </a:rPr>
              <a:t>, 21.01.2015, S. 3.</a:t>
            </a:r>
          </a:p>
        </p:txBody>
      </p:sp>
      <p:sp>
        <p:nvSpPr>
          <p:cNvPr id="26629" name="26628 Başlık"/>
          <p:cNvSpPr>
            <a:spLocks noGrp="1"/>
          </p:cNvSpPr>
          <p:nvPr>
            <p:ph type="title" idx="4294967295"/>
          </p:nvPr>
        </p:nvSpPr>
        <p:spPr>
          <a:xfrm>
            <a:off x="500034" y="71414"/>
            <a:ext cx="3887787" cy="1000132"/>
          </a:xfrm>
          <a:noFill/>
          <a:ln>
            <a:noFill/>
          </a:ln>
        </p:spPr>
        <p:txBody>
          <a:bodyPr/>
          <a:lstStyle/>
          <a:p>
            <a:pPr algn="l"/>
            <a:r>
              <a:rPr lang="tr-TR" altLang="en-US" sz="2000" b="1" dirty="0" err="1" smtClean="0"/>
              <a:t>Ergebnis</a:t>
            </a:r>
            <a:r>
              <a:rPr lang="de-DE" altLang="en-US" sz="2000" b="1" dirty="0" smtClean="0"/>
              <a:t/>
            </a:r>
            <a:br>
              <a:rPr lang="de-DE" altLang="en-US" sz="2000" b="1" dirty="0" smtClean="0"/>
            </a:br>
            <a:endParaRPr lang="en-US" altLang="en-US" sz="2000" b="1" dirty="0"/>
          </a:p>
        </p:txBody>
      </p:sp>
      <p:pic>
        <p:nvPicPr>
          <p:cNvPr id="6" name="Grafik 5" descr="uk-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2000" y="5760000"/>
            <a:ext cx="964406" cy="964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27649 Dikdörtgen"/>
          <p:cNvSpPr>
            <a:spLocks noGrp="1"/>
          </p:cNvSpPr>
          <p:nvPr/>
        </p:nvSpPr>
        <p:spPr>
          <a:xfrm>
            <a:off x="1676400" y="6245225"/>
            <a:ext cx="3903663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r>
              <a:rPr lang="de-DE" altLang="en-US" sz="1200" dirty="0"/>
              <a:t>Burak Gümüş, www.burak-guemues.com</a:t>
            </a:r>
          </a:p>
        </p:txBody>
      </p:sp>
      <p:sp>
        <p:nvSpPr>
          <p:cNvPr id="27651" name="27650 Dikdörtgen"/>
          <p:cNvSpPr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4075-1275-587298610EC3}" type="slidenum">
              <a:rPr lang="de-DE" altLang="en-US" sz="1400" dirty="0"/>
              <a:pPr algn="r"/>
              <a:t>55</a:t>
            </a:fld>
            <a:endParaRPr lang="de-DE" altLang="en-US" sz="1400" dirty="0"/>
          </a:p>
        </p:txBody>
      </p:sp>
      <p:sp>
        <p:nvSpPr>
          <p:cNvPr id="27652" name="27651 Metin Yer Tutucusu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>
              <a:buNone/>
            </a:pPr>
            <a:endParaRPr dirty="0"/>
          </a:p>
          <a:p>
            <a:pPr>
              <a:buNone/>
            </a:pPr>
            <a:endParaRPr dirty="0"/>
          </a:p>
          <a:p>
            <a:pPr>
              <a:buNone/>
            </a:pPr>
            <a:r>
              <a:rPr lang="en-US" altLang="en-US" dirty="0"/>
              <a:t>Vielen Dank für Ihre Aufmerksamkeit </a:t>
            </a:r>
          </a:p>
          <a:p>
            <a:pPr>
              <a:buNone/>
            </a:pPr>
            <a:endParaRPr dirty="0"/>
          </a:p>
          <a:p>
            <a:pPr algn="r">
              <a:buNone/>
            </a:pPr>
            <a:r>
              <a:rPr lang="en-US" altLang="en-US" sz="2000" dirty="0" err="1"/>
              <a:t>Assoz</a:t>
            </a:r>
            <a:r>
              <a:rPr lang="en-US" altLang="en-US" sz="2000" dirty="0" smtClean="0"/>
              <a:t>. Prof. Dr</a:t>
            </a:r>
            <a:r>
              <a:rPr lang="en-US" altLang="en-US" sz="2000" dirty="0"/>
              <a:t>. Burak Gümüş</a:t>
            </a:r>
          </a:p>
          <a:p>
            <a:pPr algn="r">
              <a:buNone/>
            </a:pPr>
            <a:r>
              <a:rPr lang="en-US" altLang="en-US" sz="2000" dirty="0">
                <a:hlinkClick r:id="rId2"/>
              </a:rPr>
              <a:t>Burak.Guemues@gmx.de</a:t>
            </a:r>
          </a:p>
          <a:p>
            <a:pPr algn="r">
              <a:buNone/>
            </a:pPr>
            <a:r>
              <a:rPr lang="en-US" altLang="en-US" sz="2000" dirty="0">
                <a:hlinkClick r:id="rId3"/>
              </a:rPr>
              <a:t>Burak.Guemues@gmail.com</a:t>
            </a:r>
            <a:r>
              <a:rPr lang="en-US" altLang="en-US" sz="2000" dirty="0"/>
              <a:t> </a:t>
            </a:r>
          </a:p>
        </p:txBody>
      </p:sp>
      <p:pic>
        <p:nvPicPr>
          <p:cNvPr id="5" name="Grafik 4" descr="uk-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000" y="5760000"/>
            <a:ext cx="964406" cy="964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6625 Dikdörtgen"/>
          <p:cNvSpPr>
            <a:spLocks noGrp="1"/>
          </p:cNvSpPr>
          <p:nvPr/>
        </p:nvSpPr>
        <p:spPr>
          <a:xfrm>
            <a:off x="1676400" y="6245225"/>
            <a:ext cx="3903663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r>
              <a:rPr lang="de-DE" altLang="en-US" sz="1200" dirty="0"/>
              <a:t>Burak Gümüş, www.burak-guemues.com</a:t>
            </a:r>
          </a:p>
        </p:txBody>
      </p:sp>
      <p:sp>
        <p:nvSpPr>
          <p:cNvPr id="26627" name="26626 Dikdörtgen"/>
          <p:cNvSpPr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3051-1311-587298610EC3}" type="slidenum">
              <a:rPr lang="de-DE" altLang="en-US" sz="1400" dirty="0"/>
              <a:pPr algn="r"/>
              <a:t>6</a:t>
            </a:fld>
            <a:endParaRPr lang="de-DE" altLang="en-US" sz="1400" dirty="0"/>
          </a:p>
        </p:txBody>
      </p:sp>
      <p:sp>
        <p:nvSpPr>
          <p:cNvPr id="26628" name="26627 Metin Yer Tutucusu"/>
          <p:cNvSpPr>
            <a:spLocks noGrp="1"/>
          </p:cNvSpPr>
          <p:nvPr>
            <p:ph type="body" idx="4294967295"/>
          </p:nvPr>
        </p:nvSpPr>
        <p:spPr>
          <a:xfrm>
            <a:off x="714375" y="1285875"/>
            <a:ext cx="7940675" cy="4840288"/>
          </a:xfrm>
          <a:ln/>
        </p:spPr>
        <p:txBody>
          <a:bodyPr wrap="square" lIns="91440" tIns="45720" rIns="91440" bIns="45720" anchor="t" anchorCtr="0"/>
          <a:lstStyle/>
          <a:p>
            <a:r>
              <a:rPr lang="tr-TR" sz="2300" b="1" dirty="0" smtClean="0"/>
              <a:t>Parlamentarismus</a:t>
            </a:r>
            <a:r>
              <a:rPr lang="tr-TR" sz="2300" dirty="0" smtClean="0"/>
              <a:t>: Parlament als Gesetzsgeber und Budget-Regulierer. </a:t>
            </a:r>
            <a:r>
              <a:rPr lang="tr-TR" sz="2300" dirty="0" err="1" smtClean="0"/>
              <a:t>Subtypen</a:t>
            </a:r>
            <a:r>
              <a:rPr lang="tr-TR" sz="2300" dirty="0" smtClean="0"/>
              <a:t>: </a:t>
            </a:r>
            <a:r>
              <a:rPr lang="tr-TR" sz="2300" dirty="0" err="1" smtClean="0"/>
              <a:t>Präsidentielle</a:t>
            </a:r>
            <a:r>
              <a:rPr lang="tr-TR" sz="2300" dirty="0" smtClean="0"/>
              <a:t> </a:t>
            </a:r>
            <a:r>
              <a:rPr lang="tr-TR" sz="2300" dirty="0" err="1" smtClean="0"/>
              <a:t>und</a:t>
            </a:r>
            <a:r>
              <a:rPr lang="tr-TR" sz="2300" dirty="0" smtClean="0"/>
              <a:t> </a:t>
            </a:r>
            <a:r>
              <a:rPr lang="tr-TR" sz="2300" dirty="0" err="1" smtClean="0"/>
              <a:t>parlamentarische</a:t>
            </a:r>
            <a:r>
              <a:rPr lang="tr-TR" sz="2300" dirty="0" smtClean="0"/>
              <a:t> </a:t>
            </a:r>
            <a:r>
              <a:rPr lang="tr-TR" sz="2300" dirty="0" err="1" smtClean="0"/>
              <a:t>Demokratie</a:t>
            </a:r>
            <a:endParaRPr lang="tr-TR" sz="2300" dirty="0" smtClean="0"/>
          </a:p>
          <a:p>
            <a:endParaRPr lang="tr-TR" sz="2300" b="1" dirty="0" smtClean="0"/>
          </a:p>
          <a:p>
            <a:r>
              <a:rPr lang="tr-TR" sz="2300" b="1" dirty="0" err="1" smtClean="0"/>
              <a:t>Parlamentarische</a:t>
            </a:r>
            <a:r>
              <a:rPr lang="tr-TR" sz="2300" b="1" dirty="0" smtClean="0"/>
              <a:t> </a:t>
            </a:r>
            <a:r>
              <a:rPr lang="tr-TR" sz="2300" b="1" dirty="0" err="1" smtClean="0"/>
              <a:t>Demokratie</a:t>
            </a:r>
            <a:r>
              <a:rPr lang="tr-TR" sz="2300" b="1" dirty="0" smtClean="0"/>
              <a:t> </a:t>
            </a:r>
            <a:r>
              <a:rPr lang="tr-TR" sz="2300" dirty="0" err="1" smtClean="0"/>
              <a:t>als</a:t>
            </a:r>
            <a:r>
              <a:rPr lang="tr-TR" sz="2300" dirty="0" smtClean="0"/>
              <a:t> </a:t>
            </a:r>
            <a:r>
              <a:rPr lang="tr-TR" sz="2300" dirty="0" err="1" smtClean="0"/>
              <a:t>Regierungssystem</a:t>
            </a:r>
            <a:r>
              <a:rPr lang="tr-TR" sz="2300" dirty="0" smtClean="0"/>
              <a:t>: </a:t>
            </a:r>
          </a:p>
          <a:p>
            <a:pPr>
              <a:buFontTx/>
              <a:buChar char="-"/>
            </a:pPr>
            <a:r>
              <a:rPr lang="tr-TR" sz="2300" dirty="0" smtClean="0"/>
              <a:t>“</a:t>
            </a:r>
            <a:r>
              <a:rPr lang="tr-TR" sz="2300" dirty="0" err="1" smtClean="0"/>
              <a:t>Kernkriterium</a:t>
            </a:r>
            <a:r>
              <a:rPr lang="tr-TR" sz="2300" dirty="0" smtClean="0"/>
              <a:t> der </a:t>
            </a:r>
            <a:r>
              <a:rPr lang="tr-TR" sz="2300" b="1" dirty="0" err="1" smtClean="0"/>
              <a:t>Absetzbarkeit</a:t>
            </a:r>
            <a:r>
              <a:rPr lang="tr-TR" sz="2300" dirty="0" smtClean="0"/>
              <a:t> der </a:t>
            </a:r>
            <a:r>
              <a:rPr lang="tr-TR" sz="2300" dirty="0" err="1" smtClean="0"/>
              <a:t>Regierung</a:t>
            </a:r>
            <a:r>
              <a:rPr lang="tr-TR" sz="2300" dirty="0" smtClean="0"/>
              <a:t>” (</a:t>
            </a:r>
            <a:r>
              <a:rPr lang="tr-TR" sz="2300" dirty="0" err="1" smtClean="0"/>
              <a:t>Kailitz</a:t>
            </a:r>
            <a:r>
              <a:rPr lang="tr-TR" sz="2300" dirty="0" smtClean="0"/>
              <a:t> 2008: 294) </a:t>
            </a:r>
            <a:r>
              <a:rPr lang="tr-TR" sz="2300" dirty="0" err="1" smtClean="0"/>
              <a:t>durch</a:t>
            </a:r>
            <a:r>
              <a:rPr lang="tr-TR" sz="2300" dirty="0" smtClean="0"/>
              <a:t> </a:t>
            </a:r>
            <a:r>
              <a:rPr lang="tr-TR" sz="2300" dirty="0" err="1" smtClean="0"/>
              <a:t>das</a:t>
            </a:r>
            <a:r>
              <a:rPr lang="tr-TR" sz="2300" dirty="0" smtClean="0"/>
              <a:t> </a:t>
            </a:r>
            <a:r>
              <a:rPr lang="tr-TR" sz="2300" dirty="0" err="1" smtClean="0"/>
              <a:t>Parlament</a:t>
            </a:r>
            <a:r>
              <a:rPr lang="tr-TR" sz="2300" dirty="0" smtClean="0"/>
              <a:t> </a:t>
            </a:r>
            <a:r>
              <a:rPr lang="tr-TR" sz="2300" dirty="0" err="1" smtClean="0"/>
              <a:t>auch</a:t>
            </a:r>
            <a:r>
              <a:rPr lang="tr-TR" sz="2300" dirty="0" smtClean="0"/>
              <a:t> </a:t>
            </a:r>
            <a:r>
              <a:rPr lang="tr-TR" sz="2300" dirty="0" err="1" smtClean="0"/>
              <a:t>während</a:t>
            </a:r>
            <a:r>
              <a:rPr lang="tr-TR" sz="2300" dirty="0" smtClean="0"/>
              <a:t> der </a:t>
            </a:r>
            <a:r>
              <a:rPr lang="tr-TR" sz="2300" dirty="0" err="1" smtClean="0"/>
              <a:t>Legislaturperiode</a:t>
            </a:r>
            <a:endParaRPr lang="tr-TR" sz="2300" dirty="0" smtClean="0"/>
          </a:p>
          <a:p>
            <a:pPr>
              <a:buFontTx/>
              <a:buChar char="-"/>
            </a:pPr>
            <a:endParaRPr lang="tr-TR" sz="2300" dirty="0" smtClean="0"/>
          </a:p>
          <a:p>
            <a:pPr>
              <a:buFontTx/>
              <a:buChar char="-"/>
            </a:pPr>
            <a:r>
              <a:rPr lang="tr-TR" sz="2300" dirty="0" err="1" smtClean="0"/>
              <a:t>Eigenschaft</a:t>
            </a:r>
            <a:r>
              <a:rPr lang="tr-TR" sz="2300" dirty="0" smtClean="0"/>
              <a:t> der “</a:t>
            </a:r>
            <a:r>
              <a:rPr lang="tr-TR" sz="2300" dirty="0" err="1" smtClean="0"/>
              <a:t>dualen</a:t>
            </a:r>
            <a:r>
              <a:rPr lang="tr-TR" sz="2300" dirty="0" smtClean="0"/>
              <a:t> </a:t>
            </a:r>
            <a:r>
              <a:rPr lang="tr-TR" sz="2300" dirty="0" err="1" smtClean="0"/>
              <a:t>Exekutive</a:t>
            </a:r>
            <a:r>
              <a:rPr lang="tr-TR" sz="2300" dirty="0" smtClean="0"/>
              <a:t>” </a:t>
            </a:r>
            <a:r>
              <a:rPr lang="tr-TR" sz="2300" dirty="0" err="1" smtClean="0"/>
              <a:t>als</a:t>
            </a:r>
            <a:r>
              <a:rPr lang="tr-TR" sz="2300" dirty="0" smtClean="0"/>
              <a:t> </a:t>
            </a:r>
            <a:r>
              <a:rPr lang="tr-TR" sz="2300" dirty="0" err="1" smtClean="0"/>
              <a:t>Prinzip</a:t>
            </a:r>
            <a:r>
              <a:rPr lang="tr-TR" sz="2300" dirty="0" smtClean="0"/>
              <a:t> der </a:t>
            </a:r>
            <a:r>
              <a:rPr lang="tr-TR" sz="2300" dirty="0" err="1" smtClean="0"/>
              <a:t>Aufteilung</a:t>
            </a:r>
            <a:r>
              <a:rPr lang="tr-TR" sz="2300" dirty="0" smtClean="0"/>
              <a:t> der </a:t>
            </a:r>
            <a:r>
              <a:rPr lang="tr-TR" sz="2300" dirty="0" err="1" smtClean="0"/>
              <a:t>Funktionen</a:t>
            </a:r>
            <a:r>
              <a:rPr lang="tr-TR" sz="2300" dirty="0" smtClean="0"/>
              <a:t> </a:t>
            </a:r>
            <a:r>
              <a:rPr lang="tr-TR" sz="2300" dirty="0" err="1" smtClean="0"/>
              <a:t>des</a:t>
            </a:r>
            <a:r>
              <a:rPr lang="tr-TR" sz="2300" dirty="0" smtClean="0"/>
              <a:t> </a:t>
            </a:r>
            <a:r>
              <a:rPr lang="tr-TR" sz="2300" dirty="0" err="1" smtClean="0"/>
              <a:t>Regierungschefs</a:t>
            </a:r>
            <a:r>
              <a:rPr lang="tr-TR" sz="2300" dirty="0" smtClean="0"/>
              <a:t> </a:t>
            </a:r>
            <a:r>
              <a:rPr lang="tr-TR" sz="2300" dirty="0" err="1" smtClean="0"/>
              <a:t>und</a:t>
            </a:r>
            <a:r>
              <a:rPr lang="tr-TR" sz="2300" dirty="0" smtClean="0"/>
              <a:t> </a:t>
            </a:r>
            <a:r>
              <a:rPr lang="tr-TR" sz="2300" dirty="0" err="1" smtClean="0"/>
              <a:t>des</a:t>
            </a:r>
            <a:r>
              <a:rPr lang="tr-TR" sz="2300" dirty="0" smtClean="0"/>
              <a:t> </a:t>
            </a:r>
            <a:r>
              <a:rPr lang="tr-TR" sz="2300" dirty="0" err="1" smtClean="0"/>
              <a:t>Staatsoberhaupts</a:t>
            </a:r>
            <a:r>
              <a:rPr lang="tr-TR" sz="2300" dirty="0" smtClean="0"/>
              <a:t> (</a:t>
            </a:r>
            <a:r>
              <a:rPr lang="tr-TR" sz="2300" dirty="0" err="1" smtClean="0"/>
              <a:t>Decker</a:t>
            </a:r>
            <a:r>
              <a:rPr lang="tr-TR" sz="2300" dirty="0" smtClean="0"/>
              <a:t> 2009: 177)</a:t>
            </a:r>
          </a:p>
        </p:txBody>
      </p:sp>
      <p:sp>
        <p:nvSpPr>
          <p:cNvPr id="26629" name="26628 Başlık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3887787" cy="576263"/>
          </a:xfrm>
          <a:noFill/>
          <a:ln>
            <a:noFill/>
          </a:ln>
        </p:spPr>
        <p:txBody>
          <a:bodyPr/>
          <a:lstStyle/>
          <a:p>
            <a:pPr algn="l"/>
            <a:r>
              <a:rPr lang="tr-TR" altLang="en-US" sz="2200" b="1" dirty="0" err="1" smtClean="0"/>
              <a:t>Skizze</a:t>
            </a:r>
            <a:r>
              <a:rPr lang="tr-TR" altLang="en-US" sz="2200" b="1" dirty="0" smtClean="0"/>
              <a:t> der </a:t>
            </a:r>
            <a:r>
              <a:rPr lang="tr-TR" altLang="en-US" sz="2200" b="1" dirty="0" err="1" smtClean="0"/>
              <a:t>Regierungssysteme</a:t>
            </a:r>
            <a:endParaRPr lang="en-US" altLang="en-US" sz="2200" b="1" dirty="0"/>
          </a:p>
        </p:txBody>
      </p:sp>
      <p:pic>
        <p:nvPicPr>
          <p:cNvPr id="6" name="Grafik 5" descr="uk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0" y="5760000"/>
            <a:ext cx="964406" cy="964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6625 Dikdörtgen"/>
          <p:cNvSpPr>
            <a:spLocks noGrp="1"/>
          </p:cNvSpPr>
          <p:nvPr/>
        </p:nvSpPr>
        <p:spPr>
          <a:xfrm>
            <a:off x="1676400" y="6245225"/>
            <a:ext cx="3903663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r>
              <a:rPr lang="de-DE" altLang="en-US" sz="1200" dirty="0"/>
              <a:t>Burak Gümüş, www.burak-guemues.com</a:t>
            </a:r>
          </a:p>
        </p:txBody>
      </p:sp>
      <p:sp>
        <p:nvSpPr>
          <p:cNvPr id="26627" name="26626 Dikdörtgen"/>
          <p:cNvSpPr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3051-1311-587298610EC3}" type="slidenum">
              <a:rPr lang="de-DE" altLang="en-US" sz="1400" dirty="0"/>
              <a:pPr algn="r"/>
              <a:t>7</a:t>
            </a:fld>
            <a:endParaRPr lang="de-DE" altLang="en-US" sz="1400" dirty="0"/>
          </a:p>
        </p:txBody>
      </p:sp>
      <p:sp>
        <p:nvSpPr>
          <p:cNvPr id="26628" name="26627 Metin Yer Tutucusu"/>
          <p:cNvSpPr>
            <a:spLocks noGrp="1"/>
          </p:cNvSpPr>
          <p:nvPr>
            <p:ph type="body" idx="4294967295"/>
          </p:nvPr>
        </p:nvSpPr>
        <p:spPr>
          <a:xfrm>
            <a:off x="714375" y="1285875"/>
            <a:ext cx="7940675" cy="4840288"/>
          </a:xfrm>
          <a:ln/>
        </p:spPr>
        <p:txBody>
          <a:bodyPr wrap="square" lIns="91440" tIns="45720" rIns="91440" bIns="45720" anchor="t" anchorCtr="0"/>
          <a:lstStyle/>
          <a:p>
            <a:pPr>
              <a:buNone/>
            </a:pPr>
            <a:r>
              <a:rPr lang="tr-TR" sz="2300" dirty="0" smtClean="0">
                <a:sym typeface="Wingdings" pitchFamily="2" charset="2"/>
              </a:rPr>
              <a:t></a:t>
            </a:r>
            <a:r>
              <a:rPr lang="tr-TR" sz="2300" dirty="0" err="1" smtClean="0">
                <a:sym typeface="Wingdings" pitchFamily="2" charset="2"/>
              </a:rPr>
              <a:t>Bestimmung</a:t>
            </a:r>
            <a:r>
              <a:rPr lang="tr-TR" sz="2300" dirty="0" smtClean="0">
                <a:sym typeface="Wingdings" pitchFamily="2" charset="2"/>
              </a:rPr>
              <a:t> der </a:t>
            </a:r>
            <a:r>
              <a:rPr lang="tr-TR" sz="2300" dirty="0" err="1" smtClean="0">
                <a:sym typeface="Wingdings" pitchFamily="2" charset="2"/>
              </a:rPr>
              <a:t>Leitlinien</a:t>
            </a:r>
            <a:r>
              <a:rPr lang="tr-TR" sz="2300" dirty="0" smtClean="0">
                <a:sym typeface="Wingdings" pitchFamily="2" charset="2"/>
              </a:rPr>
              <a:t> der </a:t>
            </a:r>
            <a:r>
              <a:rPr lang="tr-TR" sz="2300" dirty="0" err="1" smtClean="0">
                <a:sym typeface="Wingdings" pitchFamily="2" charset="2"/>
              </a:rPr>
              <a:t>Tages</a:t>
            </a:r>
            <a:r>
              <a:rPr lang="tr-TR" sz="2300" dirty="0" smtClean="0">
                <a:sym typeface="Wingdings" pitchFamily="2" charset="2"/>
              </a:rPr>
              <a:t>- &amp; </a:t>
            </a:r>
            <a:r>
              <a:rPr lang="tr-TR" sz="2300" dirty="0" err="1" smtClean="0">
                <a:sym typeface="Wingdings" pitchFamily="2" charset="2"/>
              </a:rPr>
              <a:t>Allgemeinpolitik</a:t>
            </a:r>
            <a:r>
              <a:rPr lang="tr-TR" sz="2300" dirty="0" smtClean="0">
                <a:sym typeface="Wingdings" pitchFamily="2" charset="2"/>
              </a:rPr>
              <a:t> </a:t>
            </a:r>
            <a:r>
              <a:rPr lang="tr-TR" sz="2300" dirty="0" err="1" smtClean="0">
                <a:sym typeface="Wingdings" pitchFamily="2" charset="2"/>
              </a:rPr>
              <a:t>des</a:t>
            </a:r>
            <a:r>
              <a:rPr lang="tr-TR" sz="2300" dirty="0" smtClean="0">
                <a:sym typeface="Wingdings" pitchFamily="2" charset="2"/>
              </a:rPr>
              <a:t> </a:t>
            </a:r>
            <a:r>
              <a:rPr lang="tr-TR" sz="2300" dirty="0" err="1" smtClean="0">
                <a:sym typeface="Wingdings" pitchFamily="2" charset="2"/>
              </a:rPr>
              <a:t>Landes</a:t>
            </a:r>
            <a:r>
              <a:rPr lang="tr-TR" sz="2300" dirty="0" smtClean="0">
                <a:sym typeface="Wingdings" pitchFamily="2" charset="2"/>
              </a:rPr>
              <a:t> </a:t>
            </a:r>
            <a:r>
              <a:rPr lang="tr-TR" sz="2300" dirty="0" err="1" smtClean="0">
                <a:sym typeface="Wingdings" pitchFamily="2" charset="2"/>
              </a:rPr>
              <a:t>des</a:t>
            </a:r>
            <a:r>
              <a:rPr lang="tr-TR" sz="2300" dirty="0" smtClean="0">
                <a:sym typeface="Wingdings" pitchFamily="2" charset="2"/>
              </a:rPr>
              <a:t>/der mit starken </a:t>
            </a:r>
            <a:r>
              <a:rPr lang="tr-TR" sz="2300" dirty="0" err="1" smtClean="0">
                <a:sym typeface="Wingdings" pitchFamily="2" charset="2"/>
              </a:rPr>
              <a:t>Kompetenzen</a:t>
            </a:r>
            <a:r>
              <a:rPr lang="tr-TR" sz="2300" dirty="0" smtClean="0">
                <a:sym typeface="Wingdings" pitchFamily="2" charset="2"/>
              </a:rPr>
              <a:t> </a:t>
            </a:r>
            <a:r>
              <a:rPr lang="tr-TR" sz="2300" dirty="0" err="1" smtClean="0">
                <a:sym typeface="Wingdings" pitchFamily="2" charset="2"/>
              </a:rPr>
              <a:t>ausgestatteten</a:t>
            </a:r>
            <a:r>
              <a:rPr lang="tr-TR" sz="2300" dirty="0" smtClean="0">
                <a:sym typeface="Wingdings" pitchFamily="2" charset="2"/>
              </a:rPr>
              <a:t> </a:t>
            </a:r>
            <a:r>
              <a:rPr lang="tr-TR" sz="2300" dirty="0" err="1" smtClean="0">
                <a:sym typeface="Wingdings" pitchFamily="2" charset="2"/>
              </a:rPr>
              <a:t>und</a:t>
            </a:r>
            <a:r>
              <a:rPr lang="tr-TR" sz="2300" dirty="0" smtClean="0">
                <a:sym typeface="Wingdings" pitchFamily="2" charset="2"/>
              </a:rPr>
              <a:t> dem </a:t>
            </a:r>
            <a:r>
              <a:rPr lang="tr-TR" sz="2300" dirty="0" err="1" smtClean="0">
                <a:sym typeface="Wingdings" pitchFamily="2" charset="2"/>
              </a:rPr>
              <a:t>Parlament</a:t>
            </a:r>
            <a:r>
              <a:rPr lang="tr-TR" sz="2300" dirty="0" smtClean="0">
                <a:sym typeface="Wingdings" pitchFamily="2" charset="2"/>
              </a:rPr>
              <a:t> </a:t>
            </a:r>
            <a:r>
              <a:rPr lang="tr-TR" sz="2300" dirty="0" err="1" smtClean="0">
                <a:sym typeface="Wingdings" pitchFamily="2" charset="2"/>
              </a:rPr>
              <a:t>gegenüber</a:t>
            </a:r>
            <a:r>
              <a:rPr lang="tr-TR" sz="2300" dirty="0" smtClean="0">
                <a:sym typeface="Wingdings" pitchFamily="2" charset="2"/>
              </a:rPr>
              <a:t> </a:t>
            </a:r>
            <a:r>
              <a:rPr lang="tr-TR" sz="2300" dirty="0" err="1" smtClean="0">
                <a:sym typeface="Wingdings" pitchFamily="2" charset="2"/>
              </a:rPr>
              <a:t>verantwortlichen</a:t>
            </a:r>
            <a:r>
              <a:rPr lang="tr-TR" sz="2300" dirty="0" smtClean="0">
                <a:sym typeface="Wingdings" pitchFamily="2" charset="2"/>
              </a:rPr>
              <a:t> </a:t>
            </a:r>
            <a:r>
              <a:rPr lang="tr-TR" sz="2300" dirty="0" err="1" smtClean="0">
                <a:sym typeface="Wingdings" pitchFamily="2" charset="2"/>
              </a:rPr>
              <a:t>Premierministers</a:t>
            </a:r>
            <a:r>
              <a:rPr lang="tr-TR" sz="2300" dirty="0" smtClean="0">
                <a:sym typeface="Wingdings" pitchFamily="2" charset="2"/>
              </a:rPr>
              <a:t>/in</a:t>
            </a:r>
          </a:p>
          <a:p>
            <a:pPr>
              <a:buFont typeface="Wingdings"/>
              <a:buChar char="à"/>
            </a:pPr>
            <a:r>
              <a:rPr lang="tr-TR" sz="2300" dirty="0" smtClean="0">
                <a:sym typeface="Wingdings" pitchFamily="2" charset="2"/>
              </a:rPr>
              <a:t>Zeremonielle-notarielle Repräsentativfunktionen und </a:t>
            </a:r>
            <a:r>
              <a:rPr lang="de-DE" sz="2300" dirty="0" smtClean="0">
                <a:sym typeface="Wingdings" pitchFamily="2" charset="2"/>
              </a:rPr>
              <a:t>mit </a:t>
            </a:r>
            <a:r>
              <a:rPr lang="tr-TR" sz="2300" dirty="0" smtClean="0">
                <a:sym typeface="Wingdings" pitchFamily="2" charset="2"/>
              </a:rPr>
              <a:t>einigen wenigen Reservefun</a:t>
            </a:r>
            <a:r>
              <a:rPr lang="de-DE" sz="2300" dirty="0" err="1" smtClean="0">
                <a:sym typeface="Wingdings" pitchFamily="2" charset="2"/>
              </a:rPr>
              <a:t>kt</a:t>
            </a:r>
            <a:r>
              <a:rPr lang="tr-TR" sz="2300" dirty="0" smtClean="0">
                <a:sym typeface="Wingdings" pitchFamily="2" charset="2"/>
              </a:rPr>
              <a:t>ionen ausgestattete</a:t>
            </a:r>
            <a:r>
              <a:rPr lang="de-DE" sz="2300" dirty="0" smtClean="0">
                <a:sym typeface="Wingdings" pitchFamily="2" charset="2"/>
              </a:rPr>
              <a:t>r</a:t>
            </a:r>
            <a:r>
              <a:rPr lang="tr-TR" sz="2300" dirty="0" smtClean="0">
                <a:sym typeface="Wingdings" pitchFamily="2" charset="2"/>
              </a:rPr>
              <a:t> und vom Parlament gewählte</a:t>
            </a:r>
            <a:r>
              <a:rPr lang="de-DE" sz="2300" dirty="0" smtClean="0">
                <a:sym typeface="Wingdings" pitchFamily="2" charset="2"/>
              </a:rPr>
              <a:t>r</a:t>
            </a:r>
            <a:r>
              <a:rPr lang="tr-TR" sz="2300" dirty="0" smtClean="0">
                <a:sym typeface="Wingdings" pitchFamily="2" charset="2"/>
              </a:rPr>
              <a:t> Präsident</a:t>
            </a:r>
          </a:p>
          <a:p>
            <a:pPr>
              <a:buFont typeface="Wingdings"/>
              <a:buChar char="à"/>
            </a:pPr>
            <a:r>
              <a:rPr lang="tr-TR" sz="2300" dirty="0" smtClean="0">
                <a:sym typeface="Wingdings" pitchFamily="2" charset="2"/>
              </a:rPr>
              <a:t>suspensives Veto-Recht</a:t>
            </a:r>
            <a:r>
              <a:rPr lang="de-DE" sz="2300" dirty="0" smtClean="0">
                <a:sym typeface="Wingdings" pitchFamily="2" charset="2"/>
              </a:rPr>
              <a:t> </a:t>
            </a:r>
            <a:r>
              <a:rPr lang="tr-TR" sz="2300" dirty="0" smtClean="0">
                <a:sym typeface="Wingdings" pitchFamily="2" charset="2"/>
              </a:rPr>
              <a:t>(TR)</a:t>
            </a:r>
          </a:p>
          <a:p>
            <a:pPr>
              <a:buFont typeface="Wingdings"/>
              <a:buChar char="à"/>
            </a:pPr>
            <a:r>
              <a:rPr lang="tr-TR" sz="2300" dirty="0" err="1" smtClean="0">
                <a:sym typeface="Wingdings" pitchFamily="2" charset="2"/>
              </a:rPr>
              <a:t>Verweigerung</a:t>
            </a:r>
            <a:r>
              <a:rPr lang="tr-TR" sz="2300" dirty="0" smtClean="0">
                <a:sym typeface="Wingdings" pitchFamily="2" charset="2"/>
              </a:rPr>
              <a:t> </a:t>
            </a:r>
            <a:r>
              <a:rPr lang="tr-TR" sz="2300" dirty="0" err="1" smtClean="0">
                <a:sym typeface="Wingdings" pitchFamily="2" charset="2"/>
              </a:rPr>
              <a:t>bei</a:t>
            </a:r>
            <a:r>
              <a:rPr lang="tr-TR" sz="2300" dirty="0" smtClean="0">
                <a:sym typeface="Wingdings" pitchFamily="2" charset="2"/>
              </a:rPr>
              <a:t> der </a:t>
            </a:r>
            <a:r>
              <a:rPr lang="tr-TR" sz="2300" dirty="0" err="1" smtClean="0">
                <a:sym typeface="Wingdings" pitchFamily="2" charset="2"/>
              </a:rPr>
              <a:t>Verkündung</a:t>
            </a:r>
            <a:r>
              <a:rPr lang="tr-TR" sz="2300" dirty="0" smtClean="0">
                <a:sym typeface="Wingdings" pitchFamily="2" charset="2"/>
              </a:rPr>
              <a:t> </a:t>
            </a:r>
            <a:r>
              <a:rPr lang="tr-TR" sz="2300" dirty="0" err="1" smtClean="0">
                <a:sym typeface="Wingdings" pitchFamily="2" charset="2"/>
              </a:rPr>
              <a:t>des</a:t>
            </a:r>
            <a:r>
              <a:rPr lang="tr-TR" sz="2300" dirty="0" smtClean="0">
                <a:sym typeface="Wingdings" pitchFamily="2" charset="2"/>
              </a:rPr>
              <a:t> </a:t>
            </a:r>
            <a:r>
              <a:rPr lang="tr-TR" sz="2300" dirty="0" err="1" smtClean="0">
                <a:sym typeface="Wingdings" pitchFamily="2" charset="2"/>
              </a:rPr>
              <a:t>Gesetzes</a:t>
            </a:r>
            <a:r>
              <a:rPr lang="tr-TR" sz="2300" dirty="0" smtClean="0">
                <a:sym typeface="Wingdings" pitchFamily="2" charset="2"/>
              </a:rPr>
              <a:t> (D)</a:t>
            </a:r>
          </a:p>
          <a:p>
            <a:pPr>
              <a:buFont typeface="Wingdings"/>
              <a:buChar char="à"/>
            </a:pPr>
            <a:r>
              <a:rPr lang="tr-TR" sz="2300" dirty="0" err="1" smtClean="0">
                <a:sym typeface="Wingdings" pitchFamily="2" charset="2"/>
              </a:rPr>
              <a:t>Überprüfung</a:t>
            </a:r>
            <a:r>
              <a:rPr lang="tr-TR" sz="2300" dirty="0" smtClean="0">
                <a:sym typeface="Wingdings" pitchFamily="2" charset="2"/>
              </a:rPr>
              <a:t> der </a:t>
            </a:r>
            <a:r>
              <a:rPr lang="tr-TR" sz="2300" dirty="0" err="1" smtClean="0">
                <a:sym typeface="Wingdings" pitchFamily="2" charset="2"/>
              </a:rPr>
              <a:t>Gesetze</a:t>
            </a:r>
            <a:r>
              <a:rPr lang="tr-TR" sz="2300" dirty="0" smtClean="0">
                <a:sym typeface="Wingdings" pitchFamily="2" charset="2"/>
              </a:rPr>
              <a:t> </a:t>
            </a:r>
            <a:r>
              <a:rPr lang="tr-TR" sz="2300" dirty="0" err="1" smtClean="0">
                <a:sym typeface="Wingdings" pitchFamily="2" charset="2"/>
              </a:rPr>
              <a:t>beim</a:t>
            </a:r>
            <a:r>
              <a:rPr lang="tr-TR" sz="2300" dirty="0" smtClean="0">
                <a:sym typeface="Wingdings" pitchFamily="2" charset="2"/>
              </a:rPr>
              <a:t> </a:t>
            </a:r>
            <a:r>
              <a:rPr lang="tr-TR" sz="2300" dirty="0" err="1" smtClean="0">
                <a:sym typeface="Wingdings" pitchFamily="2" charset="2"/>
              </a:rPr>
              <a:t>Verfassungsgericht</a:t>
            </a:r>
            <a:endParaRPr lang="tr-TR" sz="2300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tr-TR" sz="2300" dirty="0" smtClean="0">
                <a:sym typeface="Wingdings" pitchFamily="2" charset="2"/>
              </a:rPr>
              <a:t>Nur bedingte</a:t>
            </a:r>
            <a:r>
              <a:rPr lang="de-DE" sz="2300" dirty="0" smtClean="0">
                <a:sym typeface="Wingdings" pitchFamily="2" charset="2"/>
              </a:rPr>
              <a:t>s</a:t>
            </a:r>
            <a:r>
              <a:rPr lang="tr-TR" sz="2300" dirty="0" smtClean="0">
                <a:sym typeface="Wingdings" pitchFamily="2" charset="2"/>
              </a:rPr>
              <a:t> Auflösungsrecht des Parlaments</a:t>
            </a:r>
          </a:p>
        </p:txBody>
      </p:sp>
      <p:sp>
        <p:nvSpPr>
          <p:cNvPr id="26629" name="26628 Başlık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3887787" cy="576263"/>
          </a:xfrm>
          <a:noFill/>
          <a:ln>
            <a:noFill/>
          </a:ln>
        </p:spPr>
        <p:txBody>
          <a:bodyPr/>
          <a:lstStyle/>
          <a:p>
            <a:pPr algn="l"/>
            <a:r>
              <a:rPr lang="tr-TR" altLang="en-US" sz="2200" b="1" dirty="0" err="1" smtClean="0"/>
              <a:t>Skizze</a:t>
            </a:r>
            <a:r>
              <a:rPr lang="tr-TR" altLang="en-US" sz="2200" b="1" dirty="0" smtClean="0"/>
              <a:t> der </a:t>
            </a:r>
            <a:r>
              <a:rPr lang="tr-TR" altLang="en-US" sz="2200" b="1" dirty="0" err="1" smtClean="0"/>
              <a:t>Regierungssysteme</a:t>
            </a:r>
            <a:endParaRPr lang="en-US" altLang="en-US" sz="2200" b="1" dirty="0"/>
          </a:p>
        </p:txBody>
      </p:sp>
      <p:pic>
        <p:nvPicPr>
          <p:cNvPr id="6" name="Grafik 5" descr="uk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0" y="5760000"/>
            <a:ext cx="964406" cy="964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6625 Dikdörtgen"/>
          <p:cNvSpPr>
            <a:spLocks noGrp="1"/>
          </p:cNvSpPr>
          <p:nvPr/>
        </p:nvSpPr>
        <p:spPr>
          <a:xfrm>
            <a:off x="1676400" y="6245225"/>
            <a:ext cx="3903663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r>
              <a:rPr lang="de-DE" altLang="en-US" sz="1200" dirty="0"/>
              <a:t>Burak Gümüş, www.burak-guemues.com</a:t>
            </a:r>
          </a:p>
        </p:txBody>
      </p:sp>
      <p:sp>
        <p:nvSpPr>
          <p:cNvPr id="26627" name="26626 Dikdörtgen"/>
          <p:cNvSpPr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3051-1311-587298610EC3}" type="slidenum">
              <a:rPr lang="de-DE" altLang="en-US" sz="1400" dirty="0"/>
              <a:pPr algn="r"/>
              <a:t>8</a:t>
            </a:fld>
            <a:endParaRPr lang="de-DE" altLang="en-US" sz="1400" dirty="0"/>
          </a:p>
        </p:txBody>
      </p:sp>
      <p:sp>
        <p:nvSpPr>
          <p:cNvPr id="26628" name="26627 Metin Yer Tutucusu"/>
          <p:cNvSpPr>
            <a:spLocks noGrp="1"/>
          </p:cNvSpPr>
          <p:nvPr>
            <p:ph type="body" idx="4294967295"/>
          </p:nvPr>
        </p:nvSpPr>
        <p:spPr>
          <a:xfrm>
            <a:off x="714375" y="1285875"/>
            <a:ext cx="7940675" cy="4840288"/>
          </a:xfrm>
          <a:ln/>
        </p:spPr>
        <p:txBody>
          <a:bodyPr wrap="square" lIns="91440" tIns="45720" rIns="91440" bIns="45720" anchor="t" anchorCtr="0"/>
          <a:lstStyle/>
          <a:p>
            <a:pPr>
              <a:buNone/>
            </a:pPr>
            <a:r>
              <a:rPr lang="tr-TR" sz="2300" dirty="0" smtClean="0">
                <a:sym typeface="Wingdings" pitchFamily="2" charset="2"/>
              </a:rPr>
              <a:t></a:t>
            </a:r>
          </a:p>
        </p:txBody>
      </p:sp>
      <p:sp>
        <p:nvSpPr>
          <p:cNvPr id="26629" name="26628 Başlık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3887787" cy="576263"/>
          </a:xfrm>
          <a:noFill/>
          <a:ln>
            <a:noFill/>
          </a:ln>
        </p:spPr>
        <p:txBody>
          <a:bodyPr/>
          <a:lstStyle/>
          <a:p>
            <a:pPr algn="l"/>
            <a:r>
              <a:rPr lang="tr-TR" altLang="en-US" sz="2200" b="1" dirty="0" err="1" smtClean="0"/>
              <a:t>Skizze</a:t>
            </a:r>
            <a:r>
              <a:rPr lang="tr-TR" altLang="en-US" sz="2200" b="1" dirty="0" smtClean="0"/>
              <a:t> der </a:t>
            </a:r>
            <a:r>
              <a:rPr lang="tr-TR" altLang="en-US" sz="2200" b="1" dirty="0" err="1" smtClean="0"/>
              <a:t>Regierungssysteme</a:t>
            </a:r>
            <a:endParaRPr lang="en-US" altLang="en-US" sz="2200" b="1" dirty="0"/>
          </a:p>
        </p:txBody>
      </p:sp>
      <p:pic>
        <p:nvPicPr>
          <p:cNvPr id="6" name="5 Resim" descr="P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512" y="1238250"/>
            <a:ext cx="7800975" cy="4381500"/>
          </a:xfrm>
          <a:prstGeom prst="rect">
            <a:avLst/>
          </a:prstGeom>
        </p:spPr>
      </p:pic>
      <p:sp>
        <p:nvSpPr>
          <p:cNvPr id="7" name="6 Metin kutusu"/>
          <p:cNvSpPr txBox="1"/>
          <p:nvPr/>
        </p:nvSpPr>
        <p:spPr>
          <a:xfrm>
            <a:off x="827584" y="5445224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/>
              <a:t>Quelle</a:t>
            </a:r>
            <a:r>
              <a:rPr lang="tr-TR" b="1" dirty="0" smtClean="0"/>
              <a:t>: Gönenç</a:t>
            </a:r>
            <a:endParaRPr lang="tr-TR" b="1" dirty="0"/>
          </a:p>
        </p:txBody>
      </p:sp>
      <p:pic>
        <p:nvPicPr>
          <p:cNvPr id="8" name="Grafik 7" descr="uk-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000" y="5760000"/>
            <a:ext cx="964406" cy="964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6625 Dikdörtgen"/>
          <p:cNvSpPr>
            <a:spLocks noGrp="1"/>
          </p:cNvSpPr>
          <p:nvPr/>
        </p:nvSpPr>
        <p:spPr>
          <a:xfrm>
            <a:off x="1676400" y="6245225"/>
            <a:ext cx="3903663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r>
              <a:rPr lang="de-DE" altLang="en-US" sz="1200" dirty="0"/>
              <a:t>Burak Gümüş, www.burak-guemues.com</a:t>
            </a:r>
          </a:p>
        </p:txBody>
      </p:sp>
      <p:sp>
        <p:nvSpPr>
          <p:cNvPr id="26627" name="26626 Dikdörtgen"/>
          <p:cNvSpPr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3051-1311-587298610EC3}" type="slidenum">
              <a:rPr lang="de-DE" altLang="en-US" sz="1400" dirty="0"/>
              <a:pPr algn="r"/>
              <a:t>9</a:t>
            </a:fld>
            <a:endParaRPr lang="de-DE" altLang="en-US" sz="1400" dirty="0"/>
          </a:p>
        </p:txBody>
      </p:sp>
      <p:sp>
        <p:nvSpPr>
          <p:cNvPr id="26628" name="26627 Metin Yer Tutucusu"/>
          <p:cNvSpPr>
            <a:spLocks noGrp="1"/>
          </p:cNvSpPr>
          <p:nvPr>
            <p:ph type="body" idx="4294967295"/>
          </p:nvPr>
        </p:nvSpPr>
        <p:spPr>
          <a:xfrm>
            <a:off x="714375" y="1285875"/>
            <a:ext cx="7940675" cy="4840288"/>
          </a:xfrm>
          <a:ln/>
        </p:spPr>
        <p:txBody>
          <a:bodyPr wrap="square" lIns="91440" tIns="45720" rIns="91440" bIns="45720" anchor="t" anchorCtr="0"/>
          <a:lstStyle/>
          <a:p>
            <a:pPr>
              <a:buNone/>
            </a:pPr>
            <a:r>
              <a:rPr lang="tr-TR" sz="2300" dirty="0" smtClean="0">
                <a:sym typeface="Wingdings" pitchFamily="2" charset="2"/>
              </a:rPr>
              <a:t></a:t>
            </a:r>
            <a:r>
              <a:rPr lang="tr-TR" sz="2300" b="1" dirty="0" err="1" smtClean="0">
                <a:sym typeface="Wingdings" pitchFamily="2" charset="2"/>
              </a:rPr>
              <a:t>Präsidentialismus</a:t>
            </a:r>
            <a:r>
              <a:rPr lang="tr-TR" sz="2300" dirty="0" smtClean="0">
                <a:sym typeface="Wingdings" pitchFamily="2" charset="2"/>
              </a:rPr>
              <a:t> </a:t>
            </a:r>
            <a:r>
              <a:rPr lang="tr-TR" sz="2300" dirty="0" err="1" smtClean="0">
                <a:sym typeface="Wingdings" pitchFamily="2" charset="2"/>
              </a:rPr>
              <a:t>als</a:t>
            </a:r>
            <a:r>
              <a:rPr lang="tr-TR" sz="2300" dirty="0" smtClean="0">
                <a:sym typeface="Wingdings" pitchFamily="2" charset="2"/>
              </a:rPr>
              <a:t> </a:t>
            </a:r>
            <a:r>
              <a:rPr lang="tr-TR" sz="2300" dirty="0" err="1" smtClean="0">
                <a:sym typeface="Wingdings" pitchFamily="2" charset="2"/>
              </a:rPr>
              <a:t>Regierungssystem</a:t>
            </a:r>
            <a:r>
              <a:rPr lang="tr-TR" sz="2300" dirty="0" smtClean="0">
                <a:sym typeface="Wingdings" pitchFamily="2" charset="2"/>
              </a:rPr>
              <a:t>: </a:t>
            </a:r>
          </a:p>
          <a:p>
            <a:pPr>
              <a:buNone/>
            </a:pPr>
            <a:r>
              <a:rPr lang="tr-TR" sz="2300" dirty="0" smtClean="0">
                <a:sym typeface="Wingdings" pitchFamily="2" charset="2"/>
              </a:rPr>
              <a:t>- </a:t>
            </a:r>
            <a:r>
              <a:rPr lang="tr-TR" sz="2300" dirty="0" err="1" smtClean="0">
                <a:sym typeface="Wingdings" pitchFamily="2" charset="2"/>
              </a:rPr>
              <a:t>Nicht</a:t>
            </a:r>
            <a:r>
              <a:rPr lang="tr-TR" sz="2300" dirty="0" smtClean="0">
                <a:sym typeface="Wingdings" pitchFamily="2" charset="2"/>
              </a:rPr>
              <a:t>-</a:t>
            </a:r>
            <a:r>
              <a:rPr lang="tr-TR" sz="2300" dirty="0" err="1" smtClean="0">
                <a:sym typeface="Wingdings" pitchFamily="2" charset="2"/>
              </a:rPr>
              <a:t>Absetzbarkeit</a:t>
            </a:r>
            <a:r>
              <a:rPr lang="tr-TR" sz="2300" dirty="0" smtClean="0">
                <a:sym typeface="Wingdings" pitchFamily="2" charset="2"/>
              </a:rPr>
              <a:t> der </a:t>
            </a:r>
            <a:r>
              <a:rPr lang="tr-TR" sz="2300" dirty="0" err="1" smtClean="0">
                <a:sym typeface="Wingdings" pitchFamily="2" charset="2"/>
              </a:rPr>
              <a:t>Regierung</a:t>
            </a:r>
            <a:r>
              <a:rPr lang="tr-TR" sz="2300" dirty="0" smtClean="0">
                <a:sym typeface="Wingdings" pitchFamily="2" charset="2"/>
              </a:rPr>
              <a:t> </a:t>
            </a:r>
            <a:r>
              <a:rPr lang="tr-TR" sz="2300" dirty="0" err="1" smtClean="0">
                <a:sym typeface="Wingdings" pitchFamily="2" charset="2"/>
              </a:rPr>
              <a:t>durch</a:t>
            </a:r>
            <a:r>
              <a:rPr lang="tr-TR" sz="2300" dirty="0" smtClean="0">
                <a:sym typeface="Wingdings" pitchFamily="2" charset="2"/>
              </a:rPr>
              <a:t> </a:t>
            </a:r>
            <a:r>
              <a:rPr lang="tr-TR" sz="2300" dirty="0" err="1" smtClean="0">
                <a:sym typeface="Wingdings" pitchFamily="2" charset="2"/>
              </a:rPr>
              <a:t>das</a:t>
            </a:r>
            <a:r>
              <a:rPr lang="tr-TR" sz="2300" dirty="0" smtClean="0">
                <a:sym typeface="Wingdings" pitchFamily="2" charset="2"/>
              </a:rPr>
              <a:t> </a:t>
            </a:r>
            <a:r>
              <a:rPr lang="tr-TR" sz="2300" dirty="0" err="1" smtClean="0">
                <a:sym typeface="Wingdings" pitchFamily="2" charset="2"/>
              </a:rPr>
              <a:t>Parlament</a:t>
            </a:r>
            <a:endParaRPr lang="tr-TR" sz="2300" dirty="0" smtClean="0">
              <a:sym typeface="Wingdings" pitchFamily="2" charset="2"/>
            </a:endParaRPr>
          </a:p>
          <a:p>
            <a:pPr>
              <a:buNone/>
            </a:pPr>
            <a:r>
              <a:rPr lang="tr-TR" sz="2300" dirty="0" smtClean="0">
                <a:sym typeface="Wingdings" pitchFamily="2" charset="2"/>
              </a:rPr>
              <a:t>- einheitliche Exekutive: Union des mit exekutiven Funktionen ausges</a:t>
            </a:r>
            <a:r>
              <a:rPr lang="de-DE" sz="2300" dirty="0" smtClean="0">
                <a:sym typeface="Wingdings" pitchFamily="2" charset="2"/>
              </a:rPr>
              <a:t>t</a:t>
            </a:r>
            <a:r>
              <a:rPr lang="tr-TR" sz="2300" dirty="0" smtClean="0">
                <a:sym typeface="Wingdings" pitchFamily="2" charset="2"/>
              </a:rPr>
              <a:t>atteten </a:t>
            </a:r>
            <a:r>
              <a:rPr lang="tr-TR" sz="2300" b="1" dirty="0" smtClean="0">
                <a:sym typeface="Wingdings" pitchFamily="2" charset="2"/>
              </a:rPr>
              <a:t>Regierungschefs</a:t>
            </a:r>
            <a:r>
              <a:rPr lang="tr-TR" sz="2300" dirty="0" smtClean="0">
                <a:sym typeface="Wingdings" pitchFamily="2" charset="2"/>
              </a:rPr>
              <a:t> und des mit repräsentativen Funktionen ausgestatteten </a:t>
            </a:r>
            <a:r>
              <a:rPr lang="tr-TR" sz="2300" b="1" dirty="0" smtClean="0">
                <a:sym typeface="Wingdings" pitchFamily="2" charset="2"/>
              </a:rPr>
              <a:t>Staatspräsidenten</a:t>
            </a:r>
            <a:r>
              <a:rPr lang="tr-TR" sz="2300" dirty="0" smtClean="0">
                <a:sym typeface="Wingdings" pitchFamily="2" charset="2"/>
              </a:rPr>
              <a:t> im </a:t>
            </a:r>
            <a:r>
              <a:rPr lang="tr-TR" sz="2300" b="1" dirty="0" smtClean="0">
                <a:sym typeface="Wingdings" pitchFamily="2" charset="2"/>
              </a:rPr>
              <a:t>Präsidenten</a:t>
            </a:r>
          </a:p>
          <a:p>
            <a:pPr>
              <a:buNone/>
            </a:pPr>
            <a:r>
              <a:rPr lang="tr-TR" sz="2300" dirty="0" smtClean="0">
                <a:sym typeface="Wingdings" pitchFamily="2" charset="2"/>
              </a:rPr>
              <a:t>- </a:t>
            </a:r>
            <a:r>
              <a:rPr lang="tr-TR" sz="2300" dirty="0" err="1" smtClean="0">
                <a:sym typeface="Wingdings" pitchFamily="2" charset="2"/>
              </a:rPr>
              <a:t>Volkswahl</a:t>
            </a:r>
            <a:r>
              <a:rPr lang="tr-TR" sz="2300" dirty="0" smtClean="0">
                <a:sym typeface="Wingdings" pitchFamily="2" charset="2"/>
              </a:rPr>
              <a:t> </a:t>
            </a:r>
            <a:r>
              <a:rPr lang="tr-TR" sz="2300" dirty="0" err="1" smtClean="0">
                <a:sym typeface="Wingdings" pitchFamily="2" charset="2"/>
              </a:rPr>
              <a:t>des</a:t>
            </a:r>
            <a:r>
              <a:rPr lang="tr-TR" sz="2300" dirty="0" smtClean="0">
                <a:sym typeface="Wingdings" pitchFamily="2" charset="2"/>
              </a:rPr>
              <a:t> </a:t>
            </a:r>
            <a:r>
              <a:rPr lang="tr-TR" sz="2300" dirty="0" err="1" smtClean="0">
                <a:sym typeface="Wingdings" pitchFamily="2" charset="2"/>
              </a:rPr>
              <a:t>Präsidenten</a:t>
            </a:r>
            <a:endParaRPr lang="tr-TR" sz="2300" dirty="0" smtClean="0">
              <a:sym typeface="Wingdings" pitchFamily="2" charset="2"/>
            </a:endParaRPr>
          </a:p>
          <a:p>
            <a:pPr>
              <a:buNone/>
            </a:pPr>
            <a:r>
              <a:rPr lang="tr-TR" sz="2300" dirty="0" smtClean="0">
                <a:sym typeface="Wingdings" pitchFamily="2" charset="2"/>
              </a:rPr>
              <a:t>- </a:t>
            </a:r>
            <a:r>
              <a:rPr lang="tr-TR" sz="2300" dirty="0" err="1" smtClean="0">
                <a:sym typeface="Wingdings" pitchFamily="2" charset="2"/>
              </a:rPr>
              <a:t>Nicht</a:t>
            </a:r>
            <a:r>
              <a:rPr lang="tr-TR" sz="2300" dirty="0" smtClean="0">
                <a:sym typeface="Wingdings" pitchFamily="2" charset="2"/>
              </a:rPr>
              <a:t>-</a:t>
            </a:r>
            <a:r>
              <a:rPr lang="tr-TR" sz="2300" dirty="0" err="1" smtClean="0">
                <a:sym typeface="Wingdings" pitchFamily="2" charset="2"/>
              </a:rPr>
              <a:t>Auflösbarkeit</a:t>
            </a:r>
            <a:r>
              <a:rPr lang="tr-TR" sz="2300" dirty="0" smtClean="0">
                <a:sym typeface="Wingdings" pitchFamily="2" charset="2"/>
              </a:rPr>
              <a:t> </a:t>
            </a:r>
            <a:r>
              <a:rPr lang="tr-TR" sz="2300" dirty="0" err="1" smtClean="0">
                <a:sym typeface="Wingdings" pitchFamily="2" charset="2"/>
              </a:rPr>
              <a:t>des</a:t>
            </a:r>
            <a:r>
              <a:rPr lang="tr-TR" sz="2300" dirty="0" smtClean="0">
                <a:sym typeface="Wingdings" pitchFamily="2" charset="2"/>
              </a:rPr>
              <a:t> </a:t>
            </a:r>
            <a:r>
              <a:rPr lang="tr-TR" sz="2300" dirty="0" err="1" smtClean="0">
                <a:sym typeface="Wingdings" pitchFamily="2" charset="2"/>
              </a:rPr>
              <a:t>Parlaments</a:t>
            </a:r>
            <a:r>
              <a:rPr lang="tr-TR" sz="2300" dirty="0" smtClean="0">
                <a:sym typeface="Wingdings" pitchFamily="2" charset="2"/>
              </a:rPr>
              <a:t> </a:t>
            </a:r>
            <a:r>
              <a:rPr lang="tr-TR" sz="2300" dirty="0" err="1" smtClean="0">
                <a:sym typeface="Wingdings" pitchFamily="2" charset="2"/>
              </a:rPr>
              <a:t>durch</a:t>
            </a:r>
            <a:r>
              <a:rPr lang="tr-TR" sz="2300" dirty="0" smtClean="0">
                <a:sym typeface="Wingdings" pitchFamily="2" charset="2"/>
              </a:rPr>
              <a:t> den </a:t>
            </a:r>
            <a:r>
              <a:rPr lang="tr-TR" sz="2300" dirty="0" err="1" smtClean="0">
                <a:sym typeface="Wingdings" pitchFamily="2" charset="2"/>
              </a:rPr>
              <a:t>Präsidenten</a:t>
            </a:r>
            <a:endParaRPr lang="tr-TR" sz="2300" dirty="0" smtClean="0">
              <a:sym typeface="Wingdings" pitchFamily="2" charset="2"/>
            </a:endParaRPr>
          </a:p>
        </p:txBody>
      </p:sp>
      <p:sp>
        <p:nvSpPr>
          <p:cNvPr id="26629" name="26628 Başlık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3887787" cy="576263"/>
          </a:xfrm>
          <a:noFill/>
          <a:ln>
            <a:noFill/>
          </a:ln>
        </p:spPr>
        <p:txBody>
          <a:bodyPr/>
          <a:lstStyle/>
          <a:p>
            <a:pPr algn="l"/>
            <a:r>
              <a:rPr lang="tr-TR" altLang="en-US" sz="2200" b="1" dirty="0" err="1" smtClean="0"/>
              <a:t>Skizze</a:t>
            </a:r>
            <a:r>
              <a:rPr lang="tr-TR" altLang="en-US" sz="2200" b="1" dirty="0" smtClean="0"/>
              <a:t> der </a:t>
            </a:r>
            <a:r>
              <a:rPr lang="tr-TR" altLang="en-US" sz="2200" b="1" dirty="0" err="1" smtClean="0"/>
              <a:t>Regierungssysteme</a:t>
            </a:r>
            <a:endParaRPr lang="en-US" altLang="en-US" sz="2200" b="1" dirty="0"/>
          </a:p>
        </p:txBody>
      </p:sp>
      <p:pic>
        <p:nvPicPr>
          <p:cNvPr id="6" name="Grafik 5" descr="uk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0" y="5760000"/>
            <a:ext cx="964406" cy="964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">
      <a:dk1>
        <a:srgbClr val="FFFFFF"/>
      </a:dk1>
      <a:lt1>
        <a:srgbClr val="000000"/>
      </a:lt1>
      <a:dk2>
        <a:srgbClr val="808080"/>
      </a:dk2>
      <a:lt2>
        <a:srgbClr val="000000"/>
      </a:lt2>
      <a:accent1>
        <a:srgbClr val="BBE0E3"/>
      </a:accent1>
      <a:accent2>
        <a:srgbClr val="333399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50000"/>
              </a:schemeClr>
            </a:gs>
            <a:gs pos="35000">
              <a:schemeClr val="phClr">
                <a:tint val="37000"/>
                <a:satMod val="37000"/>
              </a:schemeClr>
            </a:gs>
            <a:gs pos="100000">
              <a:schemeClr val="phClr">
                <a:tint val="15000"/>
                <a:satMod val="1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50000"/>
                <a:satMod val="50000"/>
              </a:schemeClr>
            </a:gs>
            <a:gs pos="35000">
              <a:schemeClr val="phClr">
                <a:tint val="37000"/>
                <a:satMod val="37000"/>
              </a:schemeClr>
            </a:gs>
            <a:gs pos="100000">
              <a:schemeClr val="phClr">
                <a:tint val="15000"/>
                <a:satMod val="15000"/>
              </a:schemeClr>
            </a:gs>
          </a:gsLst>
          <a:lin ang="16200000" scaled="1"/>
        </a:gradFill>
      </a:fillStyleLst>
      <a:lnStyleLst>
        <a:ln w="9259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3000" dir="5400000" rotWithShape="0">
              <a:schemeClr val="phClr">
                <a:alpha val="38000"/>
              </a:schemeClr>
            </a:outerShdw>
          </a:effectLst>
        </a:effectStyle>
        <a:effectStyle>
          <a:effectLst>
            <a:outerShdw blurRad="40000" dist="23000" dir="5400000" rotWithShape="0">
              <a:schemeClr val="phClr">
                <a:alpha val="35000"/>
              </a:schemeClr>
            </a:outerShdw>
          </a:effectLst>
        </a:effectStyle>
        <a:effectStyle>
          <a:effectLst>
            <a:outerShdw blurRad="40000" dist="23000" dir="5400000" rotWithShape="0">
              <a:schemeClr val="phClr">
                <a:alpha val="35000"/>
              </a:scheme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/>
            </a:gs>
            <a:gs pos="35000">
              <a:schemeClr val="phClr"/>
            </a:gs>
            <a:gs pos="100000">
              <a:schemeClr val="phClr"/>
            </a:gs>
          </a:gsLst>
        </a:gradFill>
        <a:gradFill rotWithShape="1">
          <a:gsLst>
            <a:gs pos="0">
              <a:schemeClr val="phClr"/>
            </a:gs>
            <a:gs pos="35000">
              <a:schemeClr val="phClr"/>
            </a:gs>
            <a:gs pos="100000">
              <a:schemeClr val="phClr"/>
            </a:gs>
          </a:gsLst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4668</Words>
  <Application>Microsoft Office PowerPoint</Application>
  <PresentationFormat>Bildschirmpräsentation (4:3)</PresentationFormat>
  <Paragraphs>451</Paragraphs>
  <Slides>55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55</vt:i4>
      </vt:variant>
    </vt:vector>
  </HeadingPairs>
  <TitlesOfParts>
    <vt:vector size="56" baseType="lpstr">
      <vt:lpstr/>
      <vt:lpstr>PowerPoint-Präsentation</vt:lpstr>
      <vt:lpstr>Ringvorlesung: „Türkei: Kultur, Gesellschaft, Politik“, Türkei-Woche, Universität zu Köln, 22.01.2015</vt:lpstr>
      <vt:lpstr>Inhalt</vt:lpstr>
      <vt:lpstr>Einführung</vt:lpstr>
      <vt:lpstr>Zentrale Thesen</vt:lpstr>
      <vt:lpstr>Skizze der Regierungssysteme</vt:lpstr>
      <vt:lpstr>Skizze der Regierungssysteme</vt:lpstr>
      <vt:lpstr>Skizze der Regierungssysteme</vt:lpstr>
      <vt:lpstr>Skizze der Regierungssysteme</vt:lpstr>
      <vt:lpstr>Skizze der Regierungssysteme</vt:lpstr>
      <vt:lpstr>Skizze der Regierungssysteme</vt:lpstr>
      <vt:lpstr>Skizze der Regierungssysteme</vt:lpstr>
      <vt:lpstr>Skizze der Regierungssysteme</vt:lpstr>
      <vt:lpstr>Skizze der Regierungssysteme</vt:lpstr>
      <vt:lpstr>Skizze der Regierungssysteme</vt:lpstr>
      <vt:lpstr>Skizze der Regierungssysteme</vt:lpstr>
      <vt:lpstr>Skizze der Regierungssysteme</vt:lpstr>
      <vt:lpstr>Präsidentielle Vollmachten nach der Verfassung von 1961 als Beispiel für die parlamentarische Demokratie</vt:lpstr>
      <vt:lpstr>Präsidentielle Vollmachten nach der Verfassung von 1961 als Beispiel für die parlamentarische Demokratie</vt:lpstr>
      <vt:lpstr>Präsidentielle Vollmachten nach der Verfassung von 1961 als Beispiel für die parlamentarische Demokratie</vt:lpstr>
      <vt:lpstr>Präsidentielle Vollmachten nach der Verfassung von 1961 als Beispiel für die parlamentarische Demokratie</vt:lpstr>
      <vt:lpstr>Ausweitung der Vollmachten nach der Verfassung von 1982 (mit der Einführung des Referendumsrechts ab 1987</vt:lpstr>
      <vt:lpstr>Ausweitung der Vollmachten nach der Verfassung von 1982 (mit der Einführung des Referendumsrechts ab 1987</vt:lpstr>
      <vt:lpstr>Ausweitung der Vollmachten nach der Verfassung von 1982 (mit der Einführung des Referendumsrechts ab 1987</vt:lpstr>
      <vt:lpstr>Ausweitung der Vollmachten nach der Verfassung von 1982 (mit der Einführung des Referendumsrechts ab 1987</vt:lpstr>
      <vt:lpstr>Ausweitung der Vollmachten nach der Verfassung von 1982 (mit der Einführung des Referendumsrechts ab 1987</vt:lpstr>
      <vt:lpstr>Ausweitung der Vollmachten nach der Verfassung von 1982 (mit der Einführung des Referendumsrechts ab 1987</vt:lpstr>
      <vt:lpstr>Ausweitung der Vollmachten nach der Verfassung von 1982 (mit der Einführung des Referendumsrechts ab 1987</vt:lpstr>
      <vt:lpstr>Ausweitung der Vollmachten nach der Verfassung von 1982 (mit der Einführung des Referendumsrechts ab 1987</vt:lpstr>
      <vt:lpstr>Ausweitung der Vollmachten nach der Verfassung von 1982 (mit der Einführung des Referendumsrechts ab 1987)</vt:lpstr>
      <vt:lpstr>Ausweitung der Vollmachten nach der Verfassung von 1982 (mit der Einführung des Referandumsrechts ab 1987)</vt:lpstr>
      <vt:lpstr>4. Einführung der Volkswahl des Präsidenten nach der Staatskrise 2007 (Subtypus: „Parlamentarisches Regierungssystem mit Präsident“) </vt:lpstr>
      <vt:lpstr>4. Einführung der Volkswahl des Präsidenten nach der Staatskrise 2007 (Subtypus: „Parlamentarisches Regierungssystem mit Präsident“) </vt:lpstr>
      <vt:lpstr>4. Einführung der Volkswahl des Präsidenten nach der Staatskrise 2007 (Subtypus: „Parlamentarisches Regierungssystem mit Präsident“) </vt:lpstr>
      <vt:lpstr>4. Einführung der Volkswahl des Präsidenten nach der Staatskrise 2007 (Subtypus: „Parlamentarisches Regierungssystem mit Präsident“) </vt:lpstr>
      <vt:lpstr>4. Einführung der Volkswahl des Präsidenten nach der Staatskrise 2007 (Subtypus: „Parlamentarisches Regierungssystem mit Präsident“) </vt:lpstr>
      <vt:lpstr>4. Einführung der Volkswahl des Präsidenten nach der Staatskrise 2007 (Subtypus: „Parlamentarisches Regierungssytem mit Präsident“) </vt:lpstr>
      <vt:lpstr>4. Einführung der Volkswahl des Präsidenten nach der Staatskrise 2007 (Subtypus: „Parlamentarisches Regierungssytem mit Präsident“) </vt:lpstr>
      <vt:lpstr>4. Einführung der Volkswahl des Präsidenten nach der Staatskrise 2007 (Subtypus: „Parlamentarisches Regierungssytem mit Präsident“) </vt:lpstr>
      <vt:lpstr>4. Einführung der Volkswahl des Präsidenten nach der Staatskrise 2007 (Subtypus: „Parlamentarisches Regierungssystem mit Präsident“) </vt:lpstr>
      <vt:lpstr>4. Einführung der Volkswahl des Präsidenten nach der Staatskrise 2007 (Subtypus: „Parlamentarisches Regierungssystem mit Präsident“) </vt:lpstr>
      <vt:lpstr>4. Einführung der Volkswahl des Präsidenten nach der Staatskrise 2007 (Subtypus: „Parlamentarisches Regierungssystem mit Präsident“) </vt:lpstr>
      <vt:lpstr>5. Verfassungsvorschlag der AKP über Einführung der Präsidentialdemokratie alla Turca als Mix zwischen Präsidentialismus &amp; Semipräsidentialismus (Auflösungsrecht!)  </vt:lpstr>
      <vt:lpstr>5. Verfassungsvorschlag der AKP über Einführung der Präsidentialdemokratie alla Turca als Mix zwischen Präsidentialismus &amp; Semipräsidentialismus (Auflösungsrecht!)  </vt:lpstr>
      <vt:lpstr>5. Verfassungsvorschlag der AKP über Einführung der Präsidentialdemokratie alla Turca als Mix zwischen Präsidentialismus &amp; Semipräsidentialismus (Auflösungsrecht!)  </vt:lpstr>
      <vt:lpstr>5. Verfassungsvorschlag der AKP über Einführung der Präsidentialdemokratie alla Turca als Mix zwischen Präsidentialismus &amp; Semipräsidentialismus (Auflösungsrecht!)  </vt:lpstr>
      <vt:lpstr>5. Verfassungsvorschlag der AKP über Einführung der Präsidentialdemokratie alla Turca als Mix zwischen Präsidentialismus &amp; Semipräsidentialismus (Auflösungsrecht!)  </vt:lpstr>
      <vt:lpstr>5. Verfassungsvorschlag der AKP über Einführung der Präsidentialdemokratie alla Turca als Mix zwischen Präsidentialismus &amp; Semipräsidentialismus (Auflösungsrecht!)  </vt:lpstr>
      <vt:lpstr>5. Verfassungsvorschlag der AKP über Einführung der Präsidentialdemokratie alla Turca als Mix zwischen Präsidentialismus &amp; Semipräsidentialismus (Auflösungsrecht!)  </vt:lpstr>
      <vt:lpstr>6. Abnahme der Loyalität Davutoğlus gegenüber Erdoğan?   </vt:lpstr>
      <vt:lpstr>6. Abnahme der Loyalität Davutoğlus gegenüber Erdoğan?   </vt:lpstr>
      <vt:lpstr>Ergebnis </vt:lpstr>
      <vt:lpstr>Ergebnis </vt:lpstr>
      <vt:lpstr>Ergebnis 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Türkeiforschung in Deutschland III, Themengruppe: Politische Institutionen, Universität Hamburg, 21.-22. März 2014</dc:title>
  <dc:creator>cano</dc:creator>
  <cp:lastModifiedBy>Hendrich</cp:lastModifiedBy>
  <cp:revision>172</cp:revision>
  <dcterms:modified xsi:type="dcterms:W3CDTF">2015-01-29T11:34:05Z</dcterms:modified>
</cp:coreProperties>
</file>